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layout2.xml" ContentType="application/vnd.openxmlformats-officedocument.drawingml.diagramLayout+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6" r:id="rId1"/>
  </p:sldMasterIdLst>
  <p:notesMasterIdLst>
    <p:notesMasterId r:id="rId80"/>
  </p:notesMasterIdLst>
  <p:handoutMasterIdLst>
    <p:handoutMasterId r:id="rId81"/>
  </p:handoutMasterIdLst>
  <p:sldIdLst>
    <p:sldId id="1091" r:id="rId2"/>
    <p:sldId id="1702" r:id="rId3"/>
    <p:sldId id="1703" r:id="rId4"/>
    <p:sldId id="1602" r:id="rId5"/>
    <p:sldId id="1644" r:id="rId6"/>
    <p:sldId id="1369" r:id="rId7"/>
    <p:sldId id="1461" r:id="rId8"/>
    <p:sldId id="1645" r:id="rId9"/>
    <p:sldId id="1605" r:id="rId10"/>
    <p:sldId id="1615" r:id="rId11"/>
    <p:sldId id="1606" r:id="rId12"/>
    <p:sldId id="1646" r:id="rId13"/>
    <p:sldId id="1680" r:id="rId14"/>
    <p:sldId id="1647" r:id="rId15"/>
    <p:sldId id="1607" r:id="rId16"/>
    <p:sldId id="1609" r:id="rId17"/>
    <p:sldId id="1610" r:id="rId18"/>
    <p:sldId id="1611" r:id="rId19"/>
    <p:sldId id="1612" r:id="rId20"/>
    <p:sldId id="1613" r:id="rId21"/>
    <p:sldId id="1614" r:id="rId22"/>
    <p:sldId id="1462" r:id="rId23"/>
    <p:sldId id="1704" r:id="rId24"/>
    <p:sldId id="1648" r:id="rId25"/>
    <p:sldId id="1705" r:id="rId26"/>
    <p:sldId id="1617" r:id="rId27"/>
    <p:sldId id="1618" r:id="rId28"/>
    <p:sldId id="1621" r:id="rId29"/>
    <p:sldId id="1650" r:id="rId30"/>
    <p:sldId id="1574" r:id="rId31"/>
    <p:sldId id="1688" r:id="rId32"/>
    <p:sldId id="1700" r:id="rId33"/>
    <p:sldId id="1651" r:id="rId34"/>
    <p:sldId id="1652" r:id="rId35"/>
    <p:sldId id="1689" r:id="rId36"/>
    <p:sldId id="1653" r:id="rId37"/>
    <p:sldId id="1708" r:id="rId38"/>
    <p:sldId id="1707" r:id="rId39"/>
    <p:sldId id="1604" r:id="rId40"/>
    <p:sldId id="1709" r:id="rId41"/>
    <p:sldId id="1710" r:id="rId42"/>
    <p:sldId id="1711" r:id="rId43"/>
    <p:sldId id="1643" r:id="rId44"/>
    <p:sldId id="1579" r:id="rId45"/>
    <p:sldId id="1656" r:id="rId46"/>
    <p:sldId id="1664" r:id="rId47"/>
    <p:sldId id="1674" r:id="rId48"/>
    <p:sldId id="1687" r:id="rId49"/>
    <p:sldId id="1677" r:id="rId50"/>
    <p:sldId id="1679" r:id="rId51"/>
    <p:sldId id="1581" r:id="rId52"/>
    <p:sldId id="1682" r:id="rId53"/>
    <p:sldId id="1626" r:id="rId54"/>
    <p:sldId id="1596" r:id="rId55"/>
    <p:sldId id="1683" r:id="rId56"/>
    <p:sldId id="1667" r:id="rId57"/>
    <p:sldId id="1582" r:id="rId58"/>
    <p:sldId id="1668" r:id="rId59"/>
    <p:sldId id="1686" r:id="rId60"/>
    <p:sldId id="1636" r:id="rId61"/>
    <p:sldId id="1583" r:id="rId62"/>
    <p:sldId id="1642" r:id="rId63"/>
    <p:sldId id="1629" r:id="rId64"/>
    <p:sldId id="1628" r:id="rId65"/>
    <p:sldId id="1632" r:id="rId66"/>
    <p:sldId id="1631" r:id="rId67"/>
    <p:sldId id="1586" r:id="rId68"/>
    <p:sldId id="1587" r:id="rId69"/>
    <p:sldId id="1681" r:id="rId70"/>
    <p:sldId id="1712" r:id="rId71"/>
    <p:sldId id="1691" r:id="rId72"/>
    <p:sldId id="1690" r:id="rId73"/>
    <p:sldId id="1684" r:id="rId74"/>
    <p:sldId id="1659" r:id="rId75"/>
    <p:sldId id="1663" r:id="rId76"/>
    <p:sldId id="1685" r:id="rId77"/>
    <p:sldId id="1701" r:id="rId78"/>
    <p:sldId id="681" r:id="rId79"/>
  </p:sldIdLst>
  <p:sldSz cx="9144000" cy="5143500" type="screen16x9"/>
  <p:notesSz cx="9928225" cy="6797675"/>
  <p:defaultTextStyle>
    <a:defPPr>
      <a:defRPr lang="zh-CN"/>
    </a:defPPr>
    <a:lvl1pPr algn="l" rtl="0" fontAlgn="base">
      <a:spcBef>
        <a:spcPct val="0"/>
      </a:spcBef>
      <a:spcAft>
        <a:spcPct val="0"/>
      </a:spcAft>
      <a:defRPr sz="3200" kern="1200">
        <a:solidFill>
          <a:schemeClr val="tx1"/>
        </a:solidFill>
        <a:latin typeface="Arial" charset="0"/>
        <a:ea typeface="宋体" charset="-122"/>
        <a:cs typeface="+mn-cs"/>
      </a:defRPr>
    </a:lvl1pPr>
    <a:lvl2pPr marL="457200" algn="l" rtl="0" fontAlgn="base">
      <a:spcBef>
        <a:spcPct val="0"/>
      </a:spcBef>
      <a:spcAft>
        <a:spcPct val="0"/>
      </a:spcAft>
      <a:defRPr sz="3200" kern="1200">
        <a:solidFill>
          <a:schemeClr val="tx1"/>
        </a:solidFill>
        <a:latin typeface="Arial" charset="0"/>
        <a:ea typeface="宋体" charset="-122"/>
        <a:cs typeface="+mn-cs"/>
      </a:defRPr>
    </a:lvl2pPr>
    <a:lvl3pPr marL="914400" algn="l" rtl="0" fontAlgn="base">
      <a:spcBef>
        <a:spcPct val="0"/>
      </a:spcBef>
      <a:spcAft>
        <a:spcPct val="0"/>
      </a:spcAft>
      <a:defRPr sz="3200" kern="1200">
        <a:solidFill>
          <a:schemeClr val="tx1"/>
        </a:solidFill>
        <a:latin typeface="Arial" charset="0"/>
        <a:ea typeface="宋体" charset="-122"/>
        <a:cs typeface="+mn-cs"/>
      </a:defRPr>
    </a:lvl3pPr>
    <a:lvl4pPr marL="1371600" algn="l" rtl="0" fontAlgn="base">
      <a:spcBef>
        <a:spcPct val="0"/>
      </a:spcBef>
      <a:spcAft>
        <a:spcPct val="0"/>
      </a:spcAft>
      <a:defRPr sz="3200" kern="1200">
        <a:solidFill>
          <a:schemeClr val="tx1"/>
        </a:solidFill>
        <a:latin typeface="Arial" charset="0"/>
        <a:ea typeface="宋体" charset="-122"/>
        <a:cs typeface="+mn-cs"/>
      </a:defRPr>
    </a:lvl4pPr>
    <a:lvl5pPr marL="1828800" algn="l" rtl="0" fontAlgn="base">
      <a:spcBef>
        <a:spcPct val="0"/>
      </a:spcBef>
      <a:spcAft>
        <a:spcPct val="0"/>
      </a:spcAft>
      <a:defRPr sz="3200" kern="1200">
        <a:solidFill>
          <a:schemeClr val="tx1"/>
        </a:solidFill>
        <a:latin typeface="Arial" charset="0"/>
        <a:ea typeface="宋体" charset="-122"/>
        <a:cs typeface="+mn-cs"/>
      </a:defRPr>
    </a:lvl5pPr>
    <a:lvl6pPr marL="2286000" algn="l" defTabSz="914400" rtl="0" eaLnBrk="1" latinLnBrk="0" hangingPunct="1">
      <a:defRPr sz="3200" kern="1200">
        <a:solidFill>
          <a:schemeClr val="tx1"/>
        </a:solidFill>
        <a:latin typeface="Arial" charset="0"/>
        <a:ea typeface="宋体" charset="-122"/>
        <a:cs typeface="+mn-cs"/>
      </a:defRPr>
    </a:lvl6pPr>
    <a:lvl7pPr marL="2743200" algn="l" defTabSz="914400" rtl="0" eaLnBrk="1" latinLnBrk="0" hangingPunct="1">
      <a:defRPr sz="3200" kern="1200">
        <a:solidFill>
          <a:schemeClr val="tx1"/>
        </a:solidFill>
        <a:latin typeface="Arial" charset="0"/>
        <a:ea typeface="宋体" charset="-122"/>
        <a:cs typeface="+mn-cs"/>
      </a:defRPr>
    </a:lvl7pPr>
    <a:lvl8pPr marL="3200400" algn="l" defTabSz="914400" rtl="0" eaLnBrk="1" latinLnBrk="0" hangingPunct="1">
      <a:defRPr sz="3200" kern="1200">
        <a:solidFill>
          <a:schemeClr val="tx1"/>
        </a:solidFill>
        <a:latin typeface="Arial" charset="0"/>
        <a:ea typeface="宋体" charset="-122"/>
        <a:cs typeface="+mn-cs"/>
      </a:defRPr>
    </a:lvl8pPr>
    <a:lvl9pPr marL="3657600" algn="l" defTabSz="914400" rtl="0" eaLnBrk="1" latinLnBrk="0" hangingPunct="1">
      <a:defRPr sz="3200"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xmlns="">
        <p15:guide id="1" orient="horz" pos="1529" userDrawn="1">
          <p15:clr>
            <a:srgbClr val="A4A3A4"/>
          </p15:clr>
        </p15:guide>
        <p15:guide id="2" pos="288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0066"/>
    <a:srgbClr val="C00000"/>
    <a:srgbClr val="254B3A"/>
    <a:srgbClr val="1F497D"/>
    <a:srgbClr val="660033"/>
    <a:srgbClr val="002060"/>
    <a:srgbClr val="00B050"/>
    <a:srgbClr val="6C0000"/>
    <a:srgbClr val="009900"/>
    <a:srgbClr val="D1D4D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horzBarState="maximized">
    <p:restoredLeft sz="15000" autoAdjust="0"/>
    <p:restoredTop sz="81982" autoAdjust="0"/>
  </p:normalViewPr>
  <p:slideViewPr>
    <p:cSldViewPr>
      <p:cViewPr>
        <p:scale>
          <a:sx n="90" d="100"/>
          <a:sy n="90" d="100"/>
        </p:scale>
        <p:origin x="-292" y="-80"/>
      </p:cViewPr>
      <p:guideLst>
        <p:guide orient="horz" pos="1529"/>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770"/>
    </p:cViewPr>
  </p:sorterViewPr>
  <p:notesViewPr>
    <p:cSldViewPr>
      <p:cViewPr varScale="1">
        <p:scale>
          <a:sx n="76" d="100"/>
          <a:sy n="76" d="100"/>
        </p:scale>
        <p:origin x="1716" y="72"/>
      </p:cViewPr>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6ED7DEB-ADC5-48F2-A6CE-2EF2818910C2}"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zh-CN" altLang="en-US"/>
        </a:p>
      </dgm:t>
    </dgm:pt>
    <dgm:pt modelId="{C6873175-450F-4F27-B849-8B95EA915DF1}">
      <dgm:prSet custT="1"/>
      <dgm:spPr/>
      <dgm:t>
        <a:bodyPr/>
        <a:lstStyle/>
        <a:p>
          <a:pPr algn="ctr"/>
          <a:r>
            <a:rPr lang="zh-CN" altLang="en-US" sz="1600" b="1" dirty="0">
              <a:latin typeface="微软雅黑" panose="020B0503020204020204" pitchFamily="34" charset="-122"/>
              <a:ea typeface="微软雅黑" panose="020B0503020204020204" pitchFamily="34" charset="-122"/>
            </a:rPr>
            <a:t>线下金课</a:t>
          </a:r>
        </a:p>
      </dgm:t>
    </dgm:pt>
    <dgm:pt modelId="{3B261E2F-E6C0-4D71-8725-57BAB83A89D2}" type="parTrans" cxnId="{C24D6E3B-7DBA-48D4-A550-137D11FD32E8}">
      <dgm:prSet/>
      <dgm:spPr/>
      <dgm:t>
        <a:bodyPr/>
        <a:lstStyle/>
        <a:p>
          <a:endParaRPr lang="zh-CN" altLang="en-US" sz="1600" b="1"/>
        </a:p>
      </dgm:t>
    </dgm:pt>
    <dgm:pt modelId="{EAF516B1-6372-4911-9202-DF5C11242261}" type="sibTrans" cxnId="{C24D6E3B-7DBA-48D4-A550-137D11FD32E8}">
      <dgm:prSet/>
      <dgm:spPr/>
      <dgm:t>
        <a:bodyPr/>
        <a:lstStyle/>
        <a:p>
          <a:endParaRPr lang="zh-CN" altLang="en-US" sz="1600" b="1"/>
        </a:p>
      </dgm:t>
    </dgm:pt>
    <dgm:pt modelId="{2EC689E5-1D40-48A1-876A-593B94484F1B}">
      <dgm:prSet custT="1"/>
      <dgm:spPr/>
      <dgm:t>
        <a:bodyPr/>
        <a:lstStyle/>
        <a:p>
          <a:pPr algn="ctr"/>
          <a:r>
            <a:rPr lang="zh-CN" altLang="en-US" sz="1600" b="1" dirty="0">
              <a:latin typeface="微软雅黑" panose="020B0503020204020204" pitchFamily="34" charset="-122"/>
              <a:ea typeface="微软雅黑" panose="020B0503020204020204" pitchFamily="34" charset="-122"/>
            </a:rPr>
            <a:t>线上金课</a:t>
          </a:r>
        </a:p>
      </dgm:t>
    </dgm:pt>
    <dgm:pt modelId="{39B42F98-31CC-4C03-8DD5-12B378237E1E}" type="parTrans" cxnId="{AA3F22D5-2AFE-4931-BC72-CC0532EE7A66}">
      <dgm:prSet/>
      <dgm:spPr/>
      <dgm:t>
        <a:bodyPr/>
        <a:lstStyle/>
        <a:p>
          <a:endParaRPr lang="zh-CN" altLang="en-US" sz="1600" b="1"/>
        </a:p>
      </dgm:t>
    </dgm:pt>
    <dgm:pt modelId="{09104D10-BCF6-418D-ACB1-EE68B42F2F21}" type="sibTrans" cxnId="{AA3F22D5-2AFE-4931-BC72-CC0532EE7A66}">
      <dgm:prSet/>
      <dgm:spPr/>
      <dgm:t>
        <a:bodyPr/>
        <a:lstStyle/>
        <a:p>
          <a:endParaRPr lang="zh-CN" altLang="en-US" sz="1600" b="1"/>
        </a:p>
      </dgm:t>
    </dgm:pt>
    <dgm:pt modelId="{C01AC96E-5A15-4D06-9C29-6FC18FC0A9BD}">
      <dgm:prSet custT="1"/>
      <dgm:spPr/>
      <dgm:t>
        <a:bodyPr/>
        <a:lstStyle/>
        <a:p>
          <a:pPr algn="ctr"/>
          <a:r>
            <a:rPr lang="zh-CN" altLang="en-US" sz="1600" b="1" dirty="0">
              <a:latin typeface="微软雅黑" panose="020B0503020204020204" pitchFamily="34" charset="-122"/>
              <a:ea typeface="微软雅黑" panose="020B0503020204020204" pitchFamily="34" charset="-122"/>
            </a:rPr>
            <a:t>线上线下混合式金课</a:t>
          </a:r>
        </a:p>
      </dgm:t>
    </dgm:pt>
    <dgm:pt modelId="{190C1E49-1DB6-4AE4-9C5D-89C12C97D6BA}" type="parTrans" cxnId="{6B568B2D-EE25-4764-AAC5-72DC46901AC0}">
      <dgm:prSet/>
      <dgm:spPr/>
      <dgm:t>
        <a:bodyPr/>
        <a:lstStyle/>
        <a:p>
          <a:endParaRPr lang="zh-CN" altLang="en-US" sz="1600" b="1"/>
        </a:p>
      </dgm:t>
    </dgm:pt>
    <dgm:pt modelId="{EFE6B97B-F693-464C-AF3E-BB22735957F2}" type="sibTrans" cxnId="{6B568B2D-EE25-4764-AAC5-72DC46901AC0}">
      <dgm:prSet/>
      <dgm:spPr/>
      <dgm:t>
        <a:bodyPr/>
        <a:lstStyle/>
        <a:p>
          <a:endParaRPr lang="zh-CN" altLang="en-US" sz="1600" b="1"/>
        </a:p>
      </dgm:t>
    </dgm:pt>
    <dgm:pt modelId="{CD296379-7E1D-4207-A1C9-9EF95DA35CE8}">
      <dgm:prSet custT="1"/>
      <dgm:spPr/>
      <dgm:t>
        <a:bodyPr/>
        <a:lstStyle/>
        <a:p>
          <a:pPr algn="ctr"/>
          <a:r>
            <a:rPr lang="zh-CN" altLang="en-US" sz="1600" b="1" dirty="0">
              <a:latin typeface="微软雅黑" panose="020B0503020204020204" pitchFamily="34" charset="-122"/>
              <a:ea typeface="微软雅黑" panose="020B0503020204020204" pitchFamily="34" charset="-122"/>
            </a:rPr>
            <a:t>虚拟仿真金课</a:t>
          </a:r>
        </a:p>
      </dgm:t>
    </dgm:pt>
    <dgm:pt modelId="{85D22589-E3CF-4A99-A67C-2CA4F842AF9B}" type="parTrans" cxnId="{6A95D75F-1819-4FA6-A240-B1DAC9FBEAF7}">
      <dgm:prSet/>
      <dgm:spPr/>
      <dgm:t>
        <a:bodyPr/>
        <a:lstStyle/>
        <a:p>
          <a:endParaRPr lang="zh-CN" altLang="en-US" sz="1600" b="1"/>
        </a:p>
      </dgm:t>
    </dgm:pt>
    <dgm:pt modelId="{95DF108A-E64F-4262-95EF-DB59BDE1BBAF}" type="sibTrans" cxnId="{6A95D75F-1819-4FA6-A240-B1DAC9FBEAF7}">
      <dgm:prSet/>
      <dgm:spPr/>
      <dgm:t>
        <a:bodyPr/>
        <a:lstStyle/>
        <a:p>
          <a:endParaRPr lang="zh-CN" altLang="en-US" sz="1600" b="1"/>
        </a:p>
      </dgm:t>
    </dgm:pt>
    <dgm:pt modelId="{774E1D07-5EE9-41C4-B13C-2863396BD372}">
      <dgm:prSet custT="1"/>
      <dgm:spPr/>
      <dgm:t>
        <a:bodyPr/>
        <a:lstStyle/>
        <a:p>
          <a:pPr algn="ctr"/>
          <a:r>
            <a:rPr lang="zh-CN" altLang="en-US" sz="1600" b="1" dirty="0">
              <a:latin typeface="微软雅黑" panose="020B0503020204020204" pitchFamily="34" charset="-122"/>
              <a:ea typeface="微软雅黑" panose="020B0503020204020204" pitchFamily="34" charset="-122"/>
            </a:rPr>
            <a:t>社会实践金课</a:t>
          </a:r>
        </a:p>
      </dgm:t>
    </dgm:pt>
    <dgm:pt modelId="{2903C436-47E7-4C68-AE2B-6EB0FD3D5BCC}" type="parTrans" cxnId="{10AD6E8F-92D4-4BAF-82F0-B16E90EC7083}">
      <dgm:prSet/>
      <dgm:spPr/>
      <dgm:t>
        <a:bodyPr/>
        <a:lstStyle/>
        <a:p>
          <a:endParaRPr lang="zh-CN" altLang="en-US" sz="1600"/>
        </a:p>
      </dgm:t>
    </dgm:pt>
    <dgm:pt modelId="{F274AFCA-295E-499E-82F9-6FF8D679D693}" type="sibTrans" cxnId="{10AD6E8F-92D4-4BAF-82F0-B16E90EC7083}">
      <dgm:prSet/>
      <dgm:spPr/>
      <dgm:t>
        <a:bodyPr/>
        <a:lstStyle/>
        <a:p>
          <a:endParaRPr lang="zh-CN" altLang="en-US" sz="1600"/>
        </a:p>
      </dgm:t>
    </dgm:pt>
    <dgm:pt modelId="{2514411F-A351-4444-8E67-2EE4C09DCDF2}" type="pres">
      <dgm:prSet presAssocID="{26ED7DEB-ADC5-48F2-A6CE-2EF2818910C2}" presName="linear" presStyleCnt="0">
        <dgm:presLayoutVars>
          <dgm:dir/>
          <dgm:animLvl val="lvl"/>
          <dgm:resizeHandles val="exact"/>
        </dgm:presLayoutVars>
      </dgm:prSet>
      <dgm:spPr/>
      <dgm:t>
        <a:bodyPr/>
        <a:lstStyle/>
        <a:p>
          <a:endParaRPr lang="zh-CN" altLang="en-US"/>
        </a:p>
      </dgm:t>
    </dgm:pt>
    <dgm:pt modelId="{C2F6018C-C700-427C-9EB0-E7C6C09E0FB0}" type="pres">
      <dgm:prSet presAssocID="{C6873175-450F-4F27-B849-8B95EA915DF1}" presName="parentLin" presStyleCnt="0"/>
      <dgm:spPr/>
    </dgm:pt>
    <dgm:pt modelId="{7E4BB6B4-F36A-4B72-8389-42229D6B95E8}" type="pres">
      <dgm:prSet presAssocID="{C6873175-450F-4F27-B849-8B95EA915DF1}" presName="parentLeftMargin" presStyleLbl="node1" presStyleIdx="0" presStyleCnt="5"/>
      <dgm:spPr/>
      <dgm:t>
        <a:bodyPr/>
        <a:lstStyle/>
        <a:p>
          <a:endParaRPr lang="zh-CN" altLang="en-US"/>
        </a:p>
      </dgm:t>
    </dgm:pt>
    <dgm:pt modelId="{9E4DE5E1-624C-4B63-A3FE-6990DD2EFF90}" type="pres">
      <dgm:prSet presAssocID="{C6873175-450F-4F27-B849-8B95EA915DF1}" presName="parentText" presStyleLbl="node1" presStyleIdx="0" presStyleCnt="5" custLinFactX="8350" custLinFactNeighborX="100000" custLinFactNeighborY="-10122">
        <dgm:presLayoutVars>
          <dgm:chMax val="0"/>
          <dgm:bulletEnabled val="1"/>
        </dgm:presLayoutVars>
      </dgm:prSet>
      <dgm:spPr/>
      <dgm:t>
        <a:bodyPr/>
        <a:lstStyle/>
        <a:p>
          <a:endParaRPr lang="zh-CN" altLang="en-US"/>
        </a:p>
      </dgm:t>
    </dgm:pt>
    <dgm:pt modelId="{D2E3AA63-F9AE-477D-B5A9-449CCD046934}" type="pres">
      <dgm:prSet presAssocID="{C6873175-450F-4F27-B849-8B95EA915DF1}" presName="negativeSpace" presStyleCnt="0"/>
      <dgm:spPr/>
    </dgm:pt>
    <dgm:pt modelId="{8955A3B0-A2C5-4996-976B-DDA902FA8ABA}" type="pres">
      <dgm:prSet presAssocID="{C6873175-450F-4F27-B849-8B95EA915DF1}" presName="childText" presStyleLbl="conFgAcc1" presStyleIdx="0" presStyleCnt="5">
        <dgm:presLayoutVars>
          <dgm:bulletEnabled val="1"/>
        </dgm:presLayoutVars>
      </dgm:prSet>
      <dgm:spPr/>
    </dgm:pt>
    <dgm:pt modelId="{78F37FFB-A4A5-416C-A8B9-EAF6D7023BB1}" type="pres">
      <dgm:prSet presAssocID="{EAF516B1-6372-4911-9202-DF5C11242261}" presName="spaceBetweenRectangles" presStyleCnt="0"/>
      <dgm:spPr/>
    </dgm:pt>
    <dgm:pt modelId="{16FB2FD5-268E-4BC4-8A2A-40D6E5856894}" type="pres">
      <dgm:prSet presAssocID="{2EC689E5-1D40-48A1-876A-593B94484F1B}" presName="parentLin" presStyleCnt="0"/>
      <dgm:spPr/>
    </dgm:pt>
    <dgm:pt modelId="{732CB051-981F-48F9-8C58-C312AE4F685D}" type="pres">
      <dgm:prSet presAssocID="{2EC689E5-1D40-48A1-876A-593B94484F1B}" presName="parentLeftMargin" presStyleLbl="node1" presStyleIdx="0" presStyleCnt="5"/>
      <dgm:spPr/>
      <dgm:t>
        <a:bodyPr/>
        <a:lstStyle/>
        <a:p>
          <a:endParaRPr lang="zh-CN" altLang="en-US"/>
        </a:p>
      </dgm:t>
    </dgm:pt>
    <dgm:pt modelId="{61126EB4-3C94-4392-9BEC-3E412392EEF4}" type="pres">
      <dgm:prSet presAssocID="{2EC689E5-1D40-48A1-876A-593B94484F1B}" presName="parentText" presStyleLbl="node1" presStyleIdx="1" presStyleCnt="5" custLinFactX="7718" custLinFactNeighborX="100000" custLinFactNeighborY="-14786">
        <dgm:presLayoutVars>
          <dgm:chMax val="0"/>
          <dgm:bulletEnabled val="1"/>
        </dgm:presLayoutVars>
      </dgm:prSet>
      <dgm:spPr/>
      <dgm:t>
        <a:bodyPr/>
        <a:lstStyle/>
        <a:p>
          <a:endParaRPr lang="zh-CN" altLang="en-US"/>
        </a:p>
      </dgm:t>
    </dgm:pt>
    <dgm:pt modelId="{38B5E9BD-A3AD-45A6-B1F3-799F0590D227}" type="pres">
      <dgm:prSet presAssocID="{2EC689E5-1D40-48A1-876A-593B94484F1B}" presName="negativeSpace" presStyleCnt="0"/>
      <dgm:spPr/>
    </dgm:pt>
    <dgm:pt modelId="{4B0C3D5C-3E68-45A2-8EB1-AFC5B7C8E881}" type="pres">
      <dgm:prSet presAssocID="{2EC689E5-1D40-48A1-876A-593B94484F1B}" presName="childText" presStyleLbl="conFgAcc1" presStyleIdx="1" presStyleCnt="5">
        <dgm:presLayoutVars>
          <dgm:bulletEnabled val="1"/>
        </dgm:presLayoutVars>
      </dgm:prSet>
      <dgm:spPr/>
    </dgm:pt>
    <dgm:pt modelId="{C937532E-D66D-49DE-9DBE-868F7CD8BBB7}" type="pres">
      <dgm:prSet presAssocID="{09104D10-BCF6-418D-ACB1-EE68B42F2F21}" presName="spaceBetweenRectangles" presStyleCnt="0"/>
      <dgm:spPr/>
    </dgm:pt>
    <dgm:pt modelId="{0F16B828-296C-4DC1-B2D7-9BB86F4E8191}" type="pres">
      <dgm:prSet presAssocID="{C01AC96E-5A15-4D06-9C29-6FC18FC0A9BD}" presName="parentLin" presStyleCnt="0"/>
      <dgm:spPr/>
    </dgm:pt>
    <dgm:pt modelId="{24B5F3BA-7F94-457B-86C5-52BD2859AA58}" type="pres">
      <dgm:prSet presAssocID="{C01AC96E-5A15-4D06-9C29-6FC18FC0A9BD}" presName="parentLeftMargin" presStyleLbl="node1" presStyleIdx="1" presStyleCnt="5"/>
      <dgm:spPr/>
      <dgm:t>
        <a:bodyPr/>
        <a:lstStyle/>
        <a:p>
          <a:endParaRPr lang="zh-CN" altLang="en-US"/>
        </a:p>
      </dgm:t>
    </dgm:pt>
    <dgm:pt modelId="{8106C103-4AEB-49F7-ADAD-67BA4405519C}" type="pres">
      <dgm:prSet presAssocID="{C01AC96E-5A15-4D06-9C29-6FC18FC0A9BD}" presName="parentText" presStyleLbl="node1" presStyleIdx="2" presStyleCnt="5" custLinFactX="8018" custLinFactNeighborX="100000" custLinFactNeighborY="-2308">
        <dgm:presLayoutVars>
          <dgm:chMax val="0"/>
          <dgm:bulletEnabled val="1"/>
        </dgm:presLayoutVars>
      </dgm:prSet>
      <dgm:spPr/>
      <dgm:t>
        <a:bodyPr/>
        <a:lstStyle/>
        <a:p>
          <a:endParaRPr lang="zh-CN" altLang="en-US"/>
        </a:p>
      </dgm:t>
    </dgm:pt>
    <dgm:pt modelId="{E5E92603-F47F-4E8D-9428-E2CD78D9589A}" type="pres">
      <dgm:prSet presAssocID="{C01AC96E-5A15-4D06-9C29-6FC18FC0A9BD}" presName="negativeSpace" presStyleCnt="0"/>
      <dgm:spPr/>
    </dgm:pt>
    <dgm:pt modelId="{C8552268-7A73-42BE-8687-3C86C06EBF48}" type="pres">
      <dgm:prSet presAssocID="{C01AC96E-5A15-4D06-9C29-6FC18FC0A9BD}" presName="childText" presStyleLbl="conFgAcc1" presStyleIdx="2" presStyleCnt="5">
        <dgm:presLayoutVars>
          <dgm:bulletEnabled val="1"/>
        </dgm:presLayoutVars>
      </dgm:prSet>
      <dgm:spPr/>
    </dgm:pt>
    <dgm:pt modelId="{9075D385-3BE3-40BB-8FA3-227C547C12BE}" type="pres">
      <dgm:prSet presAssocID="{EFE6B97B-F693-464C-AF3E-BB22735957F2}" presName="spaceBetweenRectangles" presStyleCnt="0"/>
      <dgm:spPr/>
    </dgm:pt>
    <dgm:pt modelId="{3AD25653-6690-4C1D-B8BC-F527970625DE}" type="pres">
      <dgm:prSet presAssocID="{CD296379-7E1D-4207-A1C9-9EF95DA35CE8}" presName="parentLin" presStyleCnt="0"/>
      <dgm:spPr/>
    </dgm:pt>
    <dgm:pt modelId="{D518A902-AB1B-4240-AA45-A499AD92EAE9}" type="pres">
      <dgm:prSet presAssocID="{CD296379-7E1D-4207-A1C9-9EF95DA35CE8}" presName="parentLeftMargin" presStyleLbl="node1" presStyleIdx="2" presStyleCnt="5"/>
      <dgm:spPr/>
      <dgm:t>
        <a:bodyPr/>
        <a:lstStyle/>
        <a:p>
          <a:endParaRPr lang="zh-CN" altLang="en-US"/>
        </a:p>
      </dgm:t>
    </dgm:pt>
    <dgm:pt modelId="{05C8A4B6-CDAB-44F7-946F-FAE4BEF01E83}" type="pres">
      <dgm:prSet presAssocID="{CD296379-7E1D-4207-A1C9-9EF95DA35CE8}" presName="parentText" presStyleLbl="node1" presStyleIdx="3" presStyleCnt="5" custLinFactX="7164" custLinFactNeighborX="100000" custLinFactNeighborY="1881">
        <dgm:presLayoutVars>
          <dgm:chMax val="0"/>
          <dgm:bulletEnabled val="1"/>
        </dgm:presLayoutVars>
      </dgm:prSet>
      <dgm:spPr/>
      <dgm:t>
        <a:bodyPr/>
        <a:lstStyle/>
        <a:p>
          <a:endParaRPr lang="zh-CN" altLang="en-US"/>
        </a:p>
      </dgm:t>
    </dgm:pt>
    <dgm:pt modelId="{385F1AC1-F7E1-4779-BF47-0B67B0A01C51}" type="pres">
      <dgm:prSet presAssocID="{CD296379-7E1D-4207-A1C9-9EF95DA35CE8}" presName="negativeSpace" presStyleCnt="0"/>
      <dgm:spPr/>
    </dgm:pt>
    <dgm:pt modelId="{7BE19BCE-B9A6-4D74-B939-3384A5C44BA5}" type="pres">
      <dgm:prSet presAssocID="{CD296379-7E1D-4207-A1C9-9EF95DA35CE8}" presName="childText" presStyleLbl="conFgAcc1" presStyleIdx="3" presStyleCnt="5">
        <dgm:presLayoutVars>
          <dgm:bulletEnabled val="1"/>
        </dgm:presLayoutVars>
      </dgm:prSet>
      <dgm:spPr/>
    </dgm:pt>
    <dgm:pt modelId="{DF55A53B-0C01-4738-9B82-CC1F1FD96BB1}" type="pres">
      <dgm:prSet presAssocID="{95DF108A-E64F-4262-95EF-DB59BDE1BBAF}" presName="spaceBetweenRectangles" presStyleCnt="0"/>
      <dgm:spPr/>
    </dgm:pt>
    <dgm:pt modelId="{9D8E8071-CAB5-4E97-8A37-16FAE8AC0396}" type="pres">
      <dgm:prSet presAssocID="{774E1D07-5EE9-41C4-B13C-2863396BD372}" presName="parentLin" presStyleCnt="0"/>
      <dgm:spPr/>
    </dgm:pt>
    <dgm:pt modelId="{DE2B5BCF-D662-4908-B037-A166456F987F}" type="pres">
      <dgm:prSet presAssocID="{774E1D07-5EE9-41C4-B13C-2863396BD372}" presName="parentLeftMargin" presStyleLbl="node1" presStyleIdx="3" presStyleCnt="5"/>
      <dgm:spPr/>
      <dgm:t>
        <a:bodyPr/>
        <a:lstStyle/>
        <a:p>
          <a:endParaRPr lang="zh-CN" altLang="en-US"/>
        </a:p>
      </dgm:t>
    </dgm:pt>
    <dgm:pt modelId="{6DDC68A1-05D5-48FD-89B5-C5D7625B0048}" type="pres">
      <dgm:prSet presAssocID="{774E1D07-5EE9-41C4-B13C-2863396BD372}" presName="parentText" presStyleLbl="node1" presStyleIdx="4" presStyleCnt="5" custLinFactX="8350" custLinFactNeighborX="100000" custLinFactNeighborY="6813">
        <dgm:presLayoutVars>
          <dgm:chMax val="0"/>
          <dgm:bulletEnabled val="1"/>
        </dgm:presLayoutVars>
      </dgm:prSet>
      <dgm:spPr/>
      <dgm:t>
        <a:bodyPr/>
        <a:lstStyle/>
        <a:p>
          <a:endParaRPr lang="zh-CN" altLang="en-US"/>
        </a:p>
      </dgm:t>
    </dgm:pt>
    <dgm:pt modelId="{1644F76C-E5C6-4E2A-AD17-E283C96BBC23}" type="pres">
      <dgm:prSet presAssocID="{774E1D07-5EE9-41C4-B13C-2863396BD372}" presName="negativeSpace" presStyleCnt="0"/>
      <dgm:spPr/>
    </dgm:pt>
    <dgm:pt modelId="{F38FC74B-EA22-46D9-BFB4-1A9A18FDE9AD}" type="pres">
      <dgm:prSet presAssocID="{774E1D07-5EE9-41C4-B13C-2863396BD372}" presName="childText" presStyleLbl="conFgAcc1" presStyleIdx="4" presStyleCnt="5">
        <dgm:presLayoutVars>
          <dgm:bulletEnabled val="1"/>
        </dgm:presLayoutVars>
      </dgm:prSet>
      <dgm:spPr/>
    </dgm:pt>
  </dgm:ptLst>
  <dgm:cxnLst>
    <dgm:cxn modelId="{C733588C-09D1-4C13-AFFB-1BE59E6761F2}" type="presOf" srcId="{2EC689E5-1D40-48A1-876A-593B94484F1B}" destId="{732CB051-981F-48F9-8C58-C312AE4F685D}" srcOrd="0" destOrd="0" presId="urn:microsoft.com/office/officeart/2005/8/layout/list1"/>
    <dgm:cxn modelId="{10AD6E8F-92D4-4BAF-82F0-B16E90EC7083}" srcId="{26ED7DEB-ADC5-48F2-A6CE-2EF2818910C2}" destId="{774E1D07-5EE9-41C4-B13C-2863396BD372}" srcOrd="4" destOrd="0" parTransId="{2903C436-47E7-4C68-AE2B-6EB0FD3D5BCC}" sibTransId="{F274AFCA-295E-499E-82F9-6FF8D679D693}"/>
    <dgm:cxn modelId="{AA3F22D5-2AFE-4931-BC72-CC0532EE7A66}" srcId="{26ED7DEB-ADC5-48F2-A6CE-2EF2818910C2}" destId="{2EC689E5-1D40-48A1-876A-593B94484F1B}" srcOrd="1" destOrd="0" parTransId="{39B42F98-31CC-4C03-8DD5-12B378237E1E}" sibTransId="{09104D10-BCF6-418D-ACB1-EE68B42F2F21}"/>
    <dgm:cxn modelId="{58B4BBBE-6D08-4628-99DC-EBB33ACF19AD}" type="presOf" srcId="{C6873175-450F-4F27-B849-8B95EA915DF1}" destId="{7E4BB6B4-F36A-4B72-8389-42229D6B95E8}" srcOrd="0" destOrd="0" presId="urn:microsoft.com/office/officeart/2005/8/layout/list1"/>
    <dgm:cxn modelId="{ED20F914-C152-4114-9DF8-DDE78790D2EA}" type="presOf" srcId="{26ED7DEB-ADC5-48F2-A6CE-2EF2818910C2}" destId="{2514411F-A351-4444-8E67-2EE4C09DCDF2}" srcOrd="0" destOrd="0" presId="urn:microsoft.com/office/officeart/2005/8/layout/list1"/>
    <dgm:cxn modelId="{8A7C6A34-5B85-47A7-925E-BF4C160CB706}" type="presOf" srcId="{CD296379-7E1D-4207-A1C9-9EF95DA35CE8}" destId="{D518A902-AB1B-4240-AA45-A499AD92EAE9}" srcOrd="0" destOrd="0" presId="urn:microsoft.com/office/officeart/2005/8/layout/list1"/>
    <dgm:cxn modelId="{7C9C2687-BA69-443A-A7C8-50D551369D5E}" type="presOf" srcId="{774E1D07-5EE9-41C4-B13C-2863396BD372}" destId="{DE2B5BCF-D662-4908-B037-A166456F987F}" srcOrd="0" destOrd="0" presId="urn:microsoft.com/office/officeart/2005/8/layout/list1"/>
    <dgm:cxn modelId="{6B568B2D-EE25-4764-AAC5-72DC46901AC0}" srcId="{26ED7DEB-ADC5-48F2-A6CE-2EF2818910C2}" destId="{C01AC96E-5A15-4D06-9C29-6FC18FC0A9BD}" srcOrd="2" destOrd="0" parTransId="{190C1E49-1DB6-4AE4-9C5D-89C12C97D6BA}" sibTransId="{EFE6B97B-F693-464C-AF3E-BB22735957F2}"/>
    <dgm:cxn modelId="{C24D6E3B-7DBA-48D4-A550-137D11FD32E8}" srcId="{26ED7DEB-ADC5-48F2-A6CE-2EF2818910C2}" destId="{C6873175-450F-4F27-B849-8B95EA915DF1}" srcOrd="0" destOrd="0" parTransId="{3B261E2F-E6C0-4D71-8725-57BAB83A89D2}" sibTransId="{EAF516B1-6372-4911-9202-DF5C11242261}"/>
    <dgm:cxn modelId="{465DD496-DF39-4C6B-B078-A2D8B050B9C8}" type="presOf" srcId="{C6873175-450F-4F27-B849-8B95EA915DF1}" destId="{9E4DE5E1-624C-4B63-A3FE-6990DD2EFF90}" srcOrd="1" destOrd="0" presId="urn:microsoft.com/office/officeart/2005/8/layout/list1"/>
    <dgm:cxn modelId="{6A95D75F-1819-4FA6-A240-B1DAC9FBEAF7}" srcId="{26ED7DEB-ADC5-48F2-A6CE-2EF2818910C2}" destId="{CD296379-7E1D-4207-A1C9-9EF95DA35CE8}" srcOrd="3" destOrd="0" parTransId="{85D22589-E3CF-4A99-A67C-2CA4F842AF9B}" sibTransId="{95DF108A-E64F-4262-95EF-DB59BDE1BBAF}"/>
    <dgm:cxn modelId="{9F372621-CADA-42EF-8CBE-EC6BC6DE5B98}" type="presOf" srcId="{C01AC96E-5A15-4D06-9C29-6FC18FC0A9BD}" destId="{8106C103-4AEB-49F7-ADAD-67BA4405519C}" srcOrd="1" destOrd="0" presId="urn:microsoft.com/office/officeart/2005/8/layout/list1"/>
    <dgm:cxn modelId="{4130ED53-62C4-4003-83D2-B54F310791B9}" type="presOf" srcId="{774E1D07-5EE9-41C4-B13C-2863396BD372}" destId="{6DDC68A1-05D5-48FD-89B5-C5D7625B0048}" srcOrd="1" destOrd="0" presId="urn:microsoft.com/office/officeart/2005/8/layout/list1"/>
    <dgm:cxn modelId="{858D7072-7389-4822-8A70-6B676A0DD763}" type="presOf" srcId="{CD296379-7E1D-4207-A1C9-9EF95DA35CE8}" destId="{05C8A4B6-CDAB-44F7-946F-FAE4BEF01E83}" srcOrd="1" destOrd="0" presId="urn:microsoft.com/office/officeart/2005/8/layout/list1"/>
    <dgm:cxn modelId="{CF6CBCF4-E629-44FB-A6B8-0CFFD85B6CE6}" type="presOf" srcId="{2EC689E5-1D40-48A1-876A-593B94484F1B}" destId="{61126EB4-3C94-4392-9BEC-3E412392EEF4}" srcOrd="1" destOrd="0" presId="urn:microsoft.com/office/officeart/2005/8/layout/list1"/>
    <dgm:cxn modelId="{C205F6D0-3711-449E-9D27-5730EE22D80A}" type="presOf" srcId="{C01AC96E-5A15-4D06-9C29-6FC18FC0A9BD}" destId="{24B5F3BA-7F94-457B-86C5-52BD2859AA58}" srcOrd="0" destOrd="0" presId="urn:microsoft.com/office/officeart/2005/8/layout/list1"/>
    <dgm:cxn modelId="{CC2314C0-ED75-45C8-B824-CE1500D4F852}" type="presParOf" srcId="{2514411F-A351-4444-8E67-2EE4C09DCDF2}" destId="{C2F6018C-C700-427C-9EB0-E7C6C09E0FB0}" srcOrd="0" destOrd="0" presId="urn:microsoft.com/office/officeart/2005/8/layout/list1"/>
    <dgm:cxn modelId="{D355B212-2581-447A-91E3-6914BBB6AFC7}" type="presParOf" srcId="{C2F6018C-C700-427C-9EB0-E7C6C09E0FB0}" destId="{7E4BB6B4-F36A-4B72-8389-42229D6B95E8}" srcOrd="0" destOrd="0" presId="urn:microsoft.com/office/officeart/2005/8/layout/list1"/>
    <dgm:cxn modelId="{697D66A7-E33C-45DF-BD30-BD6BE59F5ACD}" type="presParOf" srcId="{C2F6018C-C700-427C-9EB0-E7C6C09E0FB0}" destId="{9E4DE5E1-624C-4B63-A3FE-6990DD2EFF90}" srcOrd="1" destOrd="0" presId="urn:microsoft.com/office/officeart/2005/8/layout/list1"/>
    <dgm:cxn modelId="{1A23119A-D1F6-47E4-B0E2-6C77F2F6FE92}" type="presParOf" srcId="{2514411F-A351-4444-8E67-2EE4C09DCDF2}" destId="{D2E3AA63-F9AE-477D-B5A9-449CCD046934}" srcOrd="1" destOrd="0" presId="urn:microsoft.com/office/officeart/2005/8/layout/list1"/>
    <dgm:cxn modelId="{869B42DE-B435-4FA3-9E20-CBA8B6AC0104}" type="presParOf" srcId="{2514411F-A351-4444-8E67-2EE4C09DCDF2}" destId="{8955A3B0-A2C5-4996-976B-DDA902FA8ABA}" srcOrd="2" destOrd="0" presId="urn:microsoft.com/office/officeart/2005/8/layout/list1"/>
    <dgm:cxn modelId="{D6641936-AA82-4469-BDDC-92705AC7C49A}" type="presParOf" srcId="{2514411F-A351-4444-8E67-2EE4C09DCDF2}" destId="{78F37FFB-A4A5-416C-A8B9-EAF6D7023BB1}" srcOrd="3" destOrd="0" presId="urn:microsoft.com/office/officeart/2005/8/layout/list1"/>
    <dgm:cxn modelId="{C65BE561-CF51-4410-ACF1-109683566D07}" type="presParOf" srcId="{2514411F-A351-4444-8E67-2EE4C09DCDF2}" destId="{16FB2FD5-268E-4BC4-8A2A-40D6E5856894}" srcOrd="4" destOrd="0" presId="urn:microsoft.com/office/officeart/2005/8/layout/list1"/>
    <dgm:cxn modelId="{0CB2E3E4-A40B-4FD6-866B-E956E56CEDFA}" type="presParOf" srcId="{16FB2FD5-268E-4BC4-8A2A-40D6E5856894}" destId="{732CB051-981F-48F9-8C58-C312AE4F685D}" srcOrd="0" destOrd="0" presId="urn:microsoft.com/office/officeart/2005/8/layout/list1"/>
    <dgm:cxn modelId="{2C820B61-EF59-42AC-9C87-30FF60304F62}" type="presParOf" srcId="{16FB2FD5-268E-4BC4-8A2A-40D6E5856894}" destId="{61126EB4-3C94-4392-9BEC-3E412392EEF4}" srcOrd="1" destOrd="0" presId="urn:microsoft.com/office/officeart/2005/8/layout/list1"/>
    <dgm:cxn modelId="{7209C3F1-4705-4EAA-8261-69E0D7DA0F9F}" type="presParOf" srcId="{2514411F-A351-4444-8E67-2EE4C09DCDF2}" destId="{38B5E9BD-A3AD-45A6-B1F3-799F0590D227}" srcOrd="5" destOrd="0" presId="urn:microsoft.com/office/officeart/2005/8/layout/list1"/>
    <dgm:cxn modelId="{F2BECD63-73FD-414C-B99B-EE4C82FF92B3}" type="presParOf" srcId="{2514411F-A351-4444-8E67-2EE4C09DCDF2}" destId="{4B0C3D5C-3E68-45A2-8EB1-AFC5B7C8E881}" srcOrd="6" destOrd="0" presId="urn:microsoft.com/office/officeart/2005/8/layout/list1"/>
    <dgm:cxn modelId="{B609EDC5-E934-49A7-9DB6-E8031042BCCE}" type="presParOf" srcId="{2514411F-A351-4444-8E67-2EE4C09DCDF2}" destId="{C937532E-D66D-49DE-9DBE-868F7CD8BBB7}" srcOrd="7" destOrd="0" presId="urn:microsoft.com/office/officeart/2005/8/layout/list1"/>
    <dgm:cxn modelId="{8F7F29AE-03F4-4985-B009-688F0FF59AE1}" type="presParOf" srcId="{2514411F-A351-4444-8E67-2EE4C09DCDF2}" destId="{0F16B828-296C-4DC1-B2D7-9BB86F4E8191}" srcOrd="8" destOrd="0" presId="urn:microsoft.com/office/officeart/2005/8/layout/list1"/>
    <dgm:cxn modelId="{39A3BBCD-C37A-46EA-A1CA-C21BDE6A4E65}" type="presParOf" srcId="{0F16B828-296C-4DC1-B2D7-9BB86F4E8191}" destId="{24B5F3BA-7F94-457B-86C5-52BD2859AA58}" srcOrd="0" destOrd="0" presId="urn:microsoft.com/office/officeart/2005/8/layout/list1"/>
    <dgm:cxn modelId="{9A878C90-6A51-46A5-9ECA-9E4A6087058B}" type="presParOf" srcId="{0F16B828-296C-4DC1-B2D7-9BB86F4E8191}" destId="{8106C103-4AEB-49F7-ADAD-67BA4405519C}" srcOrd="1" destOrd="0" presId="urn:microsoft.com/office/officeart/2005/8/layout/list1"/>
    <dgm:cxn modelId="{D1B2276A-F790-42D0-9133-48CA1F082EAA}" type="presParOf" srcId="{2514411F-A351-4444-8E67-2EE4C09DCDF2}" destId="{E5E92603-F47F-4E8D-9428-E2CD78D9589A}" srcOrd="9" destOrd="0" presId="urn:microsoft.com/office/officeart/2005/8/layout/list1"/>
    <dgm:cxn modelId="{66A74DF7-7BAD-4C76-81E6-DA7664CD24BC}" type="presParOf" srcId="{2514411F-A351-4444-8E67-2EE4C09DCDF2}" destId="{C8552268-7A73-42BE-8687-3C86C06EBF48}" srcOrd="10" destOrd="0" presId="urn:microsoft.com/office/officeart/2005/8/layout/list1"/>
    <dgm:cxn modelId="{36A588A6-A95E-4078-82FF-CBB992621E28}" type="presParOf" srcId="{2514411F-A351-4444-8E67-2EE4C09DCDF2}" destId="{9075D385-3BE3-40BB-8FA3-227C547C12BE}" srcOrd="11" destOrd="0" presId="urn:microsoft.com/office/officeart/2005/8/layout/list1"/>
    <dgm:cxn modelId="{D238A88A-C96C-402E-BEFC-E118FC34C318}" type="presParOf" srcId="{2514411F-A351-4444-8E67-2EE4C09DCDF2}" destId="{3AD25653-6690-4C1D-B8BC-F527970625DE}" srcOrd="12" destOrd="0" presId="urn:microsoft.com/office/officeart/2005/8/layout/list1"/>
    <dgm:cxn modelId="{9DBE15CC-29F9-46C8-ABCF-67A0181DC06C}" type="presParOf" srcId="{3AD25653-6690-4C1D-B8BC-F527970625DE}" destId="{D518A902-AB1B-4240-AA45-A499AD92EAE9}" srcOrd="0" destOrd="0" presId="urn:microsoft.com/office/officeart/2005/8/layout/list1"/>
    <dgm:cxn modelId="{1126670D-57AA-4F3C-BC47-342387638F4A}" type="presParOf" srcId="{3AD25653-6690-4C1D-B8BC-F527970625DE}" destId="{05C8A4B6-CDAB-44F7-946F-FAE4BEF01E83}" srcOrd="1" destOrd="0" presId="urn:microsoft.com/office/officeart/2005/8/layout/list1"/>
    <dgm:cxn modelId="{D7A6452E-717A-42B0-98F7-66573017A171}" type="presParOf" srcId="{2514411F-A351-4444-8E67-2EE4C09DCDF2}" destId="{385F1AC1-F7E1-4779-BF47-0B67B0A01C51}" srcOrd="13" destOrd="0" presId="urn:microsoft.com/office/officeart/2005/8/layout/list1"/>
    <dgm:cxn modelId="{524948D1-7177-425F-A666-1C072D172F55}" type="presParOf" srcId="{2514411F-A351-4444-8E67-2EE4C09DCDF2}" destId="{7BE19BCE-B9A6-4D74-B939-3384A5C44BA5}" srcOrd="14" destOrd="0" presId="urn:microsoft.com/office/officeart/2005/8/layout/list1"/>
    <dgm:cxn modelId="{591E2B84-09A9-493B-887C-41A8FADA54DF}" type="presParOf" srcId="{2514411F-A351-4444-8E67-2EE4C09DCDF2}" destId="{DF55A53B-0C01-4738-9B82-CC1F1FD96BB1}" srcOrd="15" destOrd="0" presId="urn:microsoft.com/office/officeart/2005/8/layout/list1"/>
    <dgm:cxn modelId="{B88830A4-4816-4F6B-B656-60752DAC939B}" type="presParOf" srcId="{2514411F-A351-4444-8E67-2EE4C09DCDF2}" destId="{9D8E8071-CAB5-4E97-8A37-16FAE8AC0396}" srcOrd="16" destOrd="0" presId="urn:microsoft.com/office/officeart/2005/8/layout/list1"/>
    <dgm:cxn modelId="{443F9C50-2A46-43FD-BEBC-58A150A6E25F}" type="presParOf" srcId="{9D8E8071-CAB5-4E97-8A37-16FAE8AC0396}" destId="{DE2B5BCF-D662-4908-B037-A166456F987F}" srcOrd="0" destOrd="0" presId="urn:microsoft.com/office/officeart/2005/8/layout/list1"/>
    <dgm:cxn modelId="{09169313-1D86-422F-B0F9-2C7EFCF24E87}" type="presParOf" srcId="{9D8E8071-CAB5-4E97-8A37-16FAE8AC0396}" destId="{6DDC68A1-05D5-48FD-89B5-C5D7625B0048}" srcOrd="1" destOrd="0" presId="urn:microsoft.com/office/officeart/2005/8/layout/list1"/>
    <dgm:cxn modelId="{D2A7CD87-B5B7-401A-A7D3-14C54F2451CC}" type="presParOf" srcId="{2514411F-A351-4444-8E67-2EE4C09DCDF2}" destId="{1644F76C-E5C6-4E2A-AD17-E283C96BBC23}" srcOrd="17" destOrd="0" presId="urn:microsoft.com/office/officeart/2005/8/layout/list1"/>
    <dgm:cxn modelId="{B6DA768C-4355-4320-A7F0-E57DEEA85FF4}" type="presParOf" srcId="{2514411F-A351-4444-8E67-2EE4C09DCDF2}" destId="{F38FC74B-EA22-46D9-BFB4-1A9A18FDE9AD}" srcOrd="18"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89225A-599F-4681-9F17-F8164649FC4C}" type="doc">
      <dgm:prSet loTypeId="urn:microsoft.com/office/officeart/2005/8/layout/radial6#1" loCatId="cycle" qsTypeId="urn:microsoft.com/office/officeart/2005/8/quickstyle/simple1#1" qsCatId="simple" csTypeId="urn:microsoft.com/office/officeart/2005/8/colors/accent1_2#2" csCatId="accent1" phldr="1"/>
      <dgm:spPr/>
      <dgm:t>
        <a:bodyPr/>
        <a:lstStyle/>
        <a:p>
          <a:endParaRPr lang="zh-CN" altLang="en-US"/>
        </a:p>
      </dgm:t>
    </dgm:pt>
    <dgm:pt modelId="{2E0A72C0-4638-496C-AA20-55267F338D7B}">
      <dgm:prSet phldrT="[文本]"/>
      <dgm:spPr/>
      <dgm:t>
        <a:bodyPr/>
        <a:lstStyle/>
        <a:p>
          <a:pPr>
            <a:lnSpc>
              <a:spcPct val="100000"/>
            </a:lnSpc>
            <a:spcAft>
              <a:spcPts val="0"/>
            </a:spcAft>
          </a:pPr>
          <a:r>
            <a:rPr lang="zh-CN" altLang="en-US" b="1" dirty="0">
              <a:latin typeface="微软雅黑" panose="020B0503020204020204" pitchFamily="34" charset="-122"/>
              <a:ea typeface="微软雅黑" panose="020B0503020204020204" pitchFamily="34" charset="-122"/>
            </a:rPr>
            <a:t>五育</a:t>
          </a:r>
          <a:endParaRPr lang="en-US" altLang="zh-CN" b="1" dirty="0">
            <a:latin typeface="微软雅黑" panose="020B0503020204020204" pitchFamily="34" charset="-122"/>
            <a:ea typeface="微软雅黑" panose="020B0503020204020204" pitchFamily="34" charset="-122"/>
          </a:endParaRPr>
        </a:p>
        <a:p>
          <a:pPr>
            <a:lnSpc>
              <a:spcPct val="100000"/>
            </a:lnSpc>
            <a:spcAft>
              <a:spcPts val="0"/>
            </a:spcAft>
          </a:pPr>
          <a:r>
            <a:rPr lang="zh-CN" altLang="en-US" b="1" dirty="0">
              <a:latin typeface="微软雅黑" panose="020B0503020204020204" pitchFamily="34" charset="-122"/>
              <a:ea typeface="微软雅黑" panose="020B0503020204020204" pitchFamily="34" charset="-122"/>
            </a:rPr>
            <a:t>并举</a:t>
          </a:r>
        </a:p>
      </dgm:t>
    </dgm:pt>
    <dgm:pt modelId="{411A73C4-2ED6-459C-9F20-DE057399EA03}" type="parTrans" cxnId="{CB664072-A762-4D3D-B213-6CD6043138BD}">
      <dgm:prSet/>
      <dgm:spPr/>
      <dgm:t>
        <a:bodyPr/>
        <a:lstStyle/>
        <a:p>
          <a:endParaRPr lang="zh-CN" altLang="en-US"/>
        </a:p>
      </dgm:t>
    </dgm:pt>
    <dgm:pt modelId="{BACDC027-59CC-4B32-AA6F-B3BDB9C8B6FE}" type="sibTrans" cxnId="{CB664072-A762-4D3D-B213-6CD6043138BD}">
      <dgm:prSet/>
      <dgm:spPr/>
      <dgm:t>
        <a:bodyPr/>
        <a:lstStyle/>
        <a:p>
          <a:endParaRPr lang="zh-CN" altLang="en-US"/>
        </a:p>
      </dgm:t>
    </dgm:pt>
    <dgm:pt modelId="{D4FE28A6-CC2B-44E8-932A-B2C2DBF8E1BE}">
      <dgm:prSet phldrT="[文本]" custT="1"/>
      <dgm:spPr/>
      <dgm:t>
        <a:bodyPr/>
        <a:lstStyle/>
        <a:p>
          <a:r>
            <a:rPr lang="zh-CN" altLang="en-US" sz="1600" b="1" dirty="0">
              <a:latin typeface="华文楷体" panose="02010600040101010101" pitchFamily="2" charset="-122"/>
              <a:ea typeface="华文楷体" panose="02010600040101010101" pitchFamily="2" charset="-122"/>
            </a:rPr>
            <a:t>德育</a:t>
          </a:r>
        </a:p>
      </dgm:t>
    </dgm:pt>
    <dgm:pt modelId="{D538468B-395F-48FB-93BF-976F8133C441}" type="parTrans" cxnId="{32FA197A-1111-4A65-A300-B60778DF1372}">
      <dgm:prSet/>
      <dgm:spPr/>
      <dgm:t>
        <a:bodyPr/>
        <a:lstStyle/>
        <a:p>
          <a:endParaRPr lang="zh-CN" altLang="en-US"/>
        </a:p>
      </dgm:t>
    </dgm:pt>
    <dgm:pt modelId="{35D6D194-AB34-4E72-AA8E-CA7033118F5E}" type="sibTrans" cxnId="{32FA197A-1111-4A65-A300-B60778DF1372}">
      <dgm:prSet/>
      <dgm:spPr/>
      <dgm:t>
        <a:bodyPr/>
        <a:lstStyle/>
        <a:p>
          <a:endParaRPr lang="zh-CN" altLang="en-US"/>
        </a:p>
      </dgm:t>
    </dgm:pt>
    <dgm:pt modelId="{72B502DC-4ABC-43E0-B915-9FC90F02349D}">
      <dgm:prSet custT="1"/>
      <dgm:spPr/>
      <dgm:t>
        <a:bodyPr/>
        <a:lstStyle/>
        <a:p>
          <a:r>
            <a:rPr lang="zh-CN" altLang="en-US" sz="1600" b="1" dirty="0">
              <a:latin typeface="华文楷体" panose="02010600040101010101" pitchFamily="2" charset="-122"/>
              <a:ea typeface="华文楷体" panose="02010600040101010101" pitchFamily="2" charset="-122"/>
            </a:rPr>
            <a:t>智育</a:t>
          </a:r>
        </a:p>
      </dgm:t>
    </dgm:pt>
    <dgm:pt modelId="{A0D3D565-C85B-43AC-B6C7-0257D7F314D7}" type="parTrans" cxnId="{89D42FFC-0E76-45F4-B20D-D1D26F7A1711}">
      <dgm:prSet/>
      <dgm:spPr/>
      <dgm:t>
        <a:bodyPr/>
        <a:lstStyle/>
        <a:p>
          <a:endParaRPr lang="zh-CN" altLang="en-US"/>
        </a:p>
      </dgm:t>
    </dgm:pt>
    <dgm:pt modelId="{574F48EF-A42B-4C32-AE5E-C4D6D0626B35}" type="sibTrans" cxnId="{89D42FFC-0E76-45F4-B20D-D1D26F7A1711}">
      <dgm:prSet/>
      <dgm:spPr/>
      <dgm:t>
        <a:bodyPr/>
        <a:lstStyle/>
        <a:p>
          <a:endParaRPr lang="zh-CN" altLang="en-US"/>
        </a:p>
      </dgm:t>
    </dgm:pt>
    <dgm:pt modelId="{74085D03-443C-43DF-9912-85CCA87D0448}">
      <dgm:prSet custT="1"/>
      <dgm:spPr/>
      <dgm:t>
        <a:bodyPr/>
        <a:lstStyle/>
        <a:p>
          <a:r>
            <a:rPr lang="zh-CN" altLang="en-US" sz="1600" b="1" dirty="0">
              <a:latin typeface="华文楷体" panose="02010600040101010101" pitchFamily="2" charset="-122"/>
              <a:ea typeface="华文楷体" panose="02010600040101010101" pitchFamily="2" charset="-122"/>
            </a:rPr>
            <a:t>体育</a:t>
          </a:r>
        </a:p>
      </dgm:t>
    </dgm:pt>
    <dgm:pt modelId="{CB510D69-E520-4B47-8A88-47EB6CC78597}" type="parTrans" cxnId="{AC1EC397-0C03-4C35-B5A4-D6D8CAAB5D93}">
      <dgm:prSet/>
      <dgm:spPr/>
      <dgm:t>
        <a:bodyPr/>
        <a:lstStyle/>
        <a:p>
          <a:endParaRPr lang="zh-CN" altLang="en-US"/>
        </a:p>
      </dgm:t>
    </dgm:pt>
    <dgm:pt modelId="{23CFA5F8-3A0D-4DA8-AD1A-ED9B76AB4A55}" type="sibTrans" cxnId="{AC1EC397-0C03-4C35-B5A4-D6D8CAAB5D93}">
      <dgm:prSet/>
      <dgm:spPr/>
      <dgm:t>
        <a:bodyPr/>
        <a:lstStyle/>
        <a:p>
          <a:endParaRPr lang="zh-CN" altLang="en-US"/>
        </a:p>
      </dgm:t>
    </dgm:pt>
    <dgm:pt modelId="{E3F39D13-57B4-4A2C-A629-7796C5B28AE1}">
      <dgm:prSet custT="1"/>
      <dgm:spPr/>
      <dgm:t>
        <a:bodyPr/>
        <a:lstStyle/>
        <a:p>
          <a:r>
            <a:rPr lang="zh-CN" altLang="en-US" sz="1600" b="1" dirty="0">
              <a:latin typeface="华文楷体" panose="02010600040101010101" pitchFamily="2" charset="-122"/>
              <a:ea typeface="华文楷体" panose="02010600040101010101" pitchFamily="2" charset="-122"/>
            </a:rPr>
            <a:t>美育</a:t>
          </a:r>
        </a:p>
      </dgm:t>
    </dgm:pt>
    <dgm:pt modelId="{B46B1167-686F-4A05-9661-6EC83E34EE10}" type="parTrans" cxnId="{6772FB82-385F-47E2-9561-580DD41B57EE}">
      <dgm:prSet/>
      <dgm:spPr/>
      <dgm:t>
        <a:bodyPr/>
        <a:lstStyle/>
        <a:p>
          <a:endParaRPr lang="zh-CN" altLang="en-US"/>
        </a:p>
      </dgm:t>
    </dgm:pt>
    <dgm:pt modelId="{0DA6E363-D121-4CFA-9C26-C19F359A727B}" type="sibTrans" cxnId="{6772FB82-385F-47E2-9561-580DD41B57EE}">
      <dgm:prSet/>
      <dgm:spPr/>
      <dgm:t>
        <a:bodyPr/>
        <a:lstStyle/>
        <a:p>
          <a:endParaRPr lang="zh-CN" altLang="en-US"/>
        </a:p>
      </dgm:t>
    </dgm:pt>
    <dgm:pt modelId="{A42030DF-01D6-4CC4-B5BB-3283F09C95CC}">
      <dgm:prSet custT="1"/>
      <dgm:spPr/>
      <dgm:t>
        <a:bodyPr/>
        <a:lstStyle/>
        <a:p>
          <a:r>
            <a:rPr lang="zh-CN" altLang="en-US" sz="1600" b="1" dirty="0">
              <a:latin typeface="华文楷体" panose="02010600040101010101" pitchFamily="2" charset="-122"/>
              <a:ea typeface="华文楷体" panose="02010600040101010101" pitchFamily="2" charset="-122"/>
            </a:rPr>
            <a:t>劳育</a:t>
          </a:r>
        </a:p>
      </dgm:t>
    </dgm:pt>
    <dgm:pt modelId="{D4F7FFD7-EA71-42C0-9B0E-2E5EAF19A1C5}" type="parTrans" cxnId="{B9919124-001F-4F39-8ED3-159032092DE6}">
      <dgm:prSet/>
      <dgm:spPr/>
      <dgm:t>
        <a:bodyPr/>
        <a:lstStyle/>
        <a:p>
          <a:endParaRPr lang="zh-CN" altLang="en-US"/>
        </a:p>
      </dgm:t>
    </dgm:pt>
    <dgm:pt modelId="{360F04F6-E8FD-42A7-9B2C-8B3FA3A3F416}" type="sibTrans" cxnId="{B9919124-001F-4F39-8ED3-159032092DE6}">
      <dgm:prSet/>
      <dgm:spPr/>
      <dgm:t>
        <a:bodyPr/>
        <a:lstStyle/>
        <a:p>
          <a:endParaRPr lang="zh-CN" altLang="en-US"/>
        </a:p>
      </dgm:t>
    </dgm:pt>
    <dgm:pt modelId="{C64D9A13-C76D-4C3C-B791-BD90F2C1C060}" type="pres">
      <dgm:prSet presAssocID="{2E89225A-599F-4681-9F17-F8164649FC4C}" presName="Name0" presStyleCnt="0">
        <dgm:presLayoutVars>
          <dgm:chMax val="1"/>
          <dgm:dir/>
          <dgm:animLvl val="ctr"/>
          <dgm:resizeHandles val="exact"/>
        </dgm:presLayoutVars>
      </dgm:prSet>
      <dgm:spPr/>
      <dgm:t>
        <a:bodyPr/>
        <a:lstStyle/>
        <a:p>
          <a:endParaRPr lang="zh-CN" altLang="en-US"/>
        </a:p>
      </dgm:t>
    </dgm:pt>
    <dgm:pt modelId="{14C90FDB-2774-4CE5-AFA3-1A5BD5996754}" type="pres">
      <dgm:prSet presAssocID="{2E0A72C0-4638-496C-AA20-55267F338D7B}" presName="centerShape" presStyleLbl="node0" presStyleIdx="0" presStyleCnt="1"/>
      <dgm:spPr/>
      <dgm:t>
        <a:bodyPr/>
        <a:lstStyle/>
        <a:p>
          <a:endParaRPr lang="zh-CN" altLang="en-US"/>
        </a:p>
      </dgm:t>
    </dgm:pt>
    <dgm:pt modelId="{992BABC7-F5F7-44C6-B92B-F9FE47406C9F}" type="pres">
      <dgm:prSet presAssocID="{D4FE28A6-CC2B-44E8-932A-B2C2DBF8E1BE}" presName="node" presStyleLbl="node1" presStyleIdx="0" presStyleCnt="5">
        <dgm:presLayoutVars>
          <dgm:bulletEnabled val="1"/>
        </dgm:presLayoutVars>
      </dgm:prSet>
      <dgm:spPr/>
      <dgm:t>
        <a:bodyPr/>
        <a:lstStyle/>
        <a:p>
          <a:endParaRPr lang="zh-CN" altLang="en-US"/>
        </a:p>
      </dgm:t>
    </dgm:pt>
    <dgm:pt modelId="{814C6256-8D28-4A25-897F-0EC66913CA6B}" type="pres">
      <dgm:prSet presAssocID="{D4FE28A6-CC2B-44E8-932A-B2C2DBF8E1BE}" presName="dummy" presStyleCnt="0"/>
      <dgm:spPr/>
    </dgm:pt>
    <dgm:pt modelId="{712A05A0-BB50-4B96-B484-C3C2F2A19BC6}" type="pres">
      <dgm:prSet presAssocID="{35D6D194-AB34-4E72-AA8E-CA7033118F5E}" presName="sibTrans" presStyleLbl="sibTrans2D1" presStyleIdx="0" presStyleCnt="5"/>
      <dgm:spPr/>
      <dgm:t>
        <a:bodyPr/>
        <a:lstStyle/>
        <a:p>
          <a:endParaRPr lang="zh-CN" altLang="en-US"/>
        </a:p>
      </dgm:t>
    </dgm:pt>
    <dgm:pt modelId="{B804FDF9-2D3C-470C-A835-E3DEAC56ABCE}" type="pres">
      <dgm:prSet presAssocID="{72B502DC-4ABC-43E0-B915-9FC90F02349D}" presName="node" presStyleLbl="node1" presStyleIdx="1" presStyleCnt="5">
        <dgm:presLayoutVars>
          <dgm:bulletEnabled val="1"/>
        </dgm:presLayoutVars>
      </dgm:prSet>
      <dgm:spPr/>
      <dgm:t>
        <a:bodyPr/>
        <a:lstStyle/>
        <a:p>
          <a:endParaRPr lang="zh-CN" altLang="en-US"/>
        </a:p>
      </dgm:t>
    </dgm:pt>
    <dgm:pt modelId="{E7A4ED20-1DFD-49ED-AB7E-E705C176ED52}" type="pres">
      <dgm:prSet presAssocID="{72B502DC-4ABC-43E0-B915-9FC90F02349D}" presName="dummy" presStyleCnt="0"/>
      <dgm:spPr/>
    </dgm:pt>
    <dgm:pt modelId="{BB885575-125A-4FDC-AB8F-2205C7AA5B26}" type="pres">
      <dgm:prSet presAssocID="{574F48EF-A42B-4C32-AE5E-C4D6D0626B35}" presName="sibTrans" presStyleLbl="sibTrans2D1" presStyleIdx="1" presStyleCnt="5"/>
      <dgm:spPr/>
      <dgm:t>
        <a:bodyPr/>
        <a:lstStyle/>
        <a:p>
          <a:endParaRPr lang="zh-CN" altLang="en-US"/>
        </a:p>
      </dgm:t>
    </dgm:pt>
    <dgm:pt modelId="{499E1CBE-EF1A-491A-83F2-1E8781EFCEC5}" type="pres">
      <dgm:prSet presAssocID="{74085D03-443C-43DF-9912-85CCA87D0448}" presName="node" presStyleLbl="node1" presStyleIdx="2" presStyleCnt="5">
        <dgm:presLayoutVars>
          <dgm:bulletEnabled val="1"/>
        </dgm:presLayoutVars>
      </dgm:prSet>
      <dgm:spPr/>
      <dgm:t>
        <a:bodyPr/>
        <a:lstStyle/>
        <a:p>
          <a:endParaRPr lang="zh-CN" altLang="en-US"/>
        </a:p>
      </dgm:t>
    </dgm:pt>
    <dgm:pt modelId="{38FC82DF-31A5-4DF3-94A2-04106294A514}" type="pres">
      <dgm:prSet presAssocID="{74085D03-443C-43DF-9912-85CCA87D0448}" presName="dummy" presStyleCnt="0"/>
      <dgm:spPr/>
    </dgm:pt>
    <dgm:pt modelId="{735E24EC-6771-48FE-A585-19359D004600}" type="pres">
      <dgm:prSet presAssocID="{23CFA5F8-3A0D-4DA8-AD1A-ED9B76AB4A55}" presName="sibTrans" presStyleLbl="sibTrans2D1" presStyleIdx="2" presStyleCnt="5"/>
      <dgm:spPr/>
      <dgm:t>
        <a:bodyPr/>
        <a:lstStyle/>
        <a:p>
          <a:endParaRPr lang="zh-CN" altLang="en-US"/>
        </a:p>
      </dgm:t>
    </dgm:pt>
    <dgm:pt modelId="{D7A60A8F-A0EC-47EB-A5FA-F704A529F80D}" type="pres">
      <dgm:prSet presAssocID="{E3F39D13-57B4-4A2C-A629-7796C5B28AE1}" presName="node" presStyleLbl="node1" presStyleIdx="3" presStyleCnt="5">
        <dgm:presLayoutVars>
          <dgm:bulletEnabled val="1"/>
        </dgm:presLayoutVars>
      </dgm:prSet>
      <dgm:spPr/>
      <dgm:t>
        <a:bodyPr/>
        <a:lstStyle/>
        <a:p>
          <a:endParaRPr lang="zh-CN" altLang="en-US"/>
        </a:p>
      </dgm:t>
    </dgm:pt>
    <dgm:pt modelId="{8216FD92-B1FC-4D8B-9493-F149679E8A19}" type="pres">
      <dgm:prSet presAssocID="{E3F39D13-57B4-4A2C-A629-7796C5B28AE1}" presName="dummy" presStyleCnt="0"/>
      <dgm:spPr/>
    </dgm:pt>
    <dgm:pt modelId="{588E67FA-A44E-4444-8386-AD13B7A47FE9}" type="pres">
      <dgm:prSet presAssocID="{0DA6E363-D121-4CFA-9C26-C19F359A727B}" presName="sibTrans" presStyleLbl="sibTrans2D1" presStyleIdx="3" presStyleCnt="5"/>
      <dgm:spPr/>
      <dgm:t>
        <a:bodyPr/>
        <a:lstStyle/>
        <a:p>
          <a:endParaRPr lang="zh-CN" altLang="en-US"/>
        </a:p>
      </dgm:t>
    </dgm:pt>
    <dgm:pt modelId="{917D1F82-C3C4-44AC-8479-1FBE830025B6}" type="pres">
      <dgm:prSet presAssocID="{A42030DF-01D6-4CC4-B5BB-3283F09C95CC}" presName="node" presStyleLbl="node1" presStyleIdx="4" presStyleCnt="5">
        <dgm:presLayoutVars>
          <dgm:bulletEnabled val="1"/>
        </dgm:presLayoutVars>
      </dgm:prSet>
      <dgm:spPr/>
      <dgm:t>
        <a:bodyPr/>
        <a:lstStyle/>
        <a:p>
          <a:endParaRPr lang="zh-CN" altLang="en-US"/>
        </a:p>
      </dgm:t>
    </dgm:pt>
    <dgm:pt modelId="{8E0A049F-F24B-49DB-8C9F-28D251F2B2E0}" type="pres">
      <dgm:prSet presAssocID="{A42030DF-01D6-4CC4-B5BB-3283F09C95CC}" presName="dummy" presStyleCnt="0"/>
      <dgm:spPr/>
    </dgm:pt>
    <dgm:pt modelId="{3022BBA9-2A6C-4DD3-8526-F3110653FF3C}" type="pres">
      <dgm:prSet presAssocID="{360F04F6-E8FD-42A7-9B2C-8B3FA3A3F416}" presName="sibTrans" presStyleLbl="sibTrans2D1" presStyleIdx="4" presStyleCnt="5"/>
      <dgm:spPr/>
      <dgm:t>
        <a:bodyPr/>
        <a:lstStyle/>
        <a:p>
          <a:endParaRPr lang="zh-CN" altLang="en-US"/>
        </a:p>
      </dgm:t>
    </dgm:pt>
  </dgm:ptLst>
  <dgm:cxnLst>
    <dgm:cxn modelId="{48B86167-5BD4-4843-AB05-195B9C732537}" type="presOf" srcId="{72B502DC-4ABC-43E0-B915-9FC90F02349D}" destId="{B804FDF9-2D3C-470C-A835-E3DEAC56ABCE}" srcOrd="0" destOrd="0" presId="urn:microsoft.com/office/officeart/2005/8/layout/radial6#1"/>
    <dgm:cxn modelId="{B9919124-001F-4F39-8ED3-159032092DE6}" srcId="{2E0A72C0-4638-496C-AA20-55267F338D7B}" destId="{A42030DF-01D6-4CC4-B5BB-3283F09C95CC}" srcOrd="4" destOrd="0" parTransId="{D4F7FFD7-EA71-42C0-9B0E-2E5EAF19A1C5}" sibTransId="{360F04F6-E8FD-42A7-9B2C-8B3FA3A3F416}"/>
    <dgm:cxn modelId="{89D42FFC-0E76-45F4-B20D-D1D26F7A1711}" srcId="{2E0A72C0-4638-496C-AA20-55267F338D7B}" destId="{72B502DC-4ABC-43E0-B915-9FC90F02349D}" srcOrd="1" destOrd="0" parTransId="{A0D3D565-C85B-43AC-B6C7-0257D7F314D7}" sibTransId="{574F48EF-A42B-4C32-AE5E-C4D6D0626B35}"/>
    <dgm:cxn modelId="{32FA197A-1111-4A65-A300-B60778DF1372}" srcId="{2E0A72C0-4638-496C-AA20-55267F338D7B}" destId="{D4FE28A6-CC2B-44E8-932A-B2C2DBF8E1BE}" srcOrd="0" destOrd="0" parTransId="{D538468B-395F-48FB-93BF-976F8133C441}" sibTransId="{35D6D194-AB34-4E72-AA8E-CA7033118F5E}"/>
    <dgm:cxn modelId="{CB664072-A762-4D3D-B213-6CD6043138BD}" srcId="{2E89225A-599F-4681-9F17-F8164649FC4C}" destId="{2E0A72C0-4638-496C-AA20-55267F338D7B}" srcOrd="0" destOrd="0" parTransId="{411A73C4-2ED6-459C-9F20-DE057399EA03}" sibTransId="{BACDC027-59CC-4B32-AA6F-B3BDB9C8B6FE}"/>
    <dgm:cxn modelId="{AB48991F-48F4-4637-8549-F70CEABE6E68}" type="presOf" srcId="{574F48EF-A42B-4C32-AE5E-C4D6D0626B35}" destId="{BB885575-125A-4FDC-AB8F-2205C7AA5B26}" srcOrd="0" destOrd="0" presId="urn:microsoft.com/office/officeart/2005/8/layout/radial6#1"/>
    <dgm:cxn modelId="{4415F21B-1818-4FCE-8546-E6E99EA0A8D0}" type="presOf" srcId="{2E0A72C0-4638-496C-AA20-55267F338D7B}" destId="{14C90FDB-2774-4CE5-AFA3-1A5BD5996754}" srcOrd="0" destOrd="0" presId="urn:microsoft.com/office/officeart/2005/8/layout/radial6#1"/>
    <dgm:cxn modelId="{AC1EC397-0C03-4C35-B5A4-D6D8CAAB5D93}" srcId="{2E0A72C0-4638-496C-AA20-55267F338D7B}" destId="{74085D03-443C-43DF-9912-85CCA87D0448}" srcOrd="2" destOrd="0" parTransId="{CB510D69-E520-4B47-8A88-47EB6CC78597}" sibTransId="{23CFA5F8-3A0D-4DA8-AD1A-ED9B76AB4A55}"/>
    <dgm:cxn modelId="{49D47CC4-509F-42FD-9BB7-7EF59440D7D4}" type="presOf" srcId="{E3F39D13-57B4-4A2C-A629-7796C5B28AE1}" destId="{D7A60A8F-A0EC-47EB-A5FA-F704A529F80D}" srcOrd="0" destOrd="0" presId="urn:microsoft.com/office/officeart/2005/8/layout/radial6#1"/>
    <dgm:cxn modelId="{0D447C65-73DA-4280-BE58-74DA0523028C}" type="presOf" srcId="{74085D03-443C-43DF-9912-85CCA87D0448}" destId="{499E1CBE-EF1A-491A-83F2-1E8781EFCEC5}" srcOrd="0" destOrd="0" presId="urn:microsoft.com/office/officeart/2005/8/layout/radial6#1"/>
    <dgm:cxn modelId="{6772FB82-385F-47E2-9561-580DD41B57EE}" srcId="{2E0A72C0-4638-496C-AA20-55267F338D7B}" destId="{E3F39D13-57B4-4A2C-A629-7796C5B28AE1}" srcOrd="3" destOrd="0" parTransId="{B46B1167-686F-4A05-9661-6EC83E34EE10}" sibTransId="{0DA6E363-D121-4CFA-9C26-C19F359A727B}"/>
    <dgm:cxn modelId="{9BD1AC64-D5C6-4C48-8A8A-AE3D47B2704A}" type="presOf" srcId="{0DA6E363-D121-4CFA-9C26-C19F359A727B}" destId="{588E67FA-A44E-4444-8386-AD13B7A47FE9}" srcOrd="0" destOrd="0" presId="urn:microsoft.com/office/officeart/2005/8/layout/radial6#1"/>
    <dgm:cxn modelId="{B4FE73CC-B61B-4A6A-BBC8-D5A42D8A9490}" type="presOf" srcId="{D4FE28A6-CC2B-44E8-932A-B2C2DBF8E1BE}" destId="{992BABC7-F5F7-44C6-B92B-F9FE47406C9F}" srcOrd="0" destOrd="0" presId="urn:microsoft.com/office/officeart/2005/8/layout/radial6#1"/>
    <dgm:cxn modelId="{FAE16CFE-3242-4E92-BE80-261391706D49}" type="presOf" srcId="{360F04F6-E8FD-42A7-9B2C-8B3FA3A3F416}" destId="{3022BBA9-2A6C-4DD3-8526-F3110653FF3C}" srcOrd="0" destOrd="0" presId="urn:microsoft.com/office/officeart/2005/8/layout/radial6#1"/>
    <dgm:cxn modelId="{182E17EB-CDE6-485F-B7EE-666482655D5D}" type="presOf" srcId="{A42030DF-01D6-4CC4-B5BB-3283F09C95CC}" destId="{917D1F82-C3C4-44AC-8479-1FBE830025B6}" srcOrd="0" destOrd="0" presId="urn:microsoft.com/office/officeart/2005/8/layout/radial6#1"/>
    <dgm:cxn modelId="{D0AF5413-9A21-4A13-B424-255AECEE6363}" type="presOf" srcId="{35D6D194-AB34-4E72-AA8E-CA7033118F5E}" destId="{712A05A0-BB50-4B96-B484-C3C2F2A19BC6}" srcOrd="0" destOrd="0" presId="urn:microsoft.com/office/officeart/2005/8/layout/radial6#1"/>
    <dgm:cxn modelId="{32F9C904-0525-4AFC-9664-86A237DB65AA}" type="presOf" srcId="{23CFA5F8-3A0D-4DA8-AD1A-ED9B76AB4A55}" destId="{735E24EC-6771-48FE-A585-19359D004600}" srcOrd="0" destOrd="0" presId="urn:microsoft.com/office/officeart/2005/8/layout/radial6#1"/>
    <dgm:cxn modelId="{11D98FAC-B247-4A60-979A-4C6217ABF120}" type="presOf" srcId="{2E89225A-599F-4681-9F17-F8164649FC4C}" destId="{C64D9A13-C76D-4C3C-B791-BD90F2C1C060}" srcOrd="0" destOrd="0" presId="urn:microsoft.com/office/officeart/2005/8/layout/radial6#1"/>
    <dgm:cxn modelId="{1A4E8B2E-FB3B-430F-9826-EBFE9879F4A3}" type="presParOf" srcId="{C64D9A13-C76D-4C3C-B791-BD90F2C1C060}" destId="{14C90FDB-2774-4CE5-AFA3-1A5BD5996754}" srcOrd="0" destOrd="0" presId="urn:microsoft.com/office/officeart/2005/8/layout/radial6#1"/>
    <dgm:cxn modelId="{F83807A0-3079-4BD3-AF61-DBD743F3D16A}" type="presParOf" srcId="{C64D9A13-C76D-4C3C-B791-BD90F2C1C060}" destId="{992BABC7-F5F7-44C6-B92B-F9FE47406C9F}" srcOrd="1" destOrd="0" presId="urn:microsoft.com/office/officeart/2005/8/layout/radial6#1"/>
    <dgm:cxn modelId="{480A7335-FEF3-40C2-AC9B-DF90BE510CEB}" type="presParOf" srcId="{C64D9A13-C76D-4C3C-B791-BD90F2C1C060}" destId="{814C6256-8D28-4A25-897F-0EC66913CA6B}" srcOrd="2" destOrd="0" presId="urn:microsoft.com/office/officeart/2005/8/layout/radial6#1"/>
    <dgm:cxn modelId="{77F3F62C-A95B-4655-B464-A6FA77F4B776}" type="presParOf" srcId="{C64D9A13-C76D-4C3C-B791-BD90F2C1C060}" destId="{712A05A0-BB50-4B96-B484-C3C2F2A19BC6}" srcOrd="3" destOrd="0" presId="urn:microsoft.com/office/officeart/2005/8/layout/radial6#1"/>
    <dgm:cxn modelId="{5CA1D44D-C6A4-4705-A5FA-C23091CCD189}" type="presParOf" srcId="{C64D9A13-C76D-4C3C-B791-BD90F2C1C060}" destId="{B804FDF9-2D3C-470C-A835-E3DEAC56ABCE}" srcOrd="4" destOrd="0" presId="urn:microsoft.com/office/officeart/2005/8/layout/radial6#1"/>
    <dgm:cxn modelId="{E449B217-B7C4-440F-B2BE-5819AC319915}" type="presParOf" srcId="{C64D9A13-C76D-4C3C-B791-BD90F2C1C060}" destId="{E7A4ED20-1DFD-49ED-AB7E-E705C176ED52}" srcOrd="5" destOrd="0" presId="urn:microsoft.com/office/officeart/2005/8/layout/radial6#1"/>
    <dgm:cxn modelId="{44D407AA-8BE7-454C-8E8E-EF76D6D21C7D}" type="presParOf" srcId="{C64D9A13-C76D-4C3C-B791-BD90F2C1C060}" destId="{BB885575-125A-4FDC-AB8F-2205C7AA5B26}" srcOrd="6" destOrd="0" presId="urn:microsoft.com/office/officeart/2005/8/layout/radial6#1"/>
    <dgm:cxn modelId="{607AA854-7F57-4491-BFDA-6E53B60F5EA9}" type="presParOf" srcId="{C64D9A13-C76D-4C3C-B791-BD90F2C1C060}" destId="{499E1CBE-EF1A-491A-83F2-1E8781EFCEC5}" srcOrd="7" destOrd="0" presId="urn:microsoft.com/office/officeart/2005/8/layout/radial6#1"/>
    <dgm:cxn modelId="{7099F0F0-6231-4F77-9E57-D6B873D4DFD6}" type="presParOf" srcId="{C64D9A13-C76D-4C3C-B791-BD90F2C1C060}" destId="{38FC82DF-31A5-4DF3-94A2-04106294A514}" srcOrd="8" destOrd="0" presId="urn:microsoft.com/office/officeart/2005/8/layout/radial6#1"/>
    <dgm:cxn modelId="{07956353-61EA-4BBA-AB65-BEF22169087D}" type="presParOf" srcId="{C64D9A13-C76D-4C3C-B791-BD90F2C1C060}" destId="{735E24EC-6771-48FE-A585-19359D004600}" srcOrd="9" destOrd="0" presId="urn:microsoft.com/office/officeart/2005/8/layout/radial6#1"/>
    <dgm:cxn modelId="{673DEFB7-EC56-448D-949E-0327231B621A}" type="presParOf" srcId="{C64D9A13-C76D-4C3C-B791-BD90F2C1C060}" destId="{D7A60A8F-A0EC-47EB-A5FA-F704A529F80D}" srcOrd="10" destOrd="0" presId="urn:microsoft.com/office/officeart/2005/8/layout/radial6#1"/>
    <dgm:cxn modelId="{B1459F75-6D8D-436F-894D-9892F20B60FE}" type="presParOf" srcId="{C64D9A13-C76D-4C3C-B791-BD90F2C1C060}" destId="{8216FD92-B1FC-4D8B-9493-F149679E8A19}" srcOrd="11" destOrd="0" presId="urn:microsoft.com/office/officeart/2005/8/layout/radial6#1"/>
    <dgm:cxn modelId="{A750D56F-9E8F-4302-A32F-1C9F9D7DFF7A}" type="presParOf" srcId="{C64D9A13-C76D-4C3C-B791-BD90F2C1C060}" destId="{588E67FA-A44E-4444-8386-AD13B7A47FE9}" srcOrd="12" destOrd="0" presId="urn:microsoft.com/office/officeart/2005/8/layout/radial6#1"/>
    <dgm:cxn modelId="{16F0169F-3DAC-4BDD-AFBC-7677AD6564EA}" type="presParOf" srcId="{C64D9A13-C76D-4C3C-B791-BD90F2C1C060}" destId="{917D1F82-C3C4-44AC-8479-1FBE830025B6}" srcOrd="13" destOrd="0" presId="urn:microsoft.com/office/officeart/2005/8/layout/radial6#1"/>
    <dgm:cxn modelId="{4EEC7790-D3A8-470B-99E1-A1195F727B48}" type="presParOf" srcId="{C64D9A13-C76D-4C3C-B791-BD90F2C1C060}" destId="{8E0A049F-F24B-49DB-8C9F-28D251F2B2E0}" srcOrd="14" destOrd="0" presId="urn:microsoft.com/office/officeart/2005/8/layout/radial6#1"/>
    <dgm:cxn modelId="{9841BC48-2137-4DDA-AA1C-4FC1430BFFB2}" type="presParOf" srcId="{C64D9A13-C76D-4C3C-B791-BD90F2C1C060}" destId="{3022BBA9-2A6C-4DD3-8526-F3110653FF3C}" srcOrd="15" destOrd="0" presId="urn:microsoft.com/office/officeart/2005/8/layout/radial6#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55A3B0-A2C5-4996-976B-DDA902FA8ABA}">
      <dsp:nvSpPr>
        <dsp:cNvPr id="0" name=""/>
        <dsp:cNvSpPr/>
      </dsp:nvSpPr>
      <dsp:spPr>
        <a:xfrm>
          <a:off x="0" y="228731"/>
          <a:ext cx="4808778"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4DE5E1-624C-4B63-A3FE-6990DD2EFF90}">
      <dsp:nvSpPr>
        <dsp:cNvPr id="0" name=""/>
        <dsp:cNvSpPr/>
      </dsp:nvSpPr>
      <dsp:spPr>
        <a:xfrm>
          <a:off x="761950" y="51251"/>
          <a:ext cx="3366144" cy="29520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232" tIns="0" rIns="127232" bIns="0" numCol="1" spcCol="1270" anchor="ctr" anchorCtr="0">
          <a:noAutofit/>
        </a:bodyPr>
        <a:lstStyle/>
        <a:p>
          <a:pPr lvl="0" algn="ctr" defTabSz="711200">
            <a:lnSpc>
              <a:spcPct val="90000"/>
            </a:lnSpc>
            <a:spcBef>
              <a:spcPct val="0"/>
            </a:spcBef>
            <a:spcAft>
              <a:spcPct val="35000"/>
            </a:spcAft>
          </a:pPr>
          <a:r>
            <a:rPr lang="zh-CN" altLang="en-US" sz="1600" b="1" kern="1200" dirty="0">
              <a:latin typeface="微软雅黑" panose="020B0503020204020204" pitchFamily="34" charset="-122"/>
              <a:ea typeface="微软雅黑" panose="020B0503020204020204" pitchFamily="34" charset="-122"/>
            </a:rPr>
            <a:t>线下金课</a:t>
          </a:r>
        </a:p>
      </dsp:txBody>
      <dsp:txXfrm>
        <a:off x="776360" y="65661"/>
        <a:ext cx="3337324" cy="266380"/>
      </dsp:txXfrm>
    </dsp:sp>
    <dsp:sp modelId="{4B0C3D5C-3E68-45A2-8EB1-AFC5B7C8E881}">
      <dsp:nvSpPr>
        <dsp:cNvPr id="0" name=""/>
        <dsp:cNvSpPr/>
      </dsp:nvSpPr>
      <dsp:spPr>
        <a:xfrm>
          <a:off x="0" y="682332"/>
          <a:ext cx="4808778"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126EB4-3C94-4392-9BEC-3E412392EEF4}">
      <dsp:nvSpPr>
        <dsp:cNvPr id="0" name=""/>
        <dsp:cNvSpPr/>
      </dsp:nvSpPr>
      <dsp:spPr>
        <a:xfrm>
          <a:off x="740676" y="491083"/>
          <a:ext cx="3366144" cy="29520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232" tIns="0" rIns="127232" bIns="0" numCol="1" spcCol="1270" anchor="ctr" anchorCtr="0">
          <a:noAutofit/>
        </a:bodyPr>
        <a:lstStyle/>
        <a:p>
          <a:pPr lvl="0" algn="ctr" defTabSz="711200">
            <a:lnSpc>
              <a:spcPct val="90000"/>
            </a:lnSpc>
            <a:spcBef>
              <a:spcPct val="0"/>
            </a:spcBef>
            <a:spcAft>
              <a:spcPct val="35000"/>
            </a:spcAft>
          </a:pPr>
          <a:r>
            <a:rPr lang="zh-CN" altLang="en-US" sz="1600" b="1" kern="1200" dirty="0">
              <a:latin typeface="微软雅黑" panose="020B0503020204020204" pitchFamily="34" charset="-122"/>
              <a:ea typeface="微软雅黑" panose="020B0503020204020204" pitchFamily="34" charset="-122"/>
            </a:rPr>
            <a:t>线上金课</a:t>
          </a:r>
        </a:p>
      </dsp:txBody>
      <dsp:txXfrm>
        <a:off x="755086" y="505493"/>
        <a:ext cx="3337324" cy="266380"/>
      </dsp:txXfrm>
    </dsp:sp>
    <dsp:sp modelId="{C8552268-7A73-42BE-8687-3C86C06EBF48}">
      <dsp:nvSpPr>
        <dsp:cNvPr id="0" name=""/>
        <dsp:cNvSpPr/>
      </dsp:nvSpPr>
      <dsp:spPr>
        <a:xfrm>
          <a:off x="0" y="1135932"/>
          <a:ext cx="4808778"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06C103-4AEB-49F7-ADAD-67BA4405519C}">
      <dsp:nvSpPr>
        <dsp:cNvPr id="0" name=""/>
        <dsp:cNvSpPr/>
      </dsp:nvSpPr>
      <dsp:spPr>
        <a:xfrm>
          <a:off x="750775" y="981518"/>
          <a:ext cx="3366144" cy="29520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232" tIns="0" rIns="127232" bIns="0" numCol="1" spcCol="1270" anchor="ctr" anchorCtr="0">
          <a:noAutofit/>
        </a:bodyPr>
        <a:lstStyle/>
        <a:p>
          <a:pPr lvl="0" algn="ctr" defTabSz="711200">
            <a:lnSpc>
              <a:spcPct val="90000"/>
            </a:lnSpc>
            <a:spcBef>
              <a:spcPct val="0"/>
            </a:spcBef>
            <a:spcAft>
              <a:spcPct val="35000"/>
            </a:spcAft>
          </a:pPr>
          <a:r>
            <a:rPr lang="zh-CN" altLang="en-US" sz="1600" b="1" kern="1200" dirty="0">
              <a:latin typeface="微软雅黑" panose="020B0503020204020204" pitchFamily="34" charset="-122"/>
              <a:ea typeface="微软雅黑" panose="020B0503020204020204" pitchFamily="34" charset="-122"/>
            </a:rPr>
            <a:t>线上线下混合式金课</a:t>
          </a:r>
        </a:p>
      </dsp:txBody>
      <dsp:txXfrm>
        <a:off x="765185" y="995928"/>
        <a:ext cx="3337324" cy="266380"/>
      </dsp:txXfrm>
    </dsp:sp>
    <dsp:sp modelId="{7BE19BCE-B9A6-4D74-B939-3384A5C44BA5}">
      <dsp:nvSpPr>
        <dsp:cNvPr id="0" name=""/>
        <dsp:cNvSpPr/>
      </dsp:nvSpPr>
      <dsp:spPr>
        <a:xfrm>
          <a:off x="0" y="1589532"/>
          <a:ext cx="4808778"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C8A4B6-CDAB-44F7-946F-FAE4BEF01E83}">
      <dsp:nvSpPr>
        <dsp:cNvPr id="0" name=""/>
        <dsp:cNvSpPr/>
      </dsp:nvSpPr>
      <dsp:spPr>
        <a:xfrm>
          <a:off x="722028" y="1447484"/>
          <a:ext cx="3366144" cy="29520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232" tIns="0" rIns="127232" bIns="0" numCol="1" spcCol="1270" anchor="ctr" anchorCtr="0">
          <a:noAutofit/>
        </a:bodyPr>
        <a:lstStyle/>
        <a:p>
          <a:pPr lvl="0" algn="ctr" defTabSz="711200">
            <a:lnSpc>
              <a:spcPct val="90000"/>
            </a:lnSpc>
            <a:spcBef>
              <a:spcPct val="0"/>
            </a:spcBef>
            <a:spcAft>
              <a:spcPct val="35000"/>
            </a:spcAft>
          </a:pPr>
          <a:r>
            <a:rPr lang="zh-CN" altLang="en-US" sz="1600" b="1" kern="1200" dirty="0">
              <a:latin typeface="微软雅黑" panose="020B0503020204020204" pitchFamily="34" charset="-122"/>
              <a:ea typeface="微软雅黑" panose="020B0503020204020204" pitchFamily="34" charset="-122"/>
            </a:rPr>
            <a:t>虚拟仿真金课</a:t>
          </a:r>
        </a:p>
      </dsp:txBody>
      <dsp:txXfrm>
        <a:off x="736438" y="1461894"/>
        <a:ext cx="3337324" cy="266380"/>
      </dsp:txXfrm>
    </dsp:sp>
    <dsp:sp modelId="{F38FC74B-EA22-46D9-BFB4-1A9A18FDE9AD}">
      <dsp:nvSpPr>
        <dsp:cNvPr id="0" name=""/>
        <dsp:cNvSpPr/>
      </dsp:nvSpPr>
      <dsp:spPr>
        <a:xfrm>
          <a:off x="0" y="2043132"/>
          <a:ext cx="4808778" cy="25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DC68A1-05D5-48FD-89B5-C5D7625B0048}">
      <dsp:nvSpPr>
        <dsp:cNvPr id="0" name=""/>
        <dsp:cNvSpPr/>
      </dsp:nvSpPr>
      <dsp:spPr>
        <a:xfrm>
          <a:off x="761950" y="1915643"/>
          <a:ext cx="3366144" cy="29520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232" tIns="0" rIns="127232" bIns="0" numCol="1" spcCol="1270" anchor="ctr" anchorCtr="0">
          <a:noAutofit/>
        </a:bodyPr>
        <a:lstStyle/>
        <a:p>
          <a:pPr lvl="0" algn="ctr" defTabSz="711200">
            <a:lnSpc>
              <a:spcPct val="90000"/>
            </a:lnSpc>
            <a:spcBef>
              <a:spcPct val="0"/>
            </a:spcBef>
            <a:spcAft>
              <a:spcPct val="35000"/>
            </a:spcAft>
          </a:pPr>
          <a:r>
            <a:rPr lang="zh-CN" altLang="en-US" sz="1600" b="1" kern="1200" dirty="0">
              <a:latin typeface="微软雅黑" panose="020B0503020204020204" pitchFamily="34" charset="-122"/>
              <a:ea typeface="微软雅黑" panose="020B0503020204020204" pitchFamily="34" charset="-122"/>
            </a:rPr>
            <a:t>社会实践金课</a:t>
          </a:r>
        </a:p>
      </dsp:txBody>
      <dsp:txXfrm>
        <a:off x="776360" y="1930053"/>
        <a:ext cx="3337324" cy="266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2BBA9-2A6C-4DD3-8526-F3110653FF3C}">
      <dsp:nvSpPr>
        <dsp:cNvPr id="0" name=""/>
        <dsp:cNvSpPr/>
      </dsp:nvSpPr>
      <dsp:spPr>
        <a:xfrm>
          <a:off x="247249" y="376574"/>
          <a:ext cx="1964117" cy="1964117"/>
        </a:xfrm>
        <a:prstGeom prst="blockArc">
          <a:avLst>
            <a:gd name="adj1" fmla="val 11880000"/>
            <a:gd name="adj2" fmla="val 16200000"/>
            <a:gd name="adj3" fmla="val 463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8E67FA-A44E-4444-8386-AD13B7A47FE9}">
      <dsp:nvSpPr>
        <dsp:cNvPr id="0" name=""/>
        <dsp:cNvSpPr/>
      </dsp:nvSpPr>
      <dsp:spPr>
        <a:xfrm>
          <a:off x="247249" y="376574"/>
          <a:ext cx="1964117" cy="1964117"/>
        </a:xfrm>
        <a:prstGeom prst="blockArc">
          <a:avLst>
            <a:gd name="adj1" fmla="val 7560000"/>
            <a:gd name="adj2" fmla="val 11880000"/>
            <a:gd name="adj3" fmla="val 463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35E24EC-6771-48FE-A585-19359D004600}">
      <dsp:nvSpPr>
        <dsp:cNvPr id="0" name=""/>
        <dsp:cNvSpPr/>
      </dsp:nvSpPr>
      <dsp:spPr>
        <a:xfrm>
          <a:off x="247249" y="376574"/>
          <a:ext cx="1964117" cy="1964117"/>
        </a:xfrm>
        <a:prstGeom prst="blockArc">
          <a:avLst>
            <a:gd name="adj1" fmla="val 3240000"/>
            <a:gd name="adj2" fmla="val 7560000"/>
            <a:gd name="adj3" fmla="val 463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B885575-125A-4FDC-AB8F-2205C7AA5B26}">
      <dsp:nvSpPr>
        <dsp:cNvPr id="0" name=""/>
        <dsp:cNvSpPr/>
      </dsp:nvSpPr>
      <dsp:spPr>
        <a:xfrm>
          <a:off x="247249" y="376574"/>
          <a:ext cx="1964117" cy="1964117"/>
        </a:xfrm>
        <a:prstGeom prst="blockArc">
          <a:avLst>
            <a:gd name="adj1" fmla="val 20520000"/>
            <a:gd name="adj2" fmla="val 3240000"/>
            <a:gd name="adj3" fmla="val 463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12A05A0-BB50-4B96-B484-C3C2F2A19BC6}">
      <dsp:nvSpPr>
        <dsp:cNvPr id="0" name=""/>
        <dsp:cNvSpPr/>
      </dsp:nvSpPr>
      <dsp:spPr>
        <a:xfrm>
          <a:off x="247249" y="376574"/>
          <a:ext cx="1964117" cy="1964117"/>
        </a:xfrm>
        <a:prstGeom prst="blockArc">
          <a:avLst>
            <a:gd name="adj1" fmla="val 16200000"/>
            <a:gd name="adj2" fmla="val 20520000"/>
            <a:gd name="adj3" fmla="val 463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4C90FDB-2774-4CE5-AFA3-1A5BD5996754}">
      <dsp:nvSpPr>
        <dsp:cNvPr id="0" name=""/>
        <dsp:cNvSpPr/>
      </dsp:nvSpPr>
      <dsp:spPr>
        <a:xfrm>
          <a:off x="777321" y="906646"/>
          <a:ext cx="903973" cy="90397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100000"/>
            </a:lnSpc>
            <a:spcBef>
              <a:spcPct val="0"/>
            </a:spcBef>
            <a:spcAft>
              <a:spcPts val="0"/>
            </a:spcAft>
          </a:pPr>
          <a:r>
            <a:rPr lang="zh-CN" altLang="en-US" sz="1300" b="1" kern="1200" dirty="0">
              <a:latin typeface="微软雅黑" panose="020B0503020204020204" pitchFamily="34" charset="-122"/>
              <a:ea typeface="微软雅黑" panose="020B0503020204020204" pitchFamily="34" charset="-122"/>
            </a:rPr>
            <a:t>五育</a:t>
          </a:r>
          <a:endParaRPr lang="en-US" altLang="zh-CN" sz="1300" b="1" kern="1200" dirty="0">
            <a:latin typeface="微软雅黑" panose="020B0503020204020204" pitchFamily="34" charset="-122"/>
            <a:ea typeface="微软雅黑" panose="020B0503020204020204" pitchFamily="34" charset="-122"/>
          </a:endParaRPr>
        </a:p>
        <a:p>
          <a:pPr lvl="0" algn="ctr" defTabSz="577850">
            <a:lnSpc>
              <a:spcPct val="100000"/>
            </a:lnSpc>
            <a:spcBef>
              <a:spcPct val="0"/>
            </a:spcBef>
            <a:spcAft>
              <a:spcPts val="0"/>
            </a:spcAft>
          </a:pPr>
          <a:r>
            <a:rPr lang="zh-CN" altLang="en-US" sz="1300" b="1" kern="1200" dirty="0">
              <a:latin typeface="微软雅黑" panose="020B0503020204020204" pitchFamily="34" charset="-122"/>
              <a:ea typeface="微软雅黑" panose="020B0503020204020204" pitchFamily="34" charset="-122"/>
            </a:rPr>
            <a:t>并举</a:t>
          </a:r>
        </a:p>
      </dsp:txBody>
      <dsp:txXfrm>
        <a:off x="909705" y="1039030"/>
        <a:ext cx="639205" cy="639205"/>
      </dsp:txXfrm>
    </dsp:sp>
    <dsp:sp modelId="{992BABC7-F5F7-44C6-B92B-F9FE47406C9F}">
      <dsp:nvSpPr>
        <dsp:cNvPr id="0" name=""/>
        <dsp:cNvSpPr/>
      </dsp:nvSpPr>
      <dsp:spPr>
        <a:xfrm>
          <a:off x="912917" y="82964"/>
          <a:ext cx="632781" cy="63278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a:latin typeface="华文楷体" panose="02010600040101010101" pitchFamily="2" charset="-122"/>
              <a:ea typeface="华文楷体" panose="02010600040101010101" pitchFamily="2" charset="-122"/>
            </a:rPr>
            <a:t>德育</a:t>
          </a:r>
        </a:p>
      </dsp:txBody>
      <dsp:txXfrm>
        <a:off x="1005586" y="175633"/>
        <a:ext cx="447443" cy="447443"/>
      </dsp:txXfrm>
    </dsp:sp>
    <dsp:sp modelId="{B804FDF9-2D3C-470C-A835-E3DEAC56ABCE}">
      <dsp:nvSpPr>
        <dsp:cNvPr id="0" name=""/>
        <dsp:cNvSpPr/>
      </dsp:nvSpPr>
      <dsp:spPr>
        <a:xfrm>
          <a:off x="1825245" y="745809"/>
          <a:ext cx="632781" cy="63278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a:latin typeface="华文楷体" panose="02010600040101010101" pitchFamily="2" charset="-122"/>
              <a:ea typeface="华文楷体" panose="02010600040101010101" pitchFamily="2" charset="-122"/>
            </a:rPr>
            <a:t>智育</a:t>
          </a:r>
        </a:p>
      </dsp:txBody>
      <dsp:txXfrm>
        <a:off x="1917914" y="838478"/>
        <a:ext cx="447443" cy="447443"/>
      </dsp:txXfrm>
    </dsp:sp>
    <dsp:sp modelId="{499E1CBE-EF1A-491A-83F2-1E8781EFCEC5}">
      <dsp:nvSpPr>
        <dsp:cNvPr id="0" name=""/>
        <dsp:cNvSpPr/>
      </dsp:nvSpPr>
      <dsp:spPr>
        <a:xfrm>
          <a:off x="1476767" y="1818315"/>
          <a:ext cx="632781" cy="63278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a:latin typeface="华文楷体" panose="02010600040101010101" pitchFamily="2" charset="-122"/>
              <a:ea typeface="华文楷体" panose="02010600040101010101" pitchFamily="2" charset="-122"/>
            </a:rPr>
            <a:t>体育</a:t>
          </a:r>
        </a:p>
      </dsp:txBody>
      <dsp:txXfrm>
        <a:off x="1569436" y="1910984"/>
        <a:ext cx="447443" cy="447443"/>
      </dsp:txXfrm>
    </dsp:sp>
    <dsp:sp modelId="{D7A60A8F-A0EC-47EB-A5FA-F704A529F80D}">
      <dsp:nvSpPr>
        <dsp:cNvPr id="0" name=""/>
        <dsp:cNvSpPr/>
      </dsp:nvSpPr>
      <dsp:spPr>
        <a:xfrm>
          <a:off x="349067" y="1818315"/>
          <a:ext cx="632781" cy="63278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a:latin typeface="华文楷体" panose="02010600040101010101" pitchFamily="2" charset="-122"/>
              <a:ea typeface="华文楷体" panose="02010600040101010101" pitchFamily="2" charset="-122"/>
            </a:rPr>
            <a:t>美育</a:t>
          </a:r>
        </a:p>
      </dsp:txBody>
      <dsp:txXfrm>
        <a:off x="441736" y="1910984"/>
        <a:ext cx="447443" cy="447443"/>
      </dsp:txXfrm>
    </dsp:sp>
    <dsp:sp modelId="{917D1F82-C3C4-44AC-8479-1FBE830025B6}">
      <dsp:nvSpPr>
        <dsp:cNvPr id="0" name=""/>
        <dsp:cNvSpPr/>
      </dsp:nvSpPr>
      <dsp:spPr>
        <a:xfrm>
          <a:off x="588" y="745809"/>
          <a:ext cx="632781" cy="63278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b="1" kern="1200" dirty="0">
              <a:latin typeface="华文楷体" panose="02010600040101010101" pitchFamily="2" charset="-122"/>
              <a:ea typeface="华文楷体" panose="02010600040101010101" pitchFamily="2" charset="-122"/>
            </a:rPr>
            <a:t>劳育</a:t>
          </a:r>
        </a:p>
      </dsp:txBody>
      <dsp:txXfrm>
        <a:off x="93257" y="838478"/>
        <a:ext cx="447443" cy="44744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1">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4303313" cy="3398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a:latin typeface="Arial" charset="0"/>
                <a:ea typeface="宋体" pitchFamily="2" charset="-122"/>
              </a:defRPr>
            </a:lvl1pPr>
          </a:lstStyle>
          <a:p>
            <a:pPr>
              <a:defRPr/>
            </a:pPr>
            <a:endParaRPr lang="en-US" altLang="zh-CN"/>
          </a:p>
        </p:txBody>
      </p:sp>
      <p:sp>
        <p:nvSpPr>
          <p:cNvPr id="37891" name="Rectangle 3"/>
          <p:cNvSpPr>
            <a:spLocks noGrp="1" noChangeArrowheads="1"/>
          </p:cNvSpPr>
          <p:nvPr>
            <p:ph type="dt" sz="quarter" idx="1"/>
          </p:nvPr>
        </p:nvSpPr>
        <p:spPr bwMode="auto">
          <a:xfrm>
            <a:off x="5622594" y="0"/>
            <a:ext cx="4303313" cy="3398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latin typeface="Arial" charset="0"/>
                <a:ea typeface="宋体" pitchFamily="2" charset="-122"/>
              </a:defRPr>
            </a:lvl1pPr>
          </a:lstStyle>
          <a:p>
            <a:pPr>
              <a:defRPr/>
            </a:pPr>
            <a:endParaRPr lang="en-US" altLang="zh-CN"/>
          </a:p>
        </p:txBody>
      </p:sp>
      <p:sp>
        <p:nvSpPr>
          <p:cNvPr id="37892" name="Rectangle 4"/>
          <p:cNvSpPr>
            <a:spLocks noGrp="1" noChangeArrowheads="1"/>
          </p:cNvSpPr>
          <p:nvPr>
            <p:ph type="ftr" sz="quarter" idx="2"/>
          </p:nvPr>
        </p:nvSpPr>
        <p:spPr bwMode="auto">
          <a:xfrm>
            <a:off x="0" y="6456699"/>
            <a:ext cx="4303313" cy="33988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a:latin typeface="Arial" charset="0"/>
                <a:ea typeface="宋体" pitchFamily="2" charset="-122"/>
              </a:defRPr>
            </a:lvl1pPr>
          </a:lstStyle>
          <a:p>
            <a:pPr>
              <a:defRPr/>
            </a:pPr>
            <a:endParaRPr lang="en-US" altLang="zh-CN"/>
          </a:p>
        </p:txBody>
      </p:sp>
      <p:sp>
        <p:nvSpPr>
          <p:cNvPr id="37893" name="Rectangle 5"/>
          <p:cNvSpPr>
            <a:spLocks noGrp="1" noChangeArrowheads="1"/>
          </p:cNvSpPr>
          <p:nvPr>
            <p:ph type="sldNum" sz="quarter" idx="3"/>
          </p:nvPr>
        </p:nvSpPr>
        <p:spPr bwMode="auto">
          <a:xfrm>
            <a:off x="5622594" y="6456699"/>
            <a:ext cx="4303313" cy="33988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latin typeface="Arial" charset="0"/>
                <a:ea typeface="宋体" pitchFamily="2" charset="-122"/>
              </a:defRPr>
            </a:lvl1pPr>
          </a:lstStyle>
          <a:p>
            <a:pPr>
              <a:defRPr/>
            </a:pPr>
            <a:fld id="{5475A03B-1636-4E52-B075-BA430B05820F}" type="slidenum">
              <a:rPr lang="en-US" altLang="zh-CN"/>
              <a:pPr>
                <a:defRPr/>
              </a:pPr>
              <a:t>‹#›</a:t>
            </a:fld>
            <a:endParaRPr lang="en-US" altLang="zh-CN"/>
          </a:p>
        </p:txBody>
      </p:sp>
    </p:spTree>
    <p:extLst>
      <p:ext uri="{BB962C8B-B14F-4D97-AF65-F5344CB8AC3E}">
        <p14:creationId xmlns:p14="http://schemas.microsoft.com/office/powerpoint/2010/main" xmlns="" val="43538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0"/>
            <a:ext cx="4303313" cy="3398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200">
                <a:latin typeface="Arial" charset="0"/>
                <a:ea typeface="宋体" pitchFamily="2" charset="-122"/>
              </a:defRPr>
            </a:lvl1pPr>
          </a:lstStyle>
          <a:p>
            <a:pPr>
              <a:defRPr/>
            </a:pPr>
            <a:endParaRPr lang="en-US" altLang="zh-CN"/>
          </a:p>
        </p:txBody>
      </p:sp>
      <p:sp>
        <p:nvSpPr>
          <p:cNvPr id="61443" name="Rectangle 3"/>
          <p:cNvSpPr>
            <a:spLocks noGrp="1" noChangeArrowheads="1"/>
          </p:cNvSpPr>
          <p:nvPr>
            <p:ph type="dt" idx="1"/>
          </p:nvPr>
        </p:nvSpPr>
        <p:spPr bwMode="auto">
          <a:xfrm>
            <a:off x="5622594" y="0"/>
            <a:ext cx="4303313" cy="3398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a:latin typeface="Arial" charset="0"/>
                <a:ea typeface="宋体" pitchFamily="2" charset="-122"/>
              </a:defRPr>
            </a:lvl1pPr>
          </a:lstStyle>
          <a:p>
            <a:pPr>
              <a:defRPr/>
            </a:pPr>
            <a:endParaRPr lang="en-US" altLang="zh-CN"/>
          </a:p>
        </p:txBody>
      </p:sp>
      <p:sp>
        <p:nvSpPr>
          <p:cNvPr id="40964" name="Rectangle 4"/>
          <p:cNvSpPr>
            <a:spLocks noGrp="1" noRot="1" noChangeAspect="1" noChangeArrowheads="1" noTextEdit="1"/>
          </p:cNvSpPr>
          <p:nvPr>
            <p:ph type="sldImg" idx="2"/>
          </p:nvPr>
        </p:nvSpPr>
        <p:spPr bwMode="auto">
          <a:xfrm>
            <a:off x="2697163" y="509588"/>
            <a:ext cx="4533900" cy="2549525"/>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45" name="Rectangle 5"/>
          <p:cNvSpPr>
            <a:spLocks noGrp="1" noChangeArrowheads="1"/>
          </p:cNvSpPr>
          <p:nvPr>
            <p:ph type="body" sz="quarter" idx="3"/>
          </p:nvPr>
        </p:nvSpPr>
        <p:spPr bwMode="auto">
          <a:xfrm>
            <a:off x="992360" y="3229444"/>
            <a:ext cx="7943507" cy="30589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1446" name="Rectangle 6"/>
          <p:cNvSpPr>
            <a:spLocks noGrp="1" noChangeArrowheads="1"/>
          </p:cNvSpPr>
          <p:nvPr>
            <p:ph type="ftr" sz="quarter" idx="4"/>
          </p:nvPr>
        </p:nvSpPr>
        <p:spPr bwMode="auto">
          <a:xfrm>
            <a:off x="0" y="6456699"/>
            <a:ext cx="4303313" cy="33988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defRPr sz="1200">
                <a:latin typeface="Arial" charset="0"/>
                <a:ea typeface="宋体" pitchFamily="2" charset="-122"/>
              </a:defRPr>
            </a:lvl1pPr>
          </a:lstStyle>
          <a:p>
            <a:pPr>
              <a:defRPr/>
            </a:pPr>
            <a:endParaRPr lang="en-US" altLang="zh-CN"/>
          </a:p>
        </p:txBody>
      </p:sp>
      <p:sp>
        <p:nvSpPr>
          <p:cNvPr id="61447" name="Rectangle 7"/>
          <p:cNvSpPr>
            <a:spLocks noGrp="1" noChangeArrowheads="1"/>
          </p:cNvSpPr>
          <p:nvPr>
            <p:ph type="sldNum" sz="quarter" idx="5"/>
          </p:nvPr>
        </p:nvSpPr>
        <p:spPr bwMode="auto">
          <a:xfrm>
            <a:off x="5622594" y="6456699"/>
            <a:ext cx="4303313" cy="33988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a:latin typeface="Arial" charset="0"/>
                <a:ea typeface="宋体" pitchFamily="2" charset="-122"/>
              </a:defRPr>
            </a:lvl1pPr>
          </a:lstStyle>
          <a:p>
            <a:pPr>
              <a:defRPr/>
            </a:pPr>
            <a:fld id="{2B7A3A1B-D1CE-4F1E-A01C-65E36AD9EC22}" type="slidenum">
              <a:rPr lang="en-US" altLang="zh-CN"/>
              <a:pPr>
                <a:defRPr/>
              </a:pPr>
              <a:t>‹#›</a:t>
            </a:fld>
            <a:endParaRPr lang="en-US" altLang="zh-CN"/>
          </a:p>
        </p:txBody>
      </p:sp>
    </p:spTree>
    <p:extLst>
      <p:ext uri="{BB962C8B-B14F-4D97-AF65-F5344CB8AC3E}">
        <p14:creationId xmlns:p14="http://schemas.microsoft.com/office/powerpoint/2010/main" xmlns="" val="26467544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97163" y="509588"/>
            <a:ext cx="4533900" cy="25495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B7A3A1B-D1CE-4F1E-A01C-65E36AD9EC22}" type="slidenum">
              <a:rPr lang="en-US" altLang="zh-CN" smtClean="0"/>
              <a:pPr>
                <a:defRPr/>
              </a:pPr>
              <a:t>1</a:t>
            </a:fld>
            <a:endParaRPr lang="en-US" altLang="zh-CN"/>
          </a:p>
        </p:txBody>
      </p:sp>
    </p:spTree>
    <p:extLst>
      <p:ext uri="{BB962C8B-B14F-4D97-AF65-F5344CB8AC3E}">
        <p14:creationId xmlns:p14="http://schemas.microsoft.com/office/powerpoint/2010/main" xmlns="" val="3122002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eaLnBrk="1" hangingPunct="1">
              <a:lnSpc>
                <a:spcPct val="150000"/>
              </a:lnSpc>
              <a:buFont typeface="Arial" panose="020B0604020202020204" pitchFamily="34" charset="0"/>
              <a:buChar char="•"/>
            </a:pPr>
            <a:r>
              <a:rPr lang="zh-CN" altLang="en-US" sz="1200" b="1" dirty="0">
                <a:solidFill>
                  <a:srgbClr val="002060"/>
                </a:solidFill>
                <a:latin typeface="微软雅黑" pitchFamily="34" charset="-122"/>
                <a:ea typeface="微软雅黑" pitchFamily="34" charset="-122"/>
              </a:rPr>
              <a:t>基本定位和原则：拓展范围、增加数量、提高质量、创新模式</a:t>
            </a:r>
            <a:endParaRPr lang="en-US" altLang="zh-CN" sz="1200" b="1" dirty="0">
              <a:solidFill>
                <a:srgbClr val="002060"/>
              </a:solidFill>
              <a:latin typeface="微软雅黑" pitchFamily="34" charset="-122"/>
              <a:ea typeface="微软雅黑" pitchFamily="34" charset="-122"/>
            </a:endParaRPr>
          </a:p>
          <a:p>
            <a:pPr marL="342900" indent="-342900" eaLnBrk="1" hangingPunct="1">
              <a:lnSpc>
                <a:spcPct val="150000"/>
              </a:lnSpc>
              <a:buFont typeface="Arial" panose="020B0604020202020204" pitchFamily="34" charset="0"/>
              <a:buChar char="•"/>
            </a:pPr>
            <a:r>
              <a:rPr lang="zh-CN" altLang="en-US" sz="1200" b="1" dirty="0">
                <a:solidFill>
                  <a:srgbClr val="002060"/>
                </a:solidFill>
                <a:latin typeface="微软雅黑" pitchFamily="34" charset="-122"/>
                <a:ea typeface="微软雅黑" pitchFamily="34" charset="-122"/>
              </a:rPr>
              <a:t>文理基础学科全覆盖，</a:t>
            </a:r>
            <a:r>
              <a:rPr lang="en-US" altLang="zh-CN" sz="1200" b="1" dirty="0">
                <a:solidFill>
                  <a:srgbClr val="002060"/>
                </a:solidFill>
                <a:latin typeface="微软雅黑" pitchFamily="34" charset="-122"/>
                <a:ea typeface="微软雅黑" pitchFamily="34" charset="-122"/>
              </a:rPr>
              <a:t>1.0</a:t>
            </a:r>
            <a:r>
              <a:rPr lang="zh-CN" altLang="en-US" sz="1200" b="1" dirty="0">
                <a:solidFill>
                  <a:srgbClr val="002060"/>
                </a:solidFill>
                <a:latin typeface="微软雅黑" pitchFamily="34" charset="-122"/>
                <a:ea typeface="微软雅黑" pitchFamily="34" charset="-122"/>
              </a:rPr>
              <a:t>版的千人计划升级为</a:t>
            </a:r>
            <a:r>
              <a:rPr lang="en-US" altLang="zh-CN" sz="1200" b="1" dirty="0">
                <a:solidFill>
                  <a:srgbClr val="002060"/>
                </a:solidFill>
                <a:latin typeface="微软雅黑" pitchFamily="34" charset="-122"/>
                <a:ea typeface="微软雅黑" pitchFamily="34" charset="-122"/>
              </a:rPr>
              <a:t>2.0</a:t>
            </a:r>
            <a:r>
              <a:rPr lang="zh-CN" altLang="en-US" sz="1200" b="1" dirty="0">
                <a:solidFill>
                  <a:srgbClr val="002060"/>
                </a:solidFill>
                <a:latin typeface="微软雅黑" pitchFamily="34" charset="-122"/>
                <a:ea typeface="微软雅黑" pitchFamily="34" charset="-122"/>
              </a:rPr>
              <a:t>版的万人计划</a:t>
            </a:r>
            <a:endParaRPr lang="en-US" altLang="zh-CN" sz="1200" b="1" dirty="0">
              <a:solidFill>
                <a:srgbClr val="002060"/>
              </a:solidFill>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2B7A3A1B-D1CE-4F1E-A01C-65E36AD9EC22}" type="slidenum">
              <a:rPr lang="en-US" altLang="zh-CN" smtClean="0"/>
              <a:pPr>
                <a:defRPr/>
              </a:pPr>
              <a:t>53</a:t>
            </a:fld>
            <a:endParaRPr lang="en-US" altLang="zh-CN"/>
          </a:p>
        </p:txBody>
      </p:sp>
    </p:spTree>
    <p:extLst>
      <p:ext uri="{BB962C8B-B14F-4D97-AF65-F5344CB8AC3E}">
        <p14:creationId xmlns:p14="http://schemas.microsoft.com/office/powerpoint/2010/main" xmlns="" val="464508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1986" name="幻灯片图像占位符 1"/>
          <p:cNvSpPr>
            <a:spLocks noGrp="1" noRot="1" noChangeAspect="1" noChangeArrowheads="1" noTextEdit="1"/>
          </p:cNvSpPr>
          <p:nvPr>
            <p:ph type="sldImg" idx="4294967295"/>
          </p:nvPr>
        </p:nvSpPr>
        <p:spPr>
          <a:xfrm>
            <a:off x="-4462463" y="0"/>
            <a:ext cx="8928101" cy="5021263"/>
          </a:xfrm>
        </p:spPr>
      </p:sp>
      <p:sp>
        <p:nvSpPr>
          <p:cNvPr id="41987" name="备注占位符 2"/>
          <p:cNvSpPr>
            <a:spLocks noGrp="1" noRot="1" noChangeAspect="1" noChangeArrowheads="1" noTextEdit="1"/>
          </p:cNvSpPr>
          <p:nvPr>
            <p:ph type="body" idx="1"/>
          </p:nvPr>
        </p:nvSpPr>
        <p:spPr bwMode="auto">
          <a:xfrm>
            <a:off x="460582" y="1204395"/>
            <a:ext cx="8290462" cy="3404976"/>
          </a:xfrm>
          <a:prstGeom prst="rect">
            <a:avLst/>
          </a:prstGeom>
          <a:noFill/>
          <a:ln>
            <a:miter lim="800000"/>
            <a:headEnd/>
            <a:tailEnd/>
          </a:ln>
        </p:spPr>
        <p:txBody>
          <a:bodyPr/>
          <a:lstStyle/>
          <a:p>
            <a:endParaRPr lang="zh-CN" altLang="en-US"/>
          </a:p>
        </p:txBody>
      </p:sp>
    </p:spTree>
    <p:extLst>
      <p:ext uri="{BB962C8B-B14F-4D97-AF65-F5344CB8AC3E}">
        <p14:creationId xmlns:p14="http://schemas.microsoft.com/office/powerpoint/2010/main" xmlns="" val="2620723814"/>
      </p:ext>
    </p:extLst>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67000" y="517525"/>
            <a:ext cx="4598988" cy="2586038"/>
          </a:xfrm>
        </p:spPr>
      </p:sp>
      <p:sp>
        <p:nvSpPr>
          <p:cNvPr id="3" name="备注占位符 2"/>
          <p:cNvSpPr>
            <a:spLocks noGrp="1"/>
          </p:cNvSpPr>
          <p:nvPr>
            <p:ph type="body" idx="1"/>
          </p:nvPr>
        </p:nvSpPr>
        <p:spPr/>
        <p:txBody>
          <a:bodyPr/>
          <a:lstStyle/>
          <a:p>
            <a:pPr defTabSz="924210">
              <a:defRPr/>
            </a:pPr>
            <a:endParaRPr lang="zh-CN" altLang="en-US" b="0" dirty="0"/>
          </a:p>
        </p:txBody>
      </p:sp>
      <p:sp>
        <p:nvSpPr>
          <p:cNvPr id="4" name="灯片编号占位符 3"/>
          <p:cNvSpPr>
            <a:spLocks noGrp="1"/>
          </p:cNvSpPr>
          <p:nvPr>
            <p:ph type="sldNum" sz="quarter" idx="10"/>
          </p:nvPr>
        </p:nvSpPr>
        <p:spPr/>
        <p:txBody>
          <a:bodyPr/>
          <a:lstStyle/>
          <a:p>
            <a:pPr>
              <a:defRPr/>
            </a:pPr>
            <a:fld id="{2B7A3A1B-D1CE-4F1E-A01C-65E36AD9EC22}" type="slidenum">
              <a:rPr lang="en-US" altLang="zh-CN" smtClean="0"/>
              <a:pPr>
                <a:defRPr/>
              </a:pPr>
              <a:t>70</a:t>
            </a:fld>
            <a:endParaRPr lang="en-US" altLang="zh-CN"/>
          </a:p>
        </p:txBody>
      </p:sp>
    </p:spTree>
    <p:extLst>
      <p:ext uri="{BB962C8B-B14F-4D97-AF65-F5344CB8AC3E}">
        <p14:creationId xmlns:p14="http://schemas.microsoft.com/office/powerpoint/2010/main" xmlns="" val="3554756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67000" y="517525"/>
            <a:ext cx="4598988" cy="2586038"/>
          </a:xfrm>
        </p:spPr>
      </p:sp>
      <p:sp>
        <p:nvSpPr>
          <p:cNvPr id="3" name="备注占位符 2"/>
          <p:cNvSpPr>
            <a:spLocks noGrp="1"/>
          </p:cNvSpPr>
          <p:nvPr>
            <p:ph type="body" idx="1"/>
          </p:nvPr>
        </p:nvSpPr>
        <p:spPr/>
        <p:txBody>
          <a:bodyPr/>
          <a:lstStyle/>
          <a:p>
            <a:pPr defTabSz="924210">
              <a:defRPr/>
            </a:pPr>
            <a:endParaRPr lang="zh-CN" altLang="en-US" b="0" dirty="0"/>
          </a:p>
        </p:txBody>
      </p:sp>
      <p:sp>
        <p:nvSpPr>
          <p:cNvPr id="4" name="灯片编号占位符 3"/>
          <p:cNvSpPr>
            <a:spLocks noGrp="1"/>
          </p:cNvSpPr>
          <p:nvPr>
            <p:ph type="sldNum" sz="quarter" idx="10"/>
          </p:nvPr>
        </p:nvSpPr>
        <p:spPr/>
        <p:txBody>
          <a:bodyPr/>
          <a:lstStyle/>
          <a:p>
            <a:pPr>
              <a:defRPr/>
            </a:pPr>
            <a:fld id="{2B7A3A1B-D1CE-4F1E-A01C-65E36AD9EC22}" type="slidenum">
              <a:rPr lang="en-US" altLang="zh-CN" smtClean="0"/>
              <a:pPr>
                <a:defRPr/>
              </a:pPr>
              <a:t>71</a:t>
            </a:fld>
            <a:endParaRPr lang="en-US" altLang="zh-CN"/>
          </a:p>
        </p:txBody>
      </p:sp>
    </p:spTree>
    <p:extLst>
      <p:ext uri="{BB962C8B-B14F-4D97-AF65-F5344CB8AC3E}">
        <p14:creationId xmlns:p14="http://schemas.microsoft.com/office/powerpoint/2010/main" xmlns="" val="494225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97163" y="509588"/>
            <a:ext cx="4533900" cy="25495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B7A3A1B-D1CE-4F1E-A01C-65E36AD9EC22}" type="slidenum">
              <a:rPr lang="en-US" altLang="zh-CN" smtClean="0"/>
              <a:pPr>
                <a:defRPr/>
              </a:pPr>
              <a:t>4</a:t>
            </a:fld>
            <a:endParaRPr lang="en-US" altLang="zh-CN"/>
          </a:p>
        </p:txBody>
      </p:sp>
    </p:spTree>
    <p:extLst>
      <p:ext uri="{BB962C8B-B14F-4D97-AF65-F5344CB8AC3E}">
        <p14:creationId xmlns:p14="http://schemas.microsoft.com/office/powerpoint/2010/main" xmlns="" val="2943448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五学：对照历史方位学、对照主要矛盾学、对照奋斗目标学、对照阶段任务学、对照国际坐标学</a:t>
            </a:r>
            <a:endParaRPr lang="en-US" altLang="zh-CN" dirty="0"/>
          </a:p>
          <a:p>
            <a:r>
              <a:rPr lang="zh-CN" altLang="en-US" dirty="0"/>
              <a:t>五干：画好施工图、建好样板房、把好主航向、打好攻坚战、建好战斗队</a:t>
            </a:r>
          </a:p>
        </p:txBody>
      </p:sp>
      <p:sp>
        <p:nvSpPr>
          <p:cNvPr id="4" name="灯片编号占位符 3"/>
          <p:cNvSpPr>
            <a:spLocks noGrp="1"/>
          </p:cNvSpPr>
          <p:nvPr>
            <p:ph type="sldNum" sz="quarter" idx="10"/>
          </p:nvPr>
        </p:nvSpPr>
        <p:spPr/>
        <p:txBody>
          <a:bodyPr/>
          <a:lstStyle/>
          <a:p>
            <a:pPr>
              <a:defRPr/>
            </a:pPr>
            <a:fld id="{2B7A3A1B-D1CE-4F1E-A01C-65E36AD9EC22}" type="slidenum">
              <a:rPr lang="en-US" altLang="zh-CN" smtClean="0"/>
              <a:pPr>
                <a:defRPr/>
              </a:pPr>
              <a:t>6</a:t>
            </a:fld>
            <a:endParaRPr lang="en-US" altLang="zh-CN"/>
          </a:p>
        </p:txBody>
      </p:sp>
    </p:spTree>
    <p:extLst>
      <p:ext uri="{BB962C8B-B14F-4D97-AF65-F5344CB8AC3E}">
        <p14:creationId xmlns:p14="http://schemas.microsoft.com/office/powerpoint/2010/main" xmlns="" val="2926948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spcBef>
                <a:spcPts val="600"/>
              </a:spcBef>
            </a:pPr>
            <a:r>
              <a:rPr lang="zh-CN" altLang="en-US" sz="1200" b="1" dirty="0">
                <a:solidFill>
                  <a:srgbClr val="FF0000"/>
                </a:solidFill>
                <a:latin typeface="微软雅黑" panose="020B0503020204020204" pitchFamily="34" charset="-122"/>
                <a:ea typeface="微软雅黑" panose="020B0503020204020204" pitchFamily="34" charset="-122"/>
              </a:rPr>
              <a:t>现场参会</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32</a:t>
            </a:r>
            <a:r>
              <a:rPr lang="zh-CN" altLang="zh-CN" sz="1200" b="1" dirty="0">
                <a:latin typeface="微软雅黑" panose="020B0503020204020204" pitchFamily="34" charset="-122"/>
                <a:ea typeface="微软雅黑" panose="020B0503020204020204" pitchFamily="34" charset="-122"/>
              </a:rPr>
              <a:t>省厅</a:t>
            </a:r>
            <a:r>
              <a:rPr lang="en-US" altLang="zh-CN" sz="1200" b="1" dirty="0">
                <a:latin typeface="微软雅黑" panose="020B0503020204020204" pitchFamily="34" charset="-122"/>
                <a:ea typeface="微软雅黑" panose="020B0503020204020204" pitchFamily="34" charset="-122"/>
              </a:rPr>
              <a:t>+11</a:t>
            </a:r>
            <a:r>
              <a:rPr lang="zh-CN" altLang="zh-CN" sz="1200" b="1" dirty="0">
                <a:latin typeface="微软雅黑" panose="020B0503020204020204" pitchFamily="34" charset="-122"/>
                <a:ea typeface="微软雅黑" panose="020B0503020204020204" pitchFamily="34" charset="-122"/>
              </a:rPr>
              <a:t>个部委教育司局</a:t>
            </a:r>
            <a:r>
              <a:rPr lang="en-US" altLang="zh-CN" sz="1200" b="1" dirty="0">
                <a:latin typeface="微软雅黑" panose="020B0503020204020204" pitchFamily="34" charset="-122"/>
                <a:ea typeface="微软雅黑" panose="020B0503020204020204" pitchFamily="34" charset="-122"/>
              </a:rPr>
              <a:t>+76</a:t>
            </a:r>
            <a:r>
              <a:rPr lang="zh-CN" altLang="en-US" sz="1200" b="1" dirty="0">
                <a:latin typeface="微软雅黑" panose="020B0503020204020204" pitchFamily="34" charset="-122"/>
                <a:ea typeface="微软雅黑" panose="020B0503020204020204" pitchFamily="34" charset="-122"/>
              </a:rPr>
              <a:t>部属高校</a:t>
            </a:r>
            <a:r>
              <a:rPr lang="en-US" altLang="zh-CN" sz="1200" b="1" dirty="0">
                <a:latin typeface="微软雅黑" panose="020B0503020204020204" pitchFamily="34" charset="-122"/>
                <a:ea typeface="微软雅黑" panose="020B0503020204020204" pitchFamily="34" charset="-122"/>
              </a:rPr>
              <a:t>+14</a:t>
            </a:r>
            <a:r>
              <a:rPr lang="zh-CN" altLang="en-US" sz="1200" b="1" dirty="0">
                <a:latin typeface="微软雅黑" panose="020B0503020204020204" pitchFamily="34" charset="-122"/>
                <a:ea typeface="微软雅黑" panose="020B0503020204020204" pitchFamily="34" charset="-122"/>
              </a:rPr>
              <a:t>部省合建高校</a:t>
            </a:r>
            <a:r>
              <a:rPr lang="en-US" altLang="zh-CN" sz="1200" b="1" dirty="0">
                <a:latin typeface="微软雅黑" panose="020B0503020204020204" pitchFamily="34" charset="-122"/>
                <a:ea typeface="微软雅黑" panose="020B0503020204020204" pitchFamily="34" charset="-122"/>
              </a:rPr>
              <a:t>+60</a:t>
            </a:r>
            <a:r>
              <a:rPr lang="zh-CN" altLang="en-US" sz="1200" b="1" dirty="0">
                <a:latin typeface="微软雅黑" panose="020B0503020204020204" pitchFamily="34" charset="-122"/>
                <a:ea typeface="微软雅黑" panose="020B0503020204020204" pitchFamily="34" charset="-122"/>
              </a:rPr>
              <a:t>地方、民办高校代表“</a:t>
            </a:r>
            <a:r>
              <a:rPr lang="zh-CN" altLang="zh-CN" sz="1200" b="1" dirty="0">
                <a:latin typeface="微软雅黑" panose="020B0503020204020204" pitchFamily="34" charset="-122"/>
                <a:ea typeface="微软雅黑" panose="020B0503020204020204" pitchFamily="34" charset="-122"/>
              </a:rPr>
              <a:t>一把手</a:t>
            </a:r>
            <a:r>
              <a:rPr lang="zh-CN" altLang="en-US" sz="1200" b="1" dirty="0">
                <a:latin typeface="微软雅黑" panose="020B0503020204020204" pitchFamily="34" charset="-122"/>
                <a:ea typeface="微软雅黑" panose="020B0503020204020204" pitchFamily="34" charset="-122"/>
              </a:rPr>
              <a:t>”</a:t>
            </a:r>
            <a:endParaRPr lang="en-US" altLang="zh-CN" sz="1200" b="1" dirty="0">
              <a:latin typeface="微软雅黑" panose="020B0503020204020204" pitchFamily="34" charset="-122"/>
              <a:ea typeface="微软雅黑" panose="020B0503020204020204" pitchFamily="34" charset="-122"/>
            </a:endParaRPr>
          </a:p>
          <a:p>
            <a:pPr>
              <a:lnSpc>
                <a:spcPct val="130000"/>
              </a:lnSpc>
              <a:spcBef>
                <a:spcPts val="600"/>
              </a:spcBef>
            </a:pPr>
            <a:r>
              <a:rPr lang="zh-CN" altLang="en-US" sz="1200" b="1" dirty="0">
                <a:solidFill>
                  <a:srgbClr val="FF0000"/>
                </a:solidFill>
                <a:latin typeface="微软雅黑" panose="020B0503020204020204" pitchFamily="34" charset="-122"/>
                <a:ea typeface="微软雅黑" panose="020B0503020204020204" pitchFamily="34" charset="-122"/>
              </a:rPr>
              <a:t>视频参会</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1200</a:t>
            </a:r>
            <a:r>
              <a:rPr lang="zh-CN" altLang="zh-CN" sz="1200" b="1" dirty="0">
                <a:latin typeface="微软雅黑" panose="020B0503020204020204" pitchFamily="34" charset="-122"/>
                <a:ea typeface="微软雅黑" panose="020B0503020204020204" pitchFamily="34" charset="-122"/>
              </a:rPr>
              <a:t>多所本科高校干部和教师代表</a:t>
            </a:r>
            <a:r>
              <a:rPr lang="en-US" altLang="zh-CN" sz="1200" b="1" dirty="0">
                <a:latin typeface="微软雅黑" panose="020B0503020204020204" pitchFamily="34" charset="-122"/>
                <a:ea typeface="微软雅黑" panose="020B0503020204020204" pitchFamily="34" charset="-122"/>
              </a:rPr>
              <a:t>5.2</a:t>
            </a:r>
            <a:r>
              <a:rPr lang="zh-CN" altLang="zh-CN" sz="1200" b="1" dirty="0">
                <a:latin typeface="微软雅黑" panose="020B0503020204020204" pitchFamily="34" charset="-122"/>
                <a:ea typeface="微软雅黑" panose="020B0503020204020204" pitchFamily="34" charset="-122"/>
              </a:rPr>
              <a:t>万人同步参加视频会议</a:t>
            </a:r>
            <a:endParaRPr lang="en-US" altLang="zh-CN" sz="1200" b="1" dirty="0">
              <a:latin typeface="微软雅黑" panose="020B0503020204020204" pitchFamily="34" charset="-122"/>
              <a:ea typeface="微软雅黑" panose="020B0503020204020204" pitchFamily="34" charset="-122"/>
            </a:endParaRPr>
          </a:p>
          <a:p>
            <a:pPr>
              <a:lnSpc>
                <a:spcPct val="130000"/>
              </a:lnSpc>
              <a:spcBef>
                <a:spcPts val="600"/>
              </a:spcBef>
            </a:pPr>
            <a:r>
              <a:rPr lang="zh-CN" altLang="en-US" sz="1200" b="1" dirty="0">
                <a:solidFill>
                  <a:srgbClr val="FF0000"/>
                </a:solidFill>
                <a:latin typeface="微软雅黑" panose="020B0503020204020204" pitchFamily="34" charset="-122"/>
                <a:ea typeface="微软雅黑" panose="020B0503020204020204" pitchFamily="34" charset="-122"/>
              </a:rPr>
              <a:t>直播平台</a:t>
            </a:r>
            <a:r>
              <a:rPr lang="zh-CN" altLang="en-US" sz="1200" b="1" dirty="0">
                <a:latin typeface="微软雅黑" panose="020B0503020204020204" pitchFamily="34" charset="-122"/>
                <a:ea typeface="微软雅黑" panose="020B0503020204020204" pitchFamily="34" charset="-122"/>
              </a:rPr>
              <a:t>：</a:t>
            </a:r>
            <a:r>
              <a:rPr lang="zh-CN" altLang="zh-CN" sz="1200" b="1" dirty="0">
                <a:latin typeface="微软雅黑" panose="020B0503020204020204" pitchFamily="34" charset="-122"/>
                <a:ea typeface="微软雅黑" panose="020B0503020204020204" pitchFamily="34" charset="-122"/>
              </a:rPr>
              <a:t>新华社客户端、微言教育等收看会议实况的师生数百万人</a:t>
            </a:r>
            <a:endParaRPr lang="zh-CN" altLang="en-US" sz="1200" b="1" dirty="0">
              <a:latin typeface="微软雅黑" panose="020B0503020204020204" pitchFamily="34" charset="-122"/>
              <a:ea typeface="微软雅黑" panose="020B0503020204020204" pitchFamily="34" charset="-122"/>
            </a:endParaRPr>
          </a:p>
          <a:p>
            <a:endParaRPr lang="en-US" altLang="zh-CN" dirty="0"/>
          </a:p>
          <a:p>
            <a:pPr>
              <a:lnSpc>
                <a:spcPct val="130000"/>
              </a:lnSpc>
              <a:spcBef>
                <a:spcPts val="0"/>
              </a:spcBef>
            </a:pPr>
            <a:r>
              <a:rPr lang="zh-CN" altLang="zh-CN" sz="1200" b="1" dirty="0">
                <a:latin typeface="微软雅黑" pitchFamily="34" charset="-122"/>
                <a:ea typeface="微软雅黑" pitchFamily="34" charset="-122"/>
              </a:rPr>
              <a:t>全方位、立体化、多角度的</a:t>
            </a:r>
            <a:r>
              <a:rPr lang="zh-CN" altLang="zh-CN" sz="1200" b="1" dirty="0">
                <a:solidFill>
                  <a:srgbClr val="FF0000"/>
                </a:solidFill>
                <a:latin typeface="微软雅黑" pitchFamily="34" charset="-122"/>
                <a:ea typeface="微软雅黑" pitchFamily="34" charset="-122"/>
              </a:rPr>
              <a:t>超常规</a:t>
            </a:r>
            <a:r>
              <a:rPr lang="zh-CN" altLang="en-US" sz="1200" b="1" dirty="0">
                <a:latin typeface="微软雅黑" pitchFamily="34" charset="-122"/>
                <a:ea typeface="微软雅黑" pitchFamily="34" charset="-122"/>
              </a:rPr>
              <a:t>媒体</a:t>
            </a:r>
            <a:r>
              <a:rPr lang="zh-CN" altLang="zh-CN" sz="1200" b="1" dirty="0">
                <a:latin typeface="微软雅黑" pitchFamily="34" charset="-122"/>
                <a:ea typeface="微软雅黑" pitchFamily="34" charset="-122"/>
              </a:rPr>
              <a:t>报道</a:t>
            </a:r>
            <a:endParaRPr lang="en-US" altLang="zh-CN" sz="1200" b="1" dirty="0">
              <a:latin typeface="微软雅黑" pitchFamily="34" charset="-122"/>
              <a:ea typeface="微软雅黑" pitchFamily="34" charset="-122"/>
            </a:endParaRPr>
          </a:p>
          <a:p>
            <a:pPr>
              <a:lnSpc>
                <a:spcPct val="130000"/>
              </a:lnSpc>
              <a:spcBef>
                <a:spcPts val="0"/>
              </a:spcBef>
            </a:pPr>
            <a:r>
              <a:rPr lang="zh-CN" altLang="zh-CN" sz="1200" b="1" dirty="0">
                <a:latin typeface="微软雅黑" pitchFamily="34" charset="-122"/>
                <a:ea typeface="微软雅黑" pitchFamily="34" charset="-122"/>
              </a:rPr>
              <a:t>持续宣传热度超过</a:t>
            </a:r>
            <a:r>
              <a:rPr lang="en-US" altLang="zh-CN" sz="1200" b="1" dirty="0">
                <a:latin typeface="微软雅黑" pitchFamily="34" charset="-122"/>
                <a:ea typeface="微软雅黑" pitchFamily="34" charset="-122"/>
              </a:rPr>
              <a:t>15</a:t>
            </a:r>
            <a:r>
              <a:rPr lang="zh-CN" altLang="zh-CN" sz="1200" b="1" dirty="0">
                <a:latin typeface="微软雅黑" pitchFamily="34" charset="-122"/>
                <a:ea typeface="微软雅黑" pitchFamily="34" charset="-122"/>
              </a:rPr>
              <a:t>天</a:t>
            </a:r>
            <a:endParaRPr lang="en-US" altLang="zh-CN" sz="1200" b="1" dirty="0">
              <a:latin typeface="微软雅黑" pitchFamily="34" charset="-122"/>
              <a:ea typeface="微软雅黑" pitchFamily="34" charset="-122"/>
            </a:endParaRPr>
          </a:p>
          <a:p>
            <a:pPr>
              <a:lnSpc>
                <a:spcPct val="130000"/>
              </a:lnSpc>
              <a:spcBef>
                <a:spcPts val="0"/>
              </a:spcBef>
            </a:pPr>
            <a:r>
              <a:rPr lang="zh-CN" altLang="zh-CN" sz="1200" b="1" dirty="0">
                <a:latin typeface="微软雅黑" pitchFamily="34" charset="-122"/>
                <a:ea typeface="微软雅黑" pitchFamily="34" charset="-122"/>
              </a:rPr>
              <a:t>关注人数超过</a:t>
            </a:r>
            <a:r>
              <a:rPr lang="en-US" altLang="zh-CN" sz="1200" b="1" dirty="0">
                <a:latin typeface="微软雅黑" pitchFamily="34" charset="-122"/>
                <a:ea typeface="微软雅黑" pitchFamily="34" charset="-122"/>
              </a:rPr>
              <a:t>3000</a:t>
            </a:r>
            <a:r>
              <a:rPr lang="zh-CN" altLang="zh-CN" sz="1200" b="1" dirty="0">
                <a:latin typeface="微软雅黑" pitchFamily="34" charset="-122"/>
                <a:ea typeface="微软雅黑" pitchFamily="34" charset="-122"/>
              </a:rPr>
              <a:t>万</a:t>
            </a:r>
            <a:endParaRPr lang="en-US" altLang="zh-CN" sz="1200" b="1" dirty="0">
              <a:latin typeface="微软雅黑" pitchFamily="34" charset="-122"/>
              <a:ea typeface="微软雅黑" pitchFamily="34" charset="-122"/>
            </a:endParaRPr>
          </a:p>
          <a:p>
            <a:pPr>
              <a:lnSpc>
                <a:spcPct val="130000"/>
              </a:lnSpc>
              <a:spcBef>
                <a:spcPts val="0"/>
              </a:spcBef>
            </a:pPr>
            <a:r>
              <a:rPr lang="zh-CN" altLang="zh-CN" sz="1200" b="1" dirty="0">
                <a:latin typeface="微软雅黑" pitchFamily="34" charset="-122"/>
                <a:ea typeface="微软雅黑" pitchFamily="34" charset="-122"/>
              </a:rPr>
              <a:t>在全战线乃至全社会形成了压倒性的良好舆论氛围</a:t>
            </a:r>
            <a:endParaRPr lang="en-US" altLang="zh-CN" sz="1200" b="1" dirty="0">
              <a:latin typeface="微软雅黑" pitchFamily="34" charset="-122"/>
              <a:ea typeface="微软雅黑" pitchFamily="34" charset="-122"/>
            </a:endParaRPr>
          </a:p>
          <a:p>
            <a:pPr>
              <a:lnSpc>
                <a:spcPct val="130000"/>
              </a:lnSpc>
              <a:spcBef>
                <a:spcPts val="0"/>
              </a:spcBef>
            </a:pPr>
            <a:r>
              <a:rPr lang="zh-CN" altLang="zh-CN" sz="1200" b="1" dirty="0">
                <a:latin typeface="微软雅黑" pitchFamily="34" charset="-122"/>
                <a:ea typeface="微软雅黑" pitchFamily="34" charset="-122"/>
              </a:rPr>
              <a:t>普遍认为会议</a:t>
            </a:r>
            <a:r>
              <a:rPr lang="zh-CN" altLang="zh-CN" sz="1200" b="1" dirty="0">
                <a:solidFill>
                  <a:srgbClr val="FF0000"/>
                </a:solidFill>
                <a:latin typeface="微软雅黑" pitchFamily="34" charset="-122"/>
                <a:ea typeface="微软雅黑" pitchFamily="34" charset="-122"/>
              </a:rPr>
              <a:t>站位高</a:t>
            </a:r>
            <a:r>
              <a:rPr lang="zh-CN" altLang="zh-CN" sz="1200" b="1" dirty="0">
                <a:latin typeface="微软雅黑" pitchFamily="34" charset="-122"/>
                <a:ea typeface="微软雅黑" pitchFamily="34" charset="-122"/>
              </a:rPr>
              <a:t>、抓的</a:t>
            </a:r>
            <a:r>
              <a:rPr lang="zh-CN" altLang="zh-CN" sz="1200" b="1" dirty="0">
                <a:solidFill>
                  <a:srgbClr val="FF0000"/>
                </a:solidFill>
                <a:latin typeface="微软雅黑" pitchFamily="34" charset="-122"/>
                <a:ea typeface="微软雅黑" pitchFamily="34" charset="-122"/>
              </a:rPr>
              <a:t>问题准</a:t>
            </a:r>
            <a:r>
              <a:rPr lang="zh-CN" altLang="zh-CN" sz="1200" b="1" dirty="0">
                <a:latin typeface="微软雅黑" pitchFamily="34" charset="-122"/>
                <a:ea typeface="微软雅黑" pitchFamily="34" charset="-122"/>
              </a:rPr>
              <a:t>、提出的</a:t>
            </a:r>
            <a:r>
              <a:rPr lang="zh-CN" altLang="zh-CN" sz="1200" b="1" dirty="0">
                <a:solidFill>
                  <a:srgbClr val="FF0000"/>
                </a:solidFill>
                <a:latin typeface="微软雅黑" pitchFamily="34" charset="-122"/>
                <a:ea typeface="微软雅黑" pitchFamily="34" charset="-122"/>
              </a:rPr>
              <a:t>举措实</a:t>
            </a:r>
            <a:r>
              <a:rPr lang="zh-CN" altLang="zh-CN" sz="1200" b="1" dirty="0">
                <a:latin typeface="微软雅黑" pitchFamily="34" charset="-122"/>
                <a:ea typeface="微软雅黑" pitchFamily="34" charset="-122"/>
              </a:rPr>
              <a:t>、取得的</a:t>
            </a:r>
            <a:r>
              <a:rPr lang="zh-CN" altLang="zh-CN" sz="1200" b="1" dirty="0">
                <a:solidFill>
                  <a:srgbClr val="FF0000"/>
                </a:solidFill>
                <a:latin typeface="微软雅黑" pitchFamily="34" charset="-122"/>
                <a:ea typeface="微软雅黑" pitchFamily="34" charset="-122"/>
              </a:rPr>
              <a:t>效果好</a:t>
            </a:r>
            <a:endParaRPr lang="en-US" altLang="zh-CN" sz="1200" b="1" dirty="0">
              <a:solidFill>
                <a:srgbClr val="FF0000"/>
              </a:solidFill>
              <a:latin typeface="微软雅黑" pitchFamily="34" charset="-122"/>
              <a:ea typeface="微软雅黑" pitchFamily="34" charset="-122"/>
            </a:endParaRPr>
          </a:p>
          <a:p>
            <a:endParaRPr lang="en-US" altLang="zh-CN" dirty="0"/>
          </a:p>
          <a:p>
            <a:pPr>
              <a:lnSpc>
                <a:spcPct val="150000"/>
              </a:lnSpc>
            </a:pPr>
            <a:r>
              <a:rPr lang="en-US" altLang="zh-CN" sz="1200" b="1" dirty="0">
                <a:latin typeface="微软雅黑" pitchFamily="34" charset="-122"/>
                <a:ea typeface="微软雅黑" pitchFamily="34" charset="-122"/>
              </a:rPr>
              <a:t>31</a:t>
            </a:r>
            <a:r>
              <a:rPr lang="zh-CN" altLang="zh-CN" sz="1200" b="1" dirty="0">
                <a:latin typeface="微软雅黑" pitchFamily="34" charset="-122"/>
                <a:ea typeface="微软雅黑" pitchFamily="34" charset="-122"/>
              </a:rPr>
              <a:t>个省（区、市）</a:t>
            </a:r>
            <a:r>
              <a:rPr lang="zh-CN" altLang="zh-CN" sz="1200" b="1" dirty="0">
                <a:solidFill>
                  <a:srgbClr val="FF0000"/>
                </a:solidFill>
                <a:latin typeface="微软雅黑" pitchFamily="34" charset="-122"/>
                <a:ea typeface="微软雅黑" pitchFamily="34" charset="-122"/>
              </a:rPr>
              <a:t>全部主动开展</a:t>
            </a:r>
            <a:r>
              <a:rPr lang="zh-CN" altLang="zh-CN" sz="1200" b="1" dirty="0">
                <a:latin typeface="微软雅黑" pitchFamily="34" charset="-122"/>
                <a:ea typeface="微软雅黑" pitchFamily="34" charset="-122"/>
              </a:rPr>
              <a:t>了各种形式的传达学习贯彻落实工作会</a:t>
            </a:r>
            <a:endParaRPr lang="en-US" altLang="zh-CN" sz="1200" b="1" dirty="0">
              <a:latin typeface="微软雅黑" pitchFamily="34" charset="-122"/>
              <a:ea typeface="微软雅黑" pitchFamily="34" charset="-122"/>
            </a:endParaRPr>
          </a:p>
          <a:p>
            <a:pPr>
              <a:lnSpc>
                <a:spcPct val="150000"/>
              </a:lnSpc>
            </a:pPr>
            <a:r>
              <a:rPr lang="zh-CN" altLang="zh-CN" sz="1200" b="1" dirty="0">
                <a:latin typeface="微软雅黑" pitchFamily="34" charset="-122"/>
                <a:ea typeface="微软雅黑" pitchFamily="34" charset="-122"/>
              </a:rPr>
              <a:t>近</a:t>
            </a:r>
            <a:r>
              <a:rPr lang="en-US" altLang="zh-CN" sz="1200" b="1" dirty="0">
                <a:solidFill>
                  <a:srgbClr val="FF0000"/>
                </a:solidFill>
                <a:latin typeface="微软雅黑" pitchFamily="34" charset="-122"/>
                <a:ea typeface="微软雅黑" pitchFamily="34" charset="-122"/>
              </a:rPr>
              <a:t>800</a:t>
            </a:r>
            <a:r>
              <a:rPr lang="zh-CN" altLang="zh-CN" sz="1200" b="1" dirty="0">
                <a:solidFill>
                  <a:srgbClr val="FF0000"/>
                </a:solidFill>
                <a:latin typeface="微软雅黑" pitchFamily="34" charset="-122"/>
                <a:ea typeface="微软雅黑" pitchFamily="34" charset="-122"/>
              </a:rPr>
              <a:t>所学校</a:t>
            </a:r>
            <a:r>
              <a:rPr lang="zh-CN" altLang="zh-CN" sz="1200" b="1" dirty="0">
                <a:latin typeface="微软雅黑" pitchFamily="34" charset="-122"/>
                <a:ea typeface="微软雅黑" pitchFamily="34" charset="-122"/>
              </a:rPr>
              <a:t>对贯彻落实本科教育会议精神进行了专题学习研讨和工作部署</a:t>
            </a:r>
            <a:endParaRPr lang="en-US" altLang="zh-CN" sz="1200" b="1" dirty="0">
              <a:latin typeface="微软雅黑" pitchFamily="34" charset="-122"/>
              <a:ea typeface="微软雅黑" pitchFamily="34" charset="-122"/>
            </a:endParaRPr>
          </a:p>
          <a:p>
            <a:pPr>
              <a:lnSpc>
                <a:spcPct val="150000"/>
              </a:lnSpc>
            </a:pPr>
            <a:r>
              <a:rPr lang="zh-CN" altLang="zh-CN" sz="1200" b="1" dirty="0">
                <a:latin typeface="微软雅黑" pitchFamily="34" charset="-122"/>
                <a:ea typeface="微软雅黑" pitchFamily="34" charset="-122"/>
              </a:rPr>
              <a:t>上海、广东、陕西、北京等十几个省市出台建设一流本科教育的系列举措</a:t>
            </a:r>
            <a:endParaRPr lang="en-US" altLang="zh-CN" sz="1200" b="1" dirty="0">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2B7A3A1B-D1CE-4F1E-A01C-65E36AD9EC22}" type="slidenum">
              <a:rPr lang="en-US" altLang="zh-CN" smtClean="0"/>
              <a:pPr>
                <a:defRPr/>
              </a:pPr>
              <a:t>9</a:t>
            </a:fld>
            <a:endParaRPr lang="en-US" altLang="zh-CN"/>
          </a:p>
        </p:txBody>
      </p:sp>
    </p:spTree>
    <p:extLst>
      <p:ext uri="{BB962C8B-B14F-4D97-AF65-F5344CB8AC3E}">
        <p14:creationId xmlns:p14="http://schemas.microsoft.com/office/powerpoint/2010/main" xmlns="" val="2652014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724150" y="509588"/>
            <a:ext cx="4533900" cy="25495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B7A3A1B-D1CE-4F1E-A01C-65E36AD9EC22}" type="slidenum">
              <a:rPr lang="en-US" altLang="zh-CN" smtClean="0"/>
              <a:pPr>
                <a:defRPr/>
              </a:pPr>
              <a:t>11</a:t>
            </a:fld>
            <a:endParaRPr lang="en-US" altLang="zh-CN"/>
          </a:p>
        </p:txBody>
      </p:sp>
    </p:spTree>
    <p:extLst>
      <p:ext uri="{BB962C8B-B14F-4D97-AF65-F5344CB8AC3E}">
        <p14:creationId xmlns:p14="http://schemas.microsoft.com/office/powerpoint/2010/main" xmlns="" val="1676712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B7A3A1B-D1CE-4F1E-A01C-65E36AD9EC22}" type="slidenum">
              <a:rPr lang="en-US" altLang="zh-CN" smtClean="0"/>
              <a:pPr>
                <a:defRPr/>
              </a:pPr>
              <a:t>15</a:t>
            </a:fld>
            <a:endParaRPr lang="en-US" altLang="zh-CN"/>
          </a:p>
        </p:txBody>
      </p:sp>
    </p:spTree>
    <p:extLst>
      <p:ext uri="{BB962C8B-B14F-4D97-AF65-F5344CB8AC3E}">
        <p14:creationId xmlns:p14="http://schemas.microsoft.com/office/powerpoint/2010/main" xmlns="" val="891599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Arial" charset="0"/>
                <a:ea typeface="宋体" pitchFamily="2" charset="-122"/>
                <a:cs typeface="+mn-cs"/>
              </a:rPr>
              <a:t>2018</a:t>
            </a:r>
            <a:r>
              <a:rPr lang="zh-CN" altLang="en-US" sz="1200" b="0" i="0" kern="1200" dirty="0">
                <a:solidFill>
                  <a:schemeClr val="tx1"/>
                </a:solidFill>
                <a:effectLst/>
                <a:latin typeface="Arial" charset="0"/>
                <a:ea typeface="宋体" pitchFamily="2" charset="-122"/>
                <a:cs typeface="+mn-cs"/>
              </a:rPr>
              <a:t>年是中国改革开放</a:t>
            </a:r>
            <a:r>
              <a:rPr lang="en-US" altLang="zh-CN" sz="1200" b="0" i="0" kern="1200" dirty="0">
                <a:solidFill>
                  <a:schemeClr val="tx1"/>
                </a:solidFill>
                <a:effectLst/>
                <a:latin typeface="Arial" charset="0"/>
                <a:ea typeface="宋体" pitchFamily="2" charset="-122"/>
                <a:cs typeface="+mn-cs"/>
              </a:rPr>
              <a:t>40</a:t>
            </a:r>
            <a:r>
              <a:rPr lang="zh-CN" altLang="en-US" sz="1200" b="0" i="0" kern="1200" dirty="0">
                <a:solidFill>
                  <a:schemeClr val="tx1"/>
                </a:solidFill>
                <a:effectLst/>
                <a:latin typeface="Arial" charset="0"/>
                <a:ea typeface="宋体" pitchFamily="2" charset="-122"/>
                <a:cs typeface="+mn-cs"/>
              </a:rPr>
              <a:t>年，新工科建设无疑是中国高等教育改革最令人振奋的举措之一。</a:t>
            </a:r>
            <a:endParaRPr lang="en-US" altLang="zh-CN" sz="1200" b="0" i="0" kern="1200" dirty="0">
              <a:solidFill>
                <a:schemeClr val="tx1"/>
              </a:solidFill>
              <a:effectLst/>
              <a:latin typeface="Arial"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Arial" charset="0"/>
                <a:ea typeface="宋体" pitchFamily="2" charset="-122"/>
                <a:cs typeface="+mn-cs"/>
              </a:rPr>
              <a:t>王义遒所评价：新工科是当下中国高等教育的一条最为亮丽的风景线。 </a:t>
            </a:r>
          </a:p>
          <a:p>
            <a:endParaRPr lang="zh-CN" altLang="en-US" dirty="0"/>
          </a:p>
        </p:txBody>
      </p:sp>
      <p:sp>
        <p:nvSpPr>
          <p:cNvPr id="4" name="灯片编号占位符 3"/>
          <p:cNvSpPr>
            <a:spLocks noGrp="1"/>
          </p:cNvSpPr>
          <p:nvPr>
            <p:ph type="sldNum" sz="quarter" idx="10"/>
          </p:nvPr>
        </p:nvSpPr>
        <p:spPr/>
        <p:txBody>
          <a:bodyPr/>
          <a:lstStyle/>
          <a:p>
            <a:pPr>
              <a:defRPr/>
            </a:pPr>
            <a:fld id="{2B7A3A1B-D1CE-4F1E-A01C-65E36AD9EC22}" type="slidenum">
              <a:rPr lang="en-US" altLang="zh-CN" smtClean="0"/>
              <a:pPr>
                <a:defRPr/>
              </a:pPr>
              <a:t>16</a:t>
            </a:fld>
            <a:endParaRPr lang="en-US" altLang="zh-CN"/>
          </a:p>
        </p:txBody>
      </p:sp>
    </p:spTree>
    <p:extLst>
      <p:ext uri="{BB962C8B-B14F-4D97-AF65-F5344CB8AC3E}">
        <p14:creationId xmlns:p14="http://schemas.microsoft.com/office/powerpoint/2010/main" xmlns="" val="3904373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noTextEdit="1"/>
          </p:cNvSpPr>
          <p:nvPr>
            <p:ph type="sldImg" idx="4294967295"/>
          </p:nvPr>
        </p:nvSpPr>
        <p:spPr>
          <a:ln/>
        </p:spPr>
      </p:sp>
      <p:sp>
        <p:nvSpPr>
          <p:cNvPr id="15362" name="备注占位符 2"/>
          <p:cNvSpPr>
            <a:spLocks noGrp="1" noChangeArrowheads="1"/>
          </p:cNvSpPr>
          <p:nvPr>
            <p:ph type="body" idx="4294967295"/>
          </p:nvPr>
        </p:nvSpPr>
        <p:spPr/>
        <p:txBody>
          <a:bodyPr>
            <a:prstTxWarp prst="textNoShape">
              <a:avLst/>
            </a:prstTxWarp>
          </a:bodyPr>
          <a:lstStyle/>
          <a:p>
            <a:endParaRPr lang="zh-CN" altLang="en-US" dirty="0"/>
          </a:p>
        </p:txBody>
      </p:sp>
      <p:sp>
        <p:nvSpPr>
          <p:cNvPr id="15363" name="灯片编号占位符 3"/>
          <p:cNvSpPr>
            <a:spLocks noGrp="1" noChangeArrowheads="1"/>
          </p:cNvSpPr>
          <p:nvPr>
            <p:ph type="sldNum" sz="quarter" idx="5"/>
          </p:nvPr>
        </p:nvSpPr>
        <p:spPr>
          <a:noFill/>
          <a:ln>
            <a:headEnd/>
            <a:tailEnd/>
          </a:ln>
        </p:spPr>
        <p:txBody>
          <a:bodyPr/>
          <a:lstStyle/>
          <a:p>
            <a:fld id="{23E7E15B-9BF1-4850-91DE-522A799AE3D5}" type="slidenum">
              <a:rPr lang="en-US" altLang="zh-CN"/>
              <a:pPr/>
              <a:t>17</a:t>
            </a:fld>
            <a:endParaRPr lang="en-US" altLang="zh-CN"/>
          </a:p>
        </p:txBody>
      </p:sp>
    </p:spTree>
    <p:extLst>
      <p:ext uri="{BB962C8B-B14F-4D97-AF65-F5344CB8AC3E}">
        <p14:creationId xmlns:p14="http://schemas.microsoft.com/office/powerpoint/2010/main" xmlns="" val="255373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67000" y="517525"/>
            <a:ext cx="4598988" cy="258603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B7A3A1B-D1CE-4F1E-A01C-65E36AD9EC22}" type="slidenum">
              <a:rPr lang="en-US" altLang="zh-CN" smtClean="0"/>
              <a:pPr>
                <a:defRPr/>
              </a:pPr>
              <a:t>25</a:t>
            </a:fld>
            <a:endParaRPr lang="en-US" altLang="zh-CN"/>
          </a:p>
        </p:txBody>
      </p:sp>
    </p:spTree>
    <p:extLst>
      <p:ext uri="{BB962C8B-B14F-4D97-AF65-F5344CB8AC3E}">
        <p14:creationId xmlns:p14="http://schemas.microsoft.com/office/powerpoint/2010/main" xmlns="" val="1539223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4"/>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15130F5B-7C3A-402F-9468-6F42DFE038B7}" type="slidenum">
              <a:rPr lang="en-US" altLang="zh-CN"/>
              <a:pPr>
                <a:defRPr/>
              </a:pPr>
              <a:t>‹#›</a:t>
            </a:fld>
            <a:endParaRPr lang="en-US" altLang="zh-CN" dirty="0"/>
          </a:p>
        </p:txBody>
      </p:sp>
    </p:spTree>
    <p:extLst>
      <p:ext uri="{BB962C8B-B14F-4D97-AF65-F5344CB8AC3E}">
        <p14:creationId xmlns:p14="http://schemas.microsoft.com/office/powerpoint/2010/main" xmlns="" val="1107604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2740231D-646D-4BF1-947A-9795409F9184}" type="slidenum">
              <a:rPr lang="en-US" altLang="zh-CN"/>
              <a:pPr>
                <a:defRPr/>
              </a:pPr>
              <a:t>‹#›</a:t>
            </a:fld>
            <a:endParaRPr lang="en-US" altLang="zh-CN" dirty="0"/>
          </a:p>
        </p:txBody>
      </p:sp>
    </p:spTree>
    <p:extLst>
      <p:ext uri="{BB962C8B-B14F-4D97-AF65-F5344CB8AC3E}">
        <p14:creationId xmlns:p14="http://schemas.microsoft.com/office/powerpoint/2010/main" xmlns="" val="1899795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9D0C6EF1-F37D-474E-8FF3-B4CDA51AB2F0}" type="slidenum">
              <a:rPr lang="en-US" altLang="zh-CN"/>
              <a:pPr>
                <a:defRPr/>
              </a:pPr>
              <a:t>‹#›</a:t>
            </a:fld>
            <a:endParaRPr lang="en-US" altLang="zh-CN" dirty="0"/>
          </a:p>
        </p:txBody>
      </p:sp>
    </p:spTree>
    <p:extLst>
      <p:ext uri="{BB962C8B-B14F-4D97-AF65-F5344CB8AC3E}">
        <p14:creationId xmlns:p14="http://schemas.microsoft.com/office/powerpoint/2010/main" xmlns="" val="3663599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 name="矩形 9"/>
          <p:cNvSpPr/>
          <p:nvPr userDrawn="1"/>
        </p:nvSpPr>
        <p:spPr>
          <a:xfrm>
            <a:off x="0" y="1"/>
            <a:ext cx="9144000" cy="720000"/>
          </a:xfrm>
          <a:prstGeom prst="rect">
            <a:avLst/>
          </a:prstGeom>
          <a:solidFill>
            <a:srgbClr val="37649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srgbClr val="002060"/>
              </a:solidFill>
            </a:endParaRPr>
          </a:p>
        </p:txBody>
      </p:sp>
      <p:sp>
        <p:nvSpPr>
          <p:cNvPr id="2" name="标题 1"/>
          <p:cNvSpPr>
            <a:spLocks noGrp="1"/>
          </p:cNvSpPr>
          <p:nvPr>
            <p:ph type="title"/>
          </p:nvPr>
        </p:nvSpPr>
        <p:spPr>
          <a:xfrm>
            <a:off x="0" y="-9249"/>
            <a:ext cx="9144000" cy="795062"/>
          </a:xfrm>
        </p:spPr>
        <p:txBody>
          <a:bodyPr/>
          <a:lstStyle>
            <a:lvl1pPr>
              <a:defRPr sz="3200" b="1">
                <a:solidFill>
                  <a:schemeClr val="bg1"/>
                </a:solidFill>
              </a:defRPr>
            </a:lvl1pPr>
          </a:lstStyle>
          <a:p>
            <a:r>
              <a:rPr lang="zh-CN" altLang="en-US" dirty="0"/>
              <a:t>单击此处编辑母版标题样式</a:t>
            </a:r>
          </a:p>
        </p:txBody>
      </p:sp>
      <p:sp>
        <p:nvSpPr>
          <p:cNvPr id="3" name="内容占位符 2"/>
          <p:cNvSpPr>
            <a:spLocks noGrp="1"/>
          </p:cNvSpPr>
          <p:nvPr>
            <p:ph sz="half" idx="1"/>
          </p:nvPr>
        </p:nvSpPr>
        <p:spPr>
          <a:xfrm>
            <a:off x="457200" y="1200151"/>
            <a:ext cx="8229600" cy="3394472"/>
          </a:xfrm>
        </p:spPr>
        <p:txBody>
          <a:bodyPr/>
          <a:lstStyle>
            <a:lvl1pPr>
              <a:defRPr lang="zh-CN" altLang="en-US" sz="2800" kern="1200" dirty="0" smtClean="0">
                <a:solidFill>
                  <a:srgbClr val="002060"/>
                </a:solidFill>
                <a:latin typeface="黑体" panose="02010609060101010101" pitchFamily="49" charset="-122"/>
                <a:ea typeface="黑体" panose="02010609060101010101" pitchFamily="49" charset="-122"/>
                <a:cs typeface="微软雅黑"/>
              </a:defRPr>
            </a:lvl1pPr>
            <a:lvl2pPr>
              <a:defRPr sz="2400">
                <a:solidFill>
                  <a:srgbClr val="002060"/>
                </a:solidFill>
                <a:latin typeface="黑体" panose="02010609060101010101" pitchFamily="49" charset="-122"/>
                <a:ea typeface="黑体" panose="02010609060101010101" pitchFamily="49" charset="-122"/>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灯片编号占位符 6"/>
          <p:cNvSpPr>
            <a:spLocks noGrp="1"/>
          </p:cNvSpPr>
          <p:nvPr>
            <p:ph type="sldNum" sz="quarter" idx="12"/>
          </p:nvPr>
        </p:nvSpPr>
        <p:spPr/>
        <p:txBody>
          <a:bodyPr/>
          <a:lstStyle>
            <a:lvl1pPr>
              <a:defRPr/>
            </a:lvl1pPr>
          </a:lstStyle>
          <a:p>
            <a:pPr>
              <a:defRPr/>
            </a:pPr>
            <a:fld id="{6D88E112-9C7D-491C-BCD1-B6E51E46212D}" type="slidenum">
              <a:rPr lang="en-US" altLang="zh-CN"/>
              <a:pPr>
                <a:defRPr/>
              </a:pPr>
              <a:t>‹#›</a:t>
            </a:fld>
            <a:endParaRPr lang="en-US" altLang="zh-CN"/>
          </a:p>
        </p:txBody>
      </p:sp>
      <p:pic>
        <p:nvPicPr>
          <p:cNvPr id="12" name="Picture 2"/>
          <p:cNvPicPr>
            <a:picLocks noChangeAspect="1" noChangeArrowheads="1"/>
          </p:cNvPicPr>
          <p:nvPr userDrawn="1"/>
        </p:nvPicPr>
        <p:blipFill>
          <a:blip r:embed="rId2" cstate="print">
            <a:extLst>
              <a:ext uri="{28A0092B-C50C-407E-A947-70E740481C1C}">
                <a14:useLocalDpi xmlns:a14="http://schemas.microsoft.com/office/drawing/2010/main" xmlns=""/>
              </a:ext>
            </a:extLst>
          </a:blip>
          <a:srcRect/>
          <a:stretch>
            <a:fillRect/>
          </a:stretch>
        </p:blipFill>
        <p:spPr bwMode="auto">
          <a:xfrm>
            <a:off x="2" y="4725988"/>
            <a:ext cx="9140825" cy="438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3" descr="logo"/>
          <p:cNvPicPr>
            <a:picLocks noChangeAspect="1" noChangeArrowheads="1"/>
          </p:cNvPicPr>
          <p:nvPr userDrawn="1"/>
        </p:nvPicPr>
        <p:blipFill>
          <a:blip r:embed="rId3" cstate="print">
            <a:extLst>
              <a:ext uri="{28A0092B-C50C-407E-A947-70E740481C1C}">
                <a14:useLocalDpi xmlns:a14="http://schemas.microsoft.com/office/drawing/2010/main" xmlns=""/>
              </a:ext>
            </a:extLst>
          </a:blip>
          <a:srcRect/>
          <a:stretch>
            <a:fillRect/>
          </a:stretch>
        </p:blipFill>
        <p:spPr bwMode="auto">
          <a:xfrm>
            <a:off x="8460432" y="121392"/>
            <a:ext cx="609643" cy="54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098088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p:cNvSpPr>
          <p:nvPr>
            <p:ph type="dt" sz="half" idx="10"/>
          </p:nvPr>
        </p:nvSpPr>
        <p:spPr/>
        <p:txBody>
          <a:bodyPr/>
          <a:lstStyle>
            <a:lvl1pPr>
              <a:defRPr/>
            </a:lvl1pPr>
          </a:lstStyle>
          <a:p>
            <a:pPr>
              <a:defRPr/>
            </a:pPr>
            <a:endParaRPr lang="en-US" altLang="zh-CN"/>
          </a:p>
        </p:txBody>
      </p:sp>
      <p:sp>
        <p:nvSpPr>
          <p:cNvPr id="8" name="页脚占位符 5"/>
          <p:cNvSpPr>
            <a:spLocks noGrp="1"/>
          </p:cNvSpPr>
          <p:nvPr>
            <p:ph type="ftr" sz="quarter" idx="11"/>
          </p:nvPr>
        </p:nvSpPr>
        <p:spPr/>
        <p:txBody>
          <a:bodyPr/>
          <a:lstStyle>
            <a:lvl1pPr>
              <a:defRPr/>
            </a:lvl1pPr>
          </a:lstStyle>
          <a:p>
            <a:pPr>
              <a:defRPr/>
            </a:pPr>
            <a:endParaRPr lang="en-US" altLang="zh-CN"/>
          </a:p>
        </p:txBody>
      </p:sp>
      <p:sp>
        <p:nvSpPr>
          <p:cNvPr id="9" name="灯片编号占位符 6"/>
          <p:cNvSpPr>
            <a:spLocks noGrp="1"/>
          </p:cNvSpPr>
          <p:nvPr>
            <p:ph type="sldNum" sz="quarter" idx="12"/>
          </p:nvPr>
        </p:nvSpPr>
        <p:spPr/>
        <p:txBody>
          <a:bodyPr/>
          <a:lstStyle>
            <a:lvl1pPr>
              <a:defRPr/>
            </a:lvl1pPr>
          </a:lstStyle>
          <a:p>
            <a:pPr>
              <a:defRPr/>
            </a:pPr>
            <a:fld id="{6709BAB8-F5A9-45A9-943D-60D5319743A6}" type="slidenum">
              <a:rPr lang="en-US" altLang="zh-CN"/>
              <a:pPr>
                <a:defRPr/>
              </a:pPr>
              <a:t>‹#›</a:t>
            </a:fld>
            <a:endParaRPr lang="en-US" altLang="zh-CN"/>
          </a:p>
        </p:txBody>
      </p:sp>
    </p:spTree>
    <p:extLst>
      <p:ext uri="{BB962C8B-B14F-4D97-AF65-F5344CB8AC3E}">
        <p14:creationId xmlns:p14="http://schemas.microsoft.com/office/powerpoint/2010/main" xmlns="" val="240115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userDrawn="1"/>
        </p:nvSpPr>
        <p:spPr>
          <a:xfrm>
            <a:off x="0" y="1"/>
            <a:ext cx="9144000" cy="720000"/>
          </a:xfrm>
          <a:prstGeom prst="rect">
            <a:avLst/>
          </a:prstGeom>
          <a:solidFill>
            <a:srgbClr val="37649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srgbClr val="002060"/>
              </a:solidFill>
            </a:endParaRPr>
          </a:p>
        </p:txBody>
      </p:sp>
      <p:sp>
        <p:nvSpPr>
          <p:cNvPr id="2" name="标题 1"/>
          <p:cNvSpPr>
            <a:spLocks noGrp="1"/>
          </p:cNvSpPr>
          <p:nvPr>
            <p:ph type="title"/>
          </p:nvPr>
        </p:nvSpPr>
        <p:spPr>
          <a:xfrm>
            <a:off x="0" y="109710"/>
            <a:ext cx="9144000" cy="533214"/>
          </a:xfrm>
        </p:spPr>
        <p:txBody>
          <a:bodyPr/>
          <a:lstStyle>
            <a:lvl1pPr algn="ctr">
              <a:defRPr sz="3200" b="1">
                <a:solidFill>
                  <a:schemeClr val="bg1"/>
                </a:solidFill>
                <a:latin typeface="微软雅黑" pitchFamily="34" charset="-122"/>
                <a:ea typeface="微软雅黑" pitchFamily="34" charset="-122"/>
              </a:defRPr>
            </a:lvl1pPr>
          </a:lstStyle>
          <a:p>
            <a:r>
              <a:rPr lang="zh-CN" altLang="en-US" dirty="0"/>
              <a:t>单击此处编辑母版标题样式</a:t>
            </a:r>
          </a:p>
        </p:txBody>
      </p:sp>
      <p:sp>
        <p:nvSpPr>
          <p:cNvPr id="3" name="内容占位符 2"/>
          <p:cNvSpPr>
            <a:spLocks noGrp="1"/>
          </p:cNvSpPr>
          <p:nvPr>
            <p:ph idx="1"/>
          </p:nvPr>
        </p:nvSpPr>
        <p:spPr>
          <a:xfrm>
            <a:off x="457200" y="928676"/>
            <a:ext cx="8219256" cy="3695302"/>
          </a:xfrm>
        </p:spPr>
        <p:txBody>
          <a:bodyPr/>
          <a:lstStyle>
            <a:lvl1pPr>
              <a:lnSpc>
                <a:spcPct val="125000"/>
              </a:lnSpc>
              <a:spcBef>
                <a:spcPts val="600"/>
              </a:spcBef>
              <a:defRPr sz="2800">
                <a:solidFill>
                  <a:srgbClr val="002060"/>
                </a:solidFill>
                <a:latin typeface="黑体" panose="02010609060101010101" pitchFamily="49" charset="-122"/>
                <a:ea typeface="黑体" panose="02010609060101010101" pitchFamily="49" charset="-122"/>
              </a:defRPr>
            </a:lvl1pPr>
            <a:lvl2pPr>
              <a:lnSpc>
                <a:spcPct val="125000"/>
              </a:lnSpc>
              <a:spcBef>
                <a:spcPts val="600"/>
              </a:spcBef>
              <a:defRPr sz="2400">
                <a:solidFill>
                  <a:srgbClr val="002060"/>
                </a:solidFill>
                <a:latin typeface="黑体" panose="02010609060101010101" pitchFamily="49" charset="-122"/>
                <a:ea typeface="黑体" panose="02010609060101010101" pitchFamily="49" charset="-122"/>
              </a:defRPr>
            </a:lvl2pPr>
            <a:lvl3pPr>
              <a:defRPr>
                <a:solidFill>
                  <a:srgbClr val="002060"/>
                </a:solidFill>
                <a:latin typeface="微软雅黑" pitchFamily="34" charset="-122"/>
                <a:ea typeface="微软雅黑" pitchFamily="34" charset="-122"/>
              </a:defRPr>
            </a:lvl3pPr>
            <a:lvl4pPr>
              <a:defRPr>
                <a:solidFill>
                  <a:srgbClr val="002060"/>
                </a:solidFill>
                <a:latin typeface="微软雅黑" pitchFamily="34" charset="-122"/>
                <a:ea typeface="微软雅黑" pitchFamily="34" charset="-122"/>
              </a:defRPr>
            </a:lvl4pPr>
            <a:lvl5pPr>
              <a:defRPr>
                <a:solidFill>
                  <a:srgbClr val="002060"/>
                </a:solidFill>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灯片编号占位符 5"/>
          <p:cNvSpPr>
            <a:spLocks noGrp="1"/>
          </p:cNvSpPr>
          <p:nvPr>
            <p:ph type="sldNum" sz="quarter" idx="12"/>
          </p:nvPr>
        </p:nvSpPr>
        <p:spPr/>
        <p:txBody>
          <a:bodyPr/>
          <a:lstStyle>
            <a:lvl1pPr>
              <a:defRPr/>
            </a:lvl1pPr>
          </a:lstStyle>
          <a:p>
            <a:pPr>
              <a:defRPr/>
            </a:pPr>
            <a:fld id="{F7347C86-7619-4C57-91EC-0C050A1C804A}" type="slidenum">
              <a:rPr lang="en-US" altLang="zh-CN"/>
              <a:pPr>
                <a:defRPr/>
              </a:pPr>
              <a:t>‹#›</a:t>
            </a:fld>
            <a:endParaRPr lang="en-US" altLang="zh-CN" dirty="0"/>
          </a:p>
        </p:txBody>
      </p:sp>
      <p:pic>
        <p:nvPicPr>
          <p:cNvPr id="10" name="Picture 2"/>
          <p:cNvPicPr>
            <a:picLocks noChangeAspect="1" noChangeArrowheads="1"/>
          </p:cNvPicPr>
          <p:nvPr userDrawn="1"/>
        </p:nvPicPr>
        <p:blipFill>
          <a:blip r:embed="rId2" cstate="print">
            <a:extLst>
              <a:ext uri="{28A0092B-C50C-407E-A947-70E740481C1C}">
                <a14:useLocalDpi xmlns:a14="http://schemas.microsoft.com/office/drawing/2010/main" xmlns=""/>
              </a:ext>
            </a:extLst>
          </a:blip>
          <a:srcRect/>
          <a:stretch>
            <a:fillRect/>
          </a:stretch>
        </p:blipFill>
        <p:spPr bwMode="auto">
          <a:xfrm>
            <a:off x="2" y="4725988"/>
            <a:ext cx="9140825" cy="438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3" descr="logo"/>
          <p:cNvPicPr>
            <a:picLocks noChangeAspect="1" noChangeArrowheads="1"/>
          </p:cNvPicPr>
          <p:nvPr userDrawn="1"/>
        </p:nvPicPr>
        <p:blipFill>
          <a:blip r:embed="rId3" cstate="print">
            <a:extLst>
              <a:ext uri="{28A0092B-C50C-407E-A947-70E740481C1C}">
                <a14:useLocalDpi xmlns:a14="http://schemas.microsoft.com/office/drawing/2010/main" xmlns=""/>
              </a:ext>
            </a:extLst>
          </a:blip>
          <a:srcRect/>
          <a:stretch>
            <a:fillRect/>
          </a:stretch>
        </p:blipFill>
        <p:spPr bwMode="auto">
          <a:xfrm>
            <a:off x="8532440" y="116854"/>
            <a:ext cx="550563" cy="54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889765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2" y="1151335"/>
            <a:ext cx="4040188" cy="479822"/>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2"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1" y="1151335"/>
            <a:ext cx="4041775" cy="479822"/>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1"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en-US" altLang="zh-CN"/>
          </a:p>
        </p:txBody>
      </p:sp>
      <p:sp>
        <p:nvSpPr>
          <p:cNvPr id="9" name="灯片编号占位符 5"/>
          <p:cNvSpPr>
            <a:spLocks noGrp="1"/>
          </p:cNvSpPr>
          <p:nvPr>
            <p:ph type="sldNum" sz="quarter" idx="12"/>
          </p:nvPr>
        </p:nvSpPr>
        <p:spPr/>
        <p:txBody>
          <a:bodyPr/>
          <a:lstStyle>
            <a:lvl1pPr>
              <a:defRPr/>
            </a:lvl1pPr>
          </a:lstStyle>
          <a:p>
            <a:pPr>
              <a:defRPr/>
            </a:pPr>
            <a:fld id="{92E38568-C6B8-4636-B480-D58A2EE277E6}" type="slidenum">
              <a:rPr lang="en-US" altLang="zh-CN"/>
              <a:pPr>
                <a:defRPr/>
              </a:pPr>
              <a:t>‹#›</a:t>
            </a:fld>
            <a:endParaRPr lang="en-US" altLang="zh-CN" dirty="0"/>
          </a:p>
        </p:txBody>
      </p:sp>
    </p:spTree>
    <p:extLst>
      <p:ext uri="{BB962C8B-B14F-4D97-AF65-F5344CB8AC3E}">
        <p14:creationId xmlns:p14="http://schemas.microsoft.com/office/powerpoint/2010/main" xmlns="" val="3572610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
        <p:nvSpPr>
          <p:cNvPr id="5" name="灯片编号占位符 5"/>
          <p:cNvSpPr>
            <a:spLocks noGrp="1"/>
          </p:cNvSpPr>
          <p:nvPr>
            <p:ph type="sldNum" sz="quarter" idx="12"/>
          </p:nvPr>
        </p:nvSpPr>
        <p:spPr/>
        <p:txBody>
          <a:bodyPr/>
          <a:lstStyle>
            <a:lvl1pPr>
              <a:defRPr/>
            </a:lvl1pPr>
          </a:lstStyle>
          <a:p>
            <a:pPr>
              <a:defRPr/>
            </a:pPr>
            <a:fld id="{0EC10C6E-75AD-4173-B45D-E897147DF9A4}" type="slidenum">
              <a:rPr lang="en-US" altLang="zh-CN"/>
              <a:pPr>
                <a:defRPr/>
              </a:pPr>
              <a:t>‹#›</a:t>
            </a:fld>
            <a:endParaRPr lang="en-US" altLang="zh-CN" dirty="0"/>
          </a:p>
        </p:txBody>
      </p:sp>
    </p:spTree>
    <p:extLst>
      <p:ext uri="{BB962C8B-B14F-4D97-AF65-F5344CB8AC3E}">
        <p14:creationId xmlns:p14="http://schemas.microsoft.com/office/powerpoint/2010/main" xmlns="" val="2271084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
        <p:nvSpPr>
          <p:cNvPr id="4" name="灯片编号占位符 5"/>
          <p:cNvSpPr>
            <a:spLocks noGrp="1"/>
          </p:cNvSpPr>
          <p:nvPr>
            <p:ph type="sldNum" sz="quarter" idx="12"/>
          </p:nvPr>
        </p:nvSpPr>
        <p:spPr/>
        <p:txBody>
          <a:bodyPr/>
          <a:lstStyle>
            <a:lvl1pPr>
              <a:defRPr/>
            </a:lvl1pPr>
          </a:lstStyle>
          <a:p>
            <a:pPr>
              <a:defRPr/>
            </a:pPr>
            <a:fld id="{B0E2A95E-5613-433C-94D9-867971C75896}" type="slidenum">
              <a:rPr lang="en-US" altLang="zh-CN"/>
              <a:pPr>
                <a:defRPr/>
              </a:pPr>
              <a:t>‹#›</a:t>
            </a:fld>
            <a:endParaRPr lang="en-US" altLang="zh-CN" dirty="0"/>
          </a:p>
        </p:txBody>
      </p:sp>
    </p:spTree>
    <p:extLst>
      <p:ext uri="{BB962C8B-B14F-4D97-AF65-F5344CB8AC3E}">
        <p14:creationId xmlns:p14="http://schemas.microsoft.com/office/powerpoint/2010/main" xmlns="" val="804412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6"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1" y="204793"/>
            <a:ext cx="5111751"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6" y="1076328"/>
            <a:ext cx="3008313" cy="351829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DBC30549-8180-4E65-BEB4-A210E5172938}" type="slidenum">
              <a:rPr lang="en-US" altLang="zh-CN"/>
              <a:pPr>
                <a:defRPr/>
              </a:pPr>
              <a:t>‹#›</a:t>
            </a:fld>
            <a:endParaRPr lang="en-US" altLang="zh-CN" dirty="0"/>
          </a:p>
        </p:txBody>
      </p:sp>
    </p:spTree>
    <p:extLst>
      <p:ext uri="{BB962C8B-B14F-4D97-AF65-F5344CB8AC3E}">
        <p14:creationId xmlns:p14="http://schemas.microsoft.com/office/powerpoint/2010/main" xmlns="" val="2538280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pPr lvl="0"/>
            <a:endParaRPr lang="zh-CN" altLang="en-US" noProof="0"/>
          </a:p>
        </p:txBody>
      </p:sp>
      <p:sp>
        <p:nvSpPr>
          <p:cNvPr id="4" name="文本占位符 3"/>
          <p:cNvSpPr>
            <a:spLocks noGrp="1"/>
          </p:cNvSpPr>
          <p:nvPr>
            <p:ph type="body" sz="half" idx="2"/>
          </p:nvPr>
        </p:nvSpPr>
        <p:spPr>
          <a:xfrm>
            <a:off x="1792288" y="4025508"/>
            <a:ext cx="5486400" cy="60364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8509D660-BC67-462E-A483-5754BCE14CDB}" type="slidenum">
              <a:rPr lang="en-US" altLang="zh-CN"/>
              <a:pPr>
                <a:defRPr/>
              </a:pPr>
              <a:t>‹#›</a:t>
            </a:fld>
            <a:endParaRPr lang="en-US" altLang="zh-CN" dirty="0"/>
          </a:p>
        </p:txBody>
      </p:sp>
    </p:spTree>
    <p:extLst>
      <p:ext uri="{BB962C8B-B14F-4D97-AF65-F5344CB8AC3E}">
        <p14:creationId xmlns:p14="http://schemas.microsoft.com/office/powerpoint/2010/main" xmlns="" val="79464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200154"/>
            <a:ext cx="8229600" cy="339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7"/>
            <a:ext cx="2133600" cy="274637"/>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宋体" charset="-122"/>
              </a:defRPr>
            </a:lvl1pPr>
          </a:lstStyle>
          <a:p>
            <a:pPr>
              <a:defRPr/>
            </a:pPr>
            <a:endParaRPr lang="en-US" altLang="zh-CN"/>
          </a:p>
        </p:txBody>
      </p:sp>
      <p:sp>
        <p:nvSpPr>
          <p:cNvPr id="5" name="页脚占位符 4"/>
          <p:cNvSpPr>
            <a:spLocks noGrp="1"/>
          </p:cNvSpPr>
          <p:nvPr>
            <p:ph type="ftr" sz="quarter" idx="3"/>
          </p:nvPr>
        </p:nvSpPr>
        <p:spPr>
          <a:xfrm>
            <a:off x="3124200" y="4767267"/>
            <a:ext cx="2895600" cy="274637"/>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宋体" charset="-122"/>
              </a:defRPr>
            </a:lvl1pPr>
          </a:lstStyle>
          <a:p>
            <a:pPr>
              <a:defRPr/>
            </a:pPr>
            <a:endParaRPr lang="en-US" altLang="zh-CN"/>
          </a:p>
        </p:txBody>
      </p:sp>
      <p:sp>
        <p:nvSpPr>
          <p:cNvPr id="6" name="灯片编号占位符 5"/>
          <p:cNvSpPr>
            <a:spLocks noGrp="1"/>
          </p:cNvSpPr>
          <p:nvPr>
            <p:ph type="sldNum" sz="quarter" idx="4"/>
          </p:nvPr>
        </p:nvSpPr>
        <p:spPr>
          <a:xfrm>
            <a:off x="6553200" y="4767267"/>
            <a:ext cx="2133600" cy="274637"/>
          </a:xfrm>
          <a:prstGeom prst="rect">
            <a:avLst/>
          </a:prstGeom>
        </p:spPr>
        <p:txBody>
          <a:bodyPr vert="horz" lIns="91440" tIns="45720" rIns="91440" bIns="45720" rtlCol="0" anchor="ctr"/>
          <a:lstStyle>
            <a:lvl1pPr algn="r">
              <a:defRPr sz="1200">
                <a:solidFill>
                  <a:schemeClr val="tx1">
                    <a:tint val="75000"/>
                  </a:schemeClr>
                </a:solidFill>
                <a:latin typeface="Arial" charset="0"/>
                <a:ea typeface="宋体" charset="-122"/>
              </a:defRPr>
            </a:lvl1pPr>
          </a:lstStyle>
          <a:p>
            <a:pPr>
              <a:defRPr/>
            </a:pPr>
            <a:fld id="{F38F73BB-684B-4508-B72E-2D4D27B62C78}"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812" r:id="rId1"/>
    <p:sldLayoutId id="2147483820" r:id="rId2"/>
    <p:sldLayoutId id="2147483821" r:id="rId3"/>
    <p:sldLayoutId id="2147483822" r:id="rId4"/>
    <p:sldLayoutId id="2147483813" r:id="rId5"/>
    <p:sldLayoutId id="2147483814" r:id="rId6"/>
    <p:sldLayoutId id="2147483815" r:id="rId7"/>
    <p:sldLayoutId id="2147483816" r:id="rId8"/>
    <p:sldLayoutId id="2147483817" r:id="rId9"/>
    <p:sldLayoutId id="2147483818" r:id="rId10"/>
    <p:sldLayoutId id="2147483819" r:id="rId11"/>
  </p:sldLayoutIdLst>
  <p:hf hdr="0" ftr="0" dt="0"/>
  <p:txStyles>
    <p:titleStyle>
      <a:lvl1pPr algn="ctr" rtl="0" eaLnBrk="0" fontAlgn="base" hangingPunct="0">
        <a:spcBef>
          <a:spcPct val="0"/>
        </a:spcBef>
        <a:spcAft>
          <a:spcPct val="0"/>
        </a:spcAft>
        <a:defRPr sz="4400" kern="1200">
          <a:solidFill>
            <a:schemeClr val="tx1"/>
          </a:solidFill>
          <a:latin typeface="微软雅黑" pitchFamily="34" charset="-122"/>
          <a:ea typeface="微软雅黑" pitchFamily="34" charset="-122"/>
          <a:cs typeface="微软雅黑"/>
        </a:defRPr>
      </a:lvl1pPr>
      <a:lvl2pPr algn="ctr" rtl="0" eaLnBrk="0" fontAlgn="base" hangingPunct="0">
        <a:spcBef>
          <a:spcPct val="0"/>
        </a:spcBef>
        <a:spcAft>
          <a:spcPct val="0"/>
        </a:spcAft>
        <a:defRPr sz="4400">
          <a:solidFill>
            <a:schemeClr val="tx1"/>
          </a:solidFill>
          <a:latin typeface="微软雅黑"/>
          <a:ea typeface="微软雅黑"/>
          <a:cs typeface="微软雅黑"/>
        </a:defRPr>
      </a:lvl2pPr>
      <a:lvl3pPr algn="ctr" rtl="0" eaLnBrk="0" fontAlgn="base" hangingPunct="0">
        <a:spcBef>
          <a:spcPct val="0"/>
        </a:spcBef>
        <a:spcAft>
          <a:spcPct val="0"/>
        </a:spcAft>
        <a:defRPr sz="4400">
          <a:solidFill>
            <a:schemeClr val="tx1"/>
          </a:solidFill>
          <a:latin typeface="微软雅黑"/>
          <a:ea typeface="微软雅黑"/>
          <a:cs typeface="微软雅黑"/>
        </a:defRPr>
      </a:lvl3pPr>
      <a:lvl4pPr algn="ctr" rtl="0" eaLnBrk="0" fontAlgn="base" hangingPunct="0">
        <a:spcBef>
          <a:spcPct val="0"/>
        </a:spcBef>
        <a:spcAft>
          <a:spcPct val="0"/>
        </a:spcAft>
        <a:defRPr sz="4400">
          <a:solidFill>
            <a:schemeClr val="tx1"/>
          </a:solidFill>
          <a:latin typeface="微软雅黑"/>
          <a:ea typeface="微软雅黑"/>
          <a:cs typeface="微软雅黑"/>
        </a:defRPr>
      </a:lvl4pPr>
      <a:lvl5pPr algn="ctr" rtl="0" eaLnBrk="0" fontAlgn="base" hangingPunct="0">
        <a:spcBef>
          <a:spcPct val="0"/>
        </a:spcBef>
        <a:spcAft>
          <a:spcPct val="0"/>
        </a:spcAft>
        <a:defRPr sz="4400">
          <a:solidFill>
            <a:schemeClr val="tx1"/>
          </a:solidFill>
          <a:latin typeface="微软雅黑"/>
          <a:ea typeface="微软雅黑"/>
          <a:cs typeface="微软雅黑"/>
        </a:defRPr>
      </a:lvl5pPr>
      <a:lvl6pPr marL="457189" algn="ctr" rtl="0" fontAlgn="base">
        <a:spcBef>
          <a:spcPct val="0"/>
        </a:spcBef>
        <a:spcAft>
          <a:spcPct val="0"/>
        </a:spcAft>
        <a:defRPr sz="4400">
          <a:solidFill>
            <a:schemeClr val="tx1"/>
          </a:solidFill>
          <a:latin typeface="微软雅黑"/>
          <a:ea typeface="微软雅黑"/>
          <a:cs typeface="微软雅黑"/>
        </a:defRPr>
      </a:lvl6pPr>
      <a:lvl7pPr marL="914378" algn="ctr" rtl="0" fontAlgn="base">
        <a:spcBef>
          <a:spcPct val="0"/>
        </a:spcBef>
        <a:spcAft>
          <a:spcPct val="0"/>
        </a:spcAft>
        <a:defRPr sz="4400">
          <a:solidFill>
            <a:schemeClr val="tx1"/>
          </a:solidFill>
          <a:latin typeface="微软雅黑"/>
          <a:ea typeface="微软雅黑"/>
          <a:cs typeface="微软雅黑"/>
        </a:defRPr>
      </a:lvl7pPr>
      <a:lvl8pPr marL="1371566" algn="ctr" rtl="0" fontAlgn="base">
        <a:spcBef>
          <a:spcPct val="0"/>
        </a:spcBef>
        <a:spcAft>
          <a:spcPct val="0"/>
        </a:spcAft>
        <a:defRPr sz="4400">
          <a:solidFill>
            <a:schemeClr val="tx1"/>
          </a:solidFill>
          <a:latin typeface="微软雅黑"/>
          <a:ea typeface="微软雅黑"/>
          <a:cs typeface="微软雅黑"/>
        </a:defRPr>
      </a:lvl8pPr>
      <a:lvl9pPr marL="1828754" algn="ctr" rtl="0" fontAlgn="base">
        <a:spcBef>
          <a:spcPct val="0"/>
        </a:spcBef>
        <a:spcAft>
          <a:spcPct val="0"/>
        </a:spcAft>
        <a:defRPr sz="4400">
          <a:solidFill>
            <a:schemeClr val="tx1"/>
          </a:solidFill>
          <a:latin typeface="微软雅黑"/>
          <a:ea typeface="微软雅黑"/>
          <a:cs typeface="微软雅黑"/>
        </a:defRPr>
      </a:lvl9pPr>
    </p:titleStyle>
    <p:bodyStyle>
      <a:lvl1pPr marL="342892" indent="-342892" algn="l" rtl="0" eaLnBrk="0" fontAlgn="base" hangingPunct="0">
        <a:spcBef>
          <a:spcPct val="20000"/>
        </a:spcBef>
        <a:spcAft>
          <a:spcPct val="0"/>
        </a:spcAft>
        <a:buFont typeface="Arial" charset="0"/>
        <a:buChar char="•"/>
        <a:defRPr sz="3200" kern="1200">
          <a:solidFill>
            <a:schemeClr val="tx1"/>
          </a:solidFill>
          <a:latin typeface="微软雅黑" pitchFamily="34" charset="-122"/>
          <a:ea typeface="微软雅黑" pitchFamily="34" charset="-122"/>
          <a:cs typeface="微软雅黑"/>
        </a:defRPr>
      </a:lvl1pPr>
      <a:lvl2pPr marL="742931" indent="-285743" algn="l" rtl="0" eaLnBrk="0" fontAlgn="base" hangingPunct="0">
        <a:spcBef>
          <a:spcPct val="20000"/>
        </a:spcBef>
        <a:spcAft>
          <a:spcPct val="0"/>
        </a:spcAft>
        <a:buFont typeface="Arial" charset="0"/>
        <a:buChar char="–"/>
        <a:defRPr sz="2800" kern="1200">
          <a:solidFill>
            <a:schemeClr val="tx1"/>
          </a:solidFill>
          <a:latin typeface="微软雅黑" pitchFamily="34" charset="-122"/>
          <a:ea typeface="微软雅黑" pitchFamily="34" charset="-122"/>
          <a:cs typeface="微软雅黑"/>
        </a:defRPr>
      </a:lvl2pPr>
      <a:lvl3pPr marL="1142972" indent="-228594" algn="l" rtl="0" eaLnBrk="0" fontAlgn="base" hangingPunct="0">
        <a:spcBef>
          <a:spcPct val="20000"/>
        </a:spcBef>
        <a:spcAft>
          <a:spcPct val="0"/>
        </a:spcAft>
        <a:buFont typeface="Arial" charset="0"/>
        <a:buChar char="•"/>
        <a:defRPr sz="2400" kern="1200">
          <a:solidFill>
            <a:schemeClr val="tx1"/>
          </a:solidFill>
          <a:latin typeface="微软雅黑" pitchFamily="34" charset="-122"/>
          <a:ea typeface="微软雅黑" pitchFamily="34" charset="-122"/>
          <a:cs typeface="微软雅黑"/>
        </a:defRPr>
      </a:lvl3pPr>
      <a:lvl4pPr marL="1600160" indent="-228594" algn="l" rtl="0" eaLnBrk="0" fontAlgn="base" hangingPunct="0">
        <a:spcBef>
          <a:spcPct val="20000"/>
        </a:spcBef>
        <a:spcAft>
          <a:spcPct val="0"/>
        </a:spcAft>
        <a:buFont typeface="Arial" charset="0"/>
        <a:buChar char="–"/>
        <a:defRPr sz="2000" kern="1200">
          <a:solidFill>
            <a:schemeClr val="tx1"/>
          </a:solidFill>
          <a:latin typeface="微软雅黑" pitchFamily="34" charset="-122"/>
          <a:ea typeface="微软雅黑" pitchFamily="34" charset="-122"/>
          <a:cs typeface="微软雅黑"/>
        </a:defRPr>
      </a:lvl4pPr>
      <a:lvl5pPr marL="2057348" indent="-228594" algn="l" rtl="0" eaLnBrk="0" fontAlgn="base" hangingPunct="0">
        <a:spcBef>
          <a:spcPct val="20000"/>
        </a:spcBef>
        <a:spcAft>
          <a:spcPct val="0"/>
        </a:spcAft>
        <a:buFont typeface="Arial" charset="0"/>
        <a:buChar char="»"/>
        <a:defRPr sz="2000" kern="1200">
          <a:solidFill>
            <a:schemeClr val="tx1"/>
          </a:solidFill>
          <a:latin typeface="微软雅黑" pitchFamily="34" charset="-122"/>
          <a:ea typeface="微软雅黑" pitchFamily="34" charset="-122"/>
          <a:cs typeface="微软雅黑"/>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2" descr="C:\Documents and Settings\ssyu\桌面\index_top.jpg"/>
          <p:cNvPicPr>
            <a:picLocks noChangeAspect="1" noChangeArrowheads="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0" y="918"/>
            <a:ext cx="9144000" cy="10377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2"/>
          <p:cNvSpPr>
            <a:spLocks noGrp="1" noChangeArrowheads="1"/>
          </p:cNvSpPr>
          <p:nvPr>
            <p:ph type="ctrTitle"/>
          </p:nvPr>
        </p:nvSpPr>
        <p:spPr>
          <a:xfrm>
            <a:off x="0" y="843558"/>
            <a:ext cx="9144000" cy="2003425"/>
          </a:xfrm>
        </p:spPr>
        <p:txBody>
          <a:bodyPr/>
          <a:lstStyle/>
          <a:p>
            <a:pPr>
              <a:lnSpc>
                <a:spcPct val="140000"/>
              </a:lnSpc>
              <a:defRPr/>
            </a:pPr>
            <a:r>
              <a:rPr lang="en-US" altLang="zh-CN" sz="2800" b="1" spc="150" dirty="0">
                <a:solidFill>
                  <a:srgbClr val="002060"/>
                </a:solidFill>
                <a:cs typeface="Times New Roman" panose="02020603050405020304" pitchFamily="18" charset="0"/>
              </a:rPr>
              <a:t/>
            </a:r>
            <a:br>
              <a:rPr lang="en-US" altLang="zh-CN" sz="2800" b="1" spc="150" dirty="0">
                <a:solidFill>
                  <a:srgbClr val="002060"/>
                </a:solidFill>
                <a:cs typeface="Times New Roman" panose="02020603050405020304" pitchFamily="18" charset="0"/>
              </a:rPr>
            </a:br>
            <a:r>
              <a:rPr lang="zh-CN" altLang="en-US" sz="2800" b="1" spc="150" dirty="0">
                <a:solidFill>
                  <a:srgbClr val="002060"/>
                </a:solidFill>
                <a:cs typeface="Times New Roman" panose="02020603050405020304" pitchFamily="18" charset="0"/>
              </a:rPr>
              <a:t>演好“连续剧”  念好“九字经”</a:t>
            </a:r>
            <a:r>
              <a:rPr lang="en-US" altLang="zh-CN" sz="2800" b="1" spc="150" dirty="0">
                <a:solidFill>
                  <a:srgbClr val="002060"/>
                </a:solidFill>
                <a:cs typeface="Times New Roman" panose="02020603050405020304" pitchFamily="18" charset="0"/>
              </a:rPr>
              <a:t/>
            </a:r>
            <a:br>
              <a:rPr lang="en-US" altLang="zh-CN" sz="2800" b="1" spc="150" dirty="0">
                <a:solidFill>
                  <a:srgbClr val="002060"/>
                </a:solidFill>
                <a:cs typeface="Times New Roman" panose="02020603050405020304" pitchFamily="18" charset="0"/>
              </a:rPr>
            </a:br>
            <a:r>
              <a:rPr lang="zh-CN" altLang="en-US" sz="4000" b="1" spc="150" dirty="0">
                <a:solidFill>
                  <a:srgbClr val="002060"/>
                </a:solidFill>
                <a:cs typeface="Times New Roman" panose="02020603050405020304" pitchFamily="18" charset="0"/>
              </a:rPr>
              <a:t>打好全面振兴本科教育</a:t>
            </a:r>
            <a:r>
              <a:rPr lang="zh-CN" altLang="en-US" sz="4000" b="1" spc="150" dirty="0" smtClean="0">
                <a:solidFill>
                  <a:srgbClr val="002060"/>
                </a:solidFill>
                <a:cs typeface="Times New Roman" panose="02020603050405020304" pitchFamily="18" charset="0"/>
              </a:rPr>
              <a:t>攻坚战</a:t>
            </a:r>
            <a:endParaRPr lang="zh-CN" altLang="en-US" sz="4000" b="1" spc="200" dirty="0">
              <a:solidFill>
                <a:srgbClr val="002060"/>
              </a:solidFill>
              <a:cs typeface="Times New Roman" panose="02020603050405020304" pitchFamily="18" charset="0"/>
            </a:endParaRPr>
          </a:p>
        </p:txBody>
      </p:sp>
      <p:sp>
        <p:nvSpPr>
          <p:cNvPr id="8" name="Rectangle 3"/>
          <p:cNvSpPr>
            <a:spLocks noGrp="1"/>
          </p:cNvSpPr>
          <p:nvPr>
            <p:ph type="subTitle" idx="1"/>
          </p:nvPr>
        </p:nvSpPr>
        <p:spPr>
          <a:xfrm>
            <a:off x="1131887" y="3684364"/>
            <a:ext cx="6859588" cy="1263650"/>
          </a:xfrm>
        </p:spPr>
        <p:txBody>
          <a:bodyPr/>
          <a:lstStyle/>
          <a:p>
            <a:pPr eaLnBrk="1" hangingPunct="1">
              <a:lnSpc>
                <a:spcPts val="3600"/>
              </a:lnSpc>
              <a:spcBef>
                <a:spcPct val="0"/>
              </a:spcBef>
            </a:pPr>
            <a:r>
              <a:rPr lang="zh-CN" altLang="en-US" sz="2400" b="1" dirty="0">
                <a:solidFill>
                  <a:srgbClr val="002060"/>
                </a:solidFill>
                <a:latin typeface="华文新魏" panose="02010800040101010101" pitchFamily="2" charset="-122"/>
                <a:ea typeface="华文新魏" panose="02010800040101010101" pitchFamily="2" charset="-122"/>
                <a:cs typeface="Times New Roman" panose="02020603050405020304" pitchFamily="18" charset="0"/>
              </a:rPr>
              <a:t>教育部高等教育司  吴岩</a:t>
            </a:r>
            <a:endParaRPr lang="en-US" altLang="zh-CN" sz="2400" b="1" dirty="0">
              <a:solidFill>
                <a:srgbClr val="002060"/>
              </a:solidFill>
              <a:latin typeface="华文新魏" panose="02010800040101010101" pitchFamily="2" charset="-122"/>
              <a:ea typeface="华文新魏" panose="02010800040101010101" pitchFamily="2" charset="-122"/>
              <a:cs typeface="Times New Roman" panose="02020603050405020304" pitchFamily="18" charset="0"/>
            </a:endParaRPr>
          </a:p>
          <a:p>
            <a:pPr eaLnBrk="1" hangingPunct="1">
              <a:lnSpc>
                <a:spcPts val="3600"/>
              </a:lnSpc>
              <a:spcBef>
                <a:spcPct val="0"/>
              </a:spcBef>
            </a:pPr>
            <a:r>
              <a:rPr lang="en-US" altLang="zh-CN" sz="2400" b="1" dirty="0">
                <a:solidFill>
                  <a:srgbClr val="002060"/>
                </a:solidFill>
                <a:latin typeface="华文新魏" panose="02010800040101010101" pitchFamily="2" charset="-122"/>
                <a:ea typeface="华文新魏" panose="02010800040101010101" pitchFamily="2" charset="-122"/>
                <a:cs typeface="Times New Roman" panose="02020603050405020304" pitchFamily="18" charset="0"/>
              </a:rPr>
              <a:t>2019.1.24  </a:t>
            </a:r>
            <a:r>
              <a:rPr lang="zh-CN" altLang="en-US" sz="2400" b="1" dirty="0">
                <a:solidFill>
                  <a:srgbClr val="002060"/>
                </a:solidFill>
                <a:latin typeface="华文新魏" panose="02010800040101010101" pitchFamily="2" charset="-122"/>
                <a:ea typeface="华文新魏" panose="02010800040101010101" pitchFamily="2" charset="-122"/>
                <a:cs typeface="Times New Roman" panose="02020603050405020304" pitchFamily="18" charset="0"/>
              </a:rPr>
              <a:t>郑州</a:t>
            </a:r>
          </a:p>
        </p:txBody>
      </p:sp>
    </p:spTree>
    <p:extLst>
      <p:ext uri="{BB962C8B-B14F-4D97-AF65-F5344CB8AC3E}">
        <p14:creationId xmlns:p14="http://schemas.microsoft.com/office/powerpoint/2010/main" xmlns="" val="23466702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cstate="print">
            <a:extLst>
              <a:ext uri="{28A0092B-C50C-407E-A947-70E740481C1C}">
                <a14:useLocalDpi xmlns:a14="http://schemas.microsoft.com/office/drawing/2010/main" xmlns=""/>
              </a:ext>
            </a:extLst>
          </a:blip>
          <a:stretch>
            <a:fillRect/>
          </a:stretch>
        </p:blipFill>
        <p:spPr>
          <a:xfrm>
            <a:off x="322549" y="1851670"/>
            <a:ext cx="2808312" cy="2442247"/>
          </a:xfrm>
          <a:prstGeom prst="rect">
            <a:avLst/>
          </a:prstGeom>
          <a:ln>
            <a:noFill/>
          </a:ln>
          <a:effectLst>
            <a:outerShdw blurRad="292100" dist="139700" dir="2700000" algn="tl" rotWithShape="0">
              <a:srgbClr val="333333">
                <a:alpha val="65000"/>
              </a:srgbClr>
            </a:outerShdw>
          </a:effectLst>
        </p:spPr>
      </p:pic>
      <p:sp>
        <p:nvSpPr>
          <p:cNvPr id="7" name="标题 1"/>
          <p:cNvSpPr>
            <a:spLocks noGrp="1"/>
          </p:cNvSpPr>
          <p:nvPr>
            <p:ph type="title"/>
          </p:nvPr>
        </p:nvSpPr>
        <p:spPr>
          <a:xfrm>
            <a:off x="179512" y="-9249"/>
            <a:ext cx="8507066" cy="708791"/>
          </a:xfrm>
        </p:spPr>
        <p:txBody>
          <a:bodyPr/>
          <a:lstStyle/>
          <a:p>
            <a:r>
              <a:rPr lang="zh-CN" altLang="en-US" sz="2800" dirty="0"/>
              <a:t>一个纲领性讲话</a:t>
            </a:r>
          </a:p>
        </p:txBody>
      </p:sp>
      <p:sp>
        <p:nvSpPr>
          <p:cNvPr id="11" name="标题 1">
            <a:extLst>
              <a:ext uri="{FF2B5EF4-FFF2-40B4-BE49-F238E27FC236}">
                <a16:creationId xmlns="" xmlns:a16="http://schemas.microsoft.com/office/drawing/2014/main" id="{2C62870B-7C72-43CF-8F98-246832C6F8E4}"/>
              </a:ext>
            </a:extLst>
          </p:cNvPr>
          <p:cNvSpPr txBox="1">
            <a:spLocks/>
          </p:cNvSpPr>
          <p:nvPr/>
        </p:nvSpPr>
        <p:spPr bwMode="auto">
          <a:xfrm>
            <a:off x="1080592" y="783804"/>
            <a:ext cx="1547192" cy="795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kern="1200">
                <a:solidFill>
                  <a:schemeClr val="bg1"/>
                </a:solidFill>
                <a:latin typeface="微软雅黑" pitchFamily="34" charset="-122"/>
                <a:ea typeface="微软雅黑" pitchFamily="34" charset="-122"/>
                <a:cs typeface="微软雅黑"/>
              </a:defRPr>
            </a:lvl1pPr>
            <a:lvl2pPr algn="ctr" rtl="0" eaLnBrk="0" fontAlgn="base" hangingPunct="0">
              <a:spcBef>
                <a:spcPct val="0"/>
              </a:spcBef>
              <a:spcAft>
                <a:spcPct val="0"/>
              </a:spcAft>
              <a:defRPr sz="4400">
                <a:solidFill>
                  <a:schemeClr val="tx1"/>
                </a:solidFill>
                <a:latin typeface="微软雅黑"/>
                <a:ea typeface="微软雅黑"/>
                <a:cs typeface="微软雅黑"/>
              </a:defRPr>
            </a:lvl2pPr>
            <a:lvl3pPr algn="ctr" rtl="0" eaLnBrk="0" fontAlgn="base" hangingPunct="0">
              <a:spcBef>
                <a:spcPct val="0"/>
              </a:spcBef>
              <a:spcAft>
                <a:spcPct val="0"/>
              </a:spcAft>
              <a:defRPr sz="4400">
                <a:solidFill>
                  <a:schemeClr val="tx1"/>
                </a:solidFill>
                <a:latin typeface="微软雅黑"/>
                <a:ea typeface="微软雅黑"/>
                <a:cs typeface="微软雅黑"/>
              </a:defRPr>
            </a:lvl3pPr>
            <a:lvl4pPr algn="ctr" rtl="0" eaLnBrk="0" fontAlgn="base" hangingPunct="0">
              <a:spcBef>
                <a:spcPct val="0"/>
              </a:spcBef>
              <a:spcAft>
                <a:spcPct val="0"/>
              </a:spcAft>
              <a:defRPr sz="4400">
                <a:solidFill>
                  <a:schemeClr val="tx1"/>
                </a:solidFill>
                <a:latin typeface="微软雅黑"/>
                <a:ea typeface="微软雅黑"/>
                <a:cs typeface="微软雅黑"/>
              </a:defRPr>
            </a:lvl4pPr>
            <a:lvl5pPr algn="ctr" rtl="0" eaLnBrk="0" fontAlgn="base" hangingPunct="0">
              <a:spcBef>
                <a:spcPct val="0"/>
              </a:spcBef>
              <a:spcAft>
                <a:spcPct val="0"/>
              </a:spcAft>
              <a:defRPr sz="4400">
                <a:solidFill>
                  <a:schemeClr val="tx1"/>
                </a:solidFill>
                <a:latin typeface="微软雅黑"/>
                <a:ea typeface="微软雅黑"/>
                <a:cs typeface="微软雅黑"/>
              </a:defRPr>
            </a:lvl5pPr>
            <a:lvl6pPr marL="457189" algn="ctr" rtl="0" fontAlgn="base">
              <a:spcBef>
                <a:spcPct val="0"/>
              </a:spcBef>
              <a:spcAft>
                <a:spcPct val="0"/>
              </a:spcAft>
              <a:defRPr sz="4400">
                <a:solidFill>
                  <a:schemeClr val="tx1"/>
                </a:solidFill>
                <a:latin typeface="微软雅黑"/>
                <a:ea typeface="微软雅黑"/>
                <a:cs typeface="微软雅黑"/>
              </a:defRPr>
            </a:lvl6pPr>
            <a:lvl7pPr marL="914378" algn="ctr" rtl="0" fontAlgn="base">
              <a:spcBef>
                <a:spcPct val="0"/>
              </a:spcBef>
              <a:spcAft>
                <a:spcPct val="0"/>
              </a:spcAft>
              <a:defRPr sz="4400">
                <a:solidFill>
                  <a:schemeClr val="tx1"/>
                </a:solidFill>
                <a:latin typeface="微软雅黑"/>
                <a:ea typeface="微软雅黑"/>
                <a:cs typeface="微软雅黑"/>
              </a:defRPr>
            </a:lvl7pPr>
            <a:lvl8pPr marL="1371566" algn="ctr" rtl="0" fontAlgn="base">
              <a:spcBef>
                <a:spcPct val="0"/>
              </a:spcBef>
              <a:spcAft>
                <a:spcPct val="0"/>
              </a:spcAft>
              <a:defRPr sz="4400">
                <a:solidFill>
                  <a:schemeClr val="tx1"/>
                </a:solidFill>
                <a:latin typeface="微软雅黑"/>
                <a:ea typeface="微软雅黑"/>
                <a:cs typeface="微软雅黑"/>
              </a:defRPr>
            </a:lvl8pPr>
            <a:lvl9pPr marL="1828754" algn="ctr" rtl="0" fontAlgn="base">
              <a:spcBef>
                <a:spcPct val="0"/>
              </a:spcBef>
              <a:spcAft>
                <a:spcPct val="0"/>
              </a:spcAft>
              <a:defRPr sz="4400">
                <a:solidFill>
                  <a:schemeClr val="tx1"/>
                </a:solidFill>
                <a:latin typeface="微软雅黑"/>
                <a:ea typeface="微软雅黑"/>
                <a:cs typeface="微软雅黑"/>
              </a:defRPr>
            </a:lvl9pPr>
          </a:lstStyle>
          <a:p>
            <a:pPr algn="l"/>
            <a:r>
              <a:rPr lang="zh-CN" altLang="en-US" sz="2400" dirty="0">
                <a:solidFill>
                  <a:srgbClr val="002060"/>
                </a:solidFill>
              </a:rPr>
              <a:t>以本为本四个回归</a:t>
            </a:r>
          </a:p>
        </p:txBody>
      </p:sp>
      <p:pic>
        <p:nvPicPr>
          <p:cNvPr id="2" name="图片 1">
            <a:extLst>
              <a:ext uri="{FF2B5EF4-FFF2-40B4-BE49-F238E27FC236}">
                <a16:creationId xmlns="" xmlns:a16="http://schemas.microsoft.com/office/drawing/2014/main" id="{504A4988-0E72-4EB9-A4B4-F336B03B5027}"/>
              </a:ext>
            </a:extLst>
          </p:cNvPr>
          <p:cNvPicPr>
            <a:picLocks noChangeAspect="1"/>
          </p:cNvPicPr>
          <p:nvPr/>
        </p:nvPicPr>
        <p:blipFill>
          <a:blip r:embed="rId3" cstate="print"/>
          <a:stretch>
            <a:fillRect/>
          </a:stretch>
        </p:blipFill>
        <p:spPr>
          <a:xfrm>
            <a:off x="3347864" y="1442082"/>
            <a:ext cx="5616624" cy="3220845"/>
          </a:xfrm>
          <a:prstGeom prst="rect">
            <a:avLst/>
          </a:prstGeom>
        </p:spPr>
      </p:pic>
      <p:sp>
        <p:nvSpPr>
          <p:cNvPr id="3" name="矩形 2">
            <a:extLst>
              <a:ext uri="{FF2B5EF4-FFF2-40B4-BE49-F238E27FC236}">
                <a16:creationId xmlns="" xmlns:a16="http://schemas.microsoft.com/office/drawing/2014/main" id="{B4CEBDBD-7823-4ADF-8902-326F59CAC2D6}"/>
              </a:ext>
            </a:extLst>
          </p:cNvPr>
          <p:cNvSpPr/>
          <p:nvPr/>
        </p:nvSpPr>
        <p:spPr>
          <a:xfrm>
            <a:off x="4511202" y="915566"/>
            <a:ext cx="3445174" cy="461665"/>
          </a:xfrm>
          <a:prstGeom prst="rect">
            <a:avLst/>
          </a:prstGeom>
        </p:spPr>
        <p:txBody>
          <a:bodyPr wrap="none">
            <a:spAutoFit/>
          </a:bodyPr>
          <a:lstStyle/>
          <a:p>
            <a:r>
              <a:rPr lang="zh-CN" altLang="en-US" sz="2400" b="1" dirty="0">
                <a:solidFill>
                  <a:srgbClr val="002060"/>
                </a:solidFill>
                <a:latin typeface="微软雅黑" pitchFamily="34" charset="-122"/>
                <a:ea typeface="微软雅黑" pitchFamily="34" charset="-122"/>
              </a:rPr>
              <a:t>“三大纪律  八项注意”</a:t>
            </a:r>
          </a:p>
        </p:txBody>
      </p:sp>
    </p:spTree>
    <p:extLst>
      <p:ext uri="{BB962C8B-B14F-4D97-AF65-F5344CB8AC3E}">
        <p14:creationId xmlns:p14="http://schemas.microsoft.com/office/powerpoint/2010/main" xmlns="" val="9601987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1143000" y="-9249"/>
            <a:ext cx="6858000" cy="708791"/>
          </a:xfrm>
        </p:spPr>
        <p:txBody>
          <a:bodyPr/>
          <a:lstStyle/>
          <a:p>
            <a:r>
              <a:rPr lang="zh-CN" altLang="en-US" sz="2800" dirty="0"/>
              <a:t>中国本科教育进入新时代</a:t>
            </a:r>
          </a:p>
        </p:txBody>
      </p:sp>
      <p:sp>
        <p:nvSpPr>
          <p:cNvPr id="24" name="圆角矩形 23"/>
          <p:cNvSpPr/>
          <p:nvPr/>
        </p:nvSpPr>
        <p:spPr>
          <a:xfrm>
            <a:off x="251520" y="1095646"/>
            <a:ext cx="540000" cy="540000"/>
          </a:xfrm>
          <a:prstGeom prst="round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b="1" dirty="0">
                <a:latin typeface="微软雅黑" panose="020B0503020204020204" pitchFamily="34" charset="-122"/>
                <a:ea typeface="微软雅黑" panose="020B0503020204020204" pitchFamily="34" charset="-122"/>
              </a:rPr>
              <a:t>一</a:t>
            </a:r>
          </a:p>
        </p:txBody>
      </p:sp>
      <p:sp>
        <p:nvSpPr>
          <p:cNvPr id="25" name="圆角矩形 24"/>
          <p:cNvSpPr/>
          <p:nvPr/>
        </p:nvSpPr>
        <p:spPr>
          <a:xfrm>
            <a:off x="853274" y="1095646"/>
            <a:ext cx="3574711" cy="540000"/>
          </a:xfrm>
          <a:prstGeom prst="roundRect">
            <a:avLst/>
          </a:prstGeom>
          <a:solidFill>
            <a:srgbClr val="D1D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500" b="1" dirty="0">
                <a:solidFill>
                  <a:srgbClr val="002060"/>
                </a:solidFill>
                <a:latin typeface="微软雅黑" pitchFamily="34" charset="-122"/>
                <a:ea typeface="微软雅黑" pitchFamily="34" charset="-122"/>
              </a:rPr>
              <a:t> </a:t>
            </a:r>
            <a:r>
              <a:rPr lang="zh-CN" altLang="en-US" sz="2000" b="1" dirty="0">
                <a:solidFill>
                  <a:srgbClr val="C00000"/>
                </a:solidFill>
                <a:latin typeface="微软雅黑" pitchFamily="34" charset="-122"/>
                <a:ea typeface="微软雅黑" pitchFamily="34" charset="-122"/>
              </a:rPr>
              <a:t>新名称</a:t>
            </a:r>
            <a:r>
              <a:rPr lang="zh-CN" altLang="en-US" sz="2000" b="1" dirty="0">
                <a:solidFill>
                  <a:srgbClr val="002060"/>
                </a:solidFill>
                <a:latin typeface="微软雅黑" pitchFamily="34" charset="-122"/>
                <a:ea typeface="微软雅黑" pitchFamily="34" charset="-122"/>
              </a:rPr>
              <a:t>呼应了新要求新期待</a:t>
            </a:r>
          </a:p>
        </p:txBody>
      </p:sp>
      <p:sp>
        <p:nvSpPr>
          <p:cNvPr id="26" name="圆角矩形 25"/>
          <p:cNvSpPr>
            <a:spLocks noChangeAspect="1"/>
          </p:cNvSpPr>
          <p:nvPr/>
        </p:nvSpPr>
        <p:spPr>
          <a:xfrm>
            <a:off x="251520" y="1779662"/>
            <a:ext cx="540000" cy="540000"/>
          </a:xfrm>
          <a:prstGeom prst="round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b="1" dirty="0">
                <a:latin typeface="微软雅黑" panose="020B0503020204020204" pitchFamily="34" charset="-122"/>
                <a:ea typeface="微软雅黑" panose="020B0503020204020204" pitchFamily="34" charset="-122"/>
              </a:rPr>
              <a:t>二</a:t>
            </a:r>
          </a:p>
        </p:txBody>
      </p:sp>
      <p:sp>
        <p:nvSpPr>
          <p:cNvPr id="27" name="圆角矩形 26"/>
          <p:cNvSpPr/>
          <p:nvPr/>
        </p:nvSpPr>
        <p:spPr>
          <a:xfrm>
            <a:off x="853278" y="1779662"/>
            <a:ext cx="3574707" cy="540000"/>
          </a:xfrm>
          <a:prstGeom prst="roundRect">
            <a:avLst/>
          </a:prstGeom>
          <a:solidFill>
            <a:srgbClr val="D1D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defTabSz="1244569"/>
            <a:r>
              <a:rPr lang="zh-CN" altLang="en-US" sz="2000" b="1" dirty="0">
                <a:solidFill>
                  <a:srgbClr val="002060"/>
                </a:solidFill>
                <a:latin typeface="微软雅黑" pitchFamily="34" charset="-122"/>
                <a:ea typeface="微软雅黑" pitchFamily="34" charset="-122"/>
              </a:rPr>
              <a:t> 诠释了高教改革发展</a:t>
            </a:r>
            <a:r>
              <a:rPr lang="zh-CN" altLang="en-US" sz="2000" b="1" dirty="0">
                <a:solidFill>
                  <a:srgbClr val="C00000"/>
                </a:solidFill>
                <a:latin typeface="微软雅黑" pitchFamily="34" charset="-122"/>
                <a:ea typeface="微软雅黑" pitchFamily="34" charset="-122"/>
              </a:rPr>
              <a:t>新遵循</a:t>
            </a:r>
          </a:p>
        </p:txBody>
      </p:sp>
      <p:sp>
        <p:nvSpPr>
          <p:cNvPr id="28" name="圆角矩形 27"/>
          <p:cNvSpPr>
            <a:spLocks noChangeAspect="1"/>
          </p:cNvSpPr>
          <p:nvPr/>
        </p:nvSpPr>
        <p:spPr>
          <a:xfrm>
            <a:off x="251520" y="2463798"/>
            <a:ext cx="540000" cy="540000"/>
          </a:xfrm>
          <a:prstGeom prst="round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b="1" dirty="0">
                <a:latin typeface="微软雅黑" panose="020B0503020204020204" pitchFamily="34" charset="-122"/>
                <a:ea typeface="微软雅黑" panose="020B0503020204020204" pitchFamily="34" charset="-122"/>
              </a:rPr>
              <a:t>三</a:t>
            </a:r>
          </a:p>
        </p:txBody>
      </p:sp>
      <p:sp>
        <p:nvSpPr>
          <p:cNvPr id="29" name="圆角矩形 28"/>
          <p:cNvSpPr/>
          <p:nvPr/>
        </p:nvSpPr>
        <p:spPr>
          <a:xfrm>
            <a:off x="853277" y="2463798"/>
            <a:ext cx="3574707" cy="540000"/>
          </a:xfrm>
          <a:prstGeom prst="roundRect">
            <a:avLst/>
          </a:prstGeom>
          <a:solidFill>
            <a:srgbClr val="D1D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defTabSz="1244569"/>
            <a:r>
              <a:rPr lang="zh-CN" altLang="en-US" sz="2000" b="1" dirty="0">
                <a:solidFill>
                  <a:srgbClr val="002060"/>
                </a:solidFill>
                <a:latin typeface="微软雅黑" pitchFamily="34" charset="-122"/>
                <a:ea typeface="微软雅黑" pitchFamily="34" charset="-122"/>
              </a:rPr>
              <a:t> 推出了六卓越一拔尖</a:t>
            </a:r>
            <a:r>
              <a:rPr lang="zh-CN" altLang="en-US" sz="2000" b="1" dirty="0">
                <a:solidFill>
                  <a:srgbClr val="C00000"/>
                </a:solidFill>
                <a:latin typeface="微软雅黑" pitchFamily="34" charset="-122"/>
                <a:ea typeface="微软雅黑" pitchFamily="34" charset="-122"/>
              </a:rPr>
              <a:t>新计划</a:t>
            </a:r>
          </a:p>
        </p:txBody>
      </p:sp>
      <p:sp>
        <p:nvSpPr>
          <p:cNvPr id="30" name="圆角矩形 29"/>
          <p:cNvSpPr>
            <a:spLocks noChangeAspect="1"/>
          </p:cNvSpPr>
          <p:nvPr/>
        </p:nvSpPr>
        <p:spPr>
          <a:xfrm>
            <a:off x="251521" y="3147814"/>
            <a:ext cx="540000" cy="540000"/>
          </a:xfrm>
          <a:prstGeom prst="round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b="1" dirty="0">
                <a:latin typeface="微软雅黑" panose="020B0503020204020204" pitchFamily="34" charset="-122"/>
                <a:ea typeface="微软雅黑" panose="020B0503020204020204" pitchFamily="34" charset="-122"/>
              </a:rPr>
              <a:t>四</a:t>
            </a:r>
          </a:p>
        </p:txBody>
      </p:sp>
      <p:sp>
        <p:nvSpPr>
          <p:cNvPr id="31" name="圆角矩形 30"/>
          <p:cNvSpPr/>
          <p:nvPr/>
        </p:nvSpPr>
        <p:spPr>
          <a:xfrm>
            <a:off x="853278" y="3147814"/>
            <a:ext cx="3574707" cy="540000"/>
          </a:xfrm>
          <a:prstGeom prst="roundRect">
            <a:avLst/>
          </a:prstGeom>
          <a:solidFill>
            <a:srgbClr val="D1D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defTabSz="1244569"/>
            <a:r>
              <a:rPr lang="zh-CN" altLang="en-US" sz="2000" b="1" dirty="0">
                <a:solidFill>
                  <a:srgbClr val="002060"/>
                </a:solidFill>
                <a:latin typeface="微软雅黑" pitchFamily="34" charset="-122"/>
                <a:ea typeface="微软雅黑" pitchFamily="34" charset="-122"/>
              </a:rPr>
              <a:t> 升华了内涵式发展</a:t>
            </a:r>
            <a:r>
              <a:rPr lang="zh-CN" altLang="en-US" sz="2000" b="1" dirty="0">
                <a:solidFill>
                  <a:srgbClr val="C00000"/>
                </a:solidFill>
                <a:latin typeface="微软雅黑" pitchFamily="34" charset="-122"/>
                <a:ea typeface="微软雅黑" pitchFamily="34" charset="-122"/>
              </a:rPr>
              <a:t>新认识</a:t>
            </a:r>
          </a:p>
        </p:txBody>
      </p:sp>
      <p:sp>
        <p:nvSpPr>
          <p:cNvPr id="32" name="圆角矩形 31"/>
          <p:cNvSpPr>
            <a:spLocks noChangeAspect="1"/>
          </p:cNvSpPr>
          <p:nvPr/>
        </p:nvSpPr>
        <p:spPr>
          <a:xfrm>
            <a:off x="251521" y="3831950"/>
            <a:ext cx="540000" cy="540000"/>
          </a:xfrm>
          <a:prstGeom prst="round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b="1" dirty="0">
                <a:latin typeface="微软雅黑" panose="020B0503020204020204" pitchFamily="34" charset="-122"/>
                <a:ea typeface="微软雅黑" panose="020B0503020204020204" pitchFamily="34" charset="-122"/>
              </a:rPr>
              <a:t>五</a:t>
            </a:r>
          </a:p>
        </p:txBody>
      </p:sp>
      <p:sp>
        <p:nvSpPr>
          <p:cNvPr id="33" name="圆角矩形 32"/>
          <p:cNvSpPr/>
          <p:nvPr/>
        </p:nvSpPr>
        <p:spPr>
          <a:xfrm>
            <a:off x="853278" y="3831950"/>
            <a:ext cx="3574707" cy="540000"/>
          </a:xfrm>
          <a:prstGeom prst="roundRect">
            <a:avLst/>
          </a:prstGeom>
          <a:solidFill>
            <a:srgbClr val="D1D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defTabSz="1244569"/>
            <a:r>
              <a:rPr lang="zh-CN" altLang="en-US" sz="2500" b="1" dirty="0">
                <a:solidFill>
                  <a:srgbClr val="002060"/>
                </a:solidFill>
                <a:latin typeface="微软雅黑" pitchFamily="34" charset="-122"/>
                <a:ea typeface="微软雅黑" pitchFamily="34" charset="-122"/>
              </a:rPr>
              <a:t> </a:t>
            </a:r>
            <a:r>
              <a:rPr lang="zh-CN" altLang="en-US" sz="2000" b="1" dirty="0">
                <a:solidFill>
                  <a:srgbClr val="002060"/>
                </a:solidFill>
                <a:latin typeface="微软雅黑" pitchFamily="34" charset="-122"/>
                <a:ea typeface="微软雅黑" pitchFamily="34" charset="-122"/>
              </a:rPr>
              <a:t>明确了一流本科建设</a:t>
            </a:r>
            <a:r>
              <a:rPr lang="zh-CN" altLang="en-US" sz="2000" b="1" dirty="0">
                <a:solidFill>
                  <a:srgbClr val="C00000"/>
                </a:solidFill>
                <a:latin typeface="微软雅黑" pitchFamily="34" charset="-122"/>
                <a:ea typeface="微软雅黑" pitchFamily="34" charset="-122"/>
              </a:rPr>
              <a:t>新路径</a:t>
            </a:r>
          </a:p>
        </p:txBody>
      </p:sp>
      <p:sp>
        <p:nvSpPr>
          <p:cNvPr id="34" name="圆角矩形 33"/>
          <p:cNvSpPr/>
          <p:nvPr/>
        </p:nvSpPr>
        <p:spPr>
          <a:xfrm>
            <a:off x="4716016" y="1095646"/>
            <a:ext cx="540000" cy="540000"/>
          </a:xfrm>
          <a:prstGeom prst="round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b="1" dirty="0">
                <a:latin typeface="微软雅黑" panose="020B0503020204020204" pitchFamily="34" charset="-122"/>
                <a:ea typeface="微软雅黑" panose="020B0503020204020204" pitchFamily="34" charset="-122"/>
              </a:rPr>
              <a:t>六</a:t>
            </a:r>
          </a:p>
        </p:txBody>
      </p:sp>
      <p:sp>
        <p:nvSpPr>
          <p:cNvPr id="35" name="圆角矩形 34"/>
          <p:cNvSpPr/>
          <p:nvPr/>
        </p:nvSpPr>
        <p:spPr>
          <a:xfrm>
            <a:off x="5317770" y="1095646"/>
            <a:ext cx="3574711" cy="540000"/>
          </a:xfrm>
          <a:prstGeom prst="roundRect">
            <a:avLst/>
          </a:prstGeom>
          <a:solidFill>
            <a:srgbClr val="D1D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defTabSz="1244569"/>
            <a:r>
              <a:rPr lang="zh-CN" altLang="en-US" sz="2500" b="1" dirty="0">
                <a:solidFill>
                  <a:srgbClr val="002060"/>
                </a:solidFill>
                <a:latin typeface="微软雅黑" pitchFamily="34" charset="-122"/>
                <a:ea typeface="微软雅黑" pitchFamily="34" charset="-122"/>
              </a:rPr>
              <a:t> </a:t>
            </a:r>
            <a:r>
              <a:rPr lang="zh-CN" altLang="en-US" sz="2000" b="1" dirty="0">
                <a:solidFill>
                  <a:srgbClr val="002060"/>
                </a:solidFill>
                <a:latin typeface="微软雅黑" pitchFamily="34" charset="-122"/>
                <a:ea typeface="微软雅黑" pitchFamily="34" charset="-122"/>
              </a:rPr>
              <a:t>提出了变轨超车</a:t>
            </a:r>
            <a:r>
              <a:rPr lang="zh-CN" altLang="en-US" sz="2000" b="1" dirty="0">
                <a:solidFill>
                  <a:srgbClr val="C00000"/>
                </a:solidFill>
                <a:latin typeface="微软雅黑" pitchFamily="34" charset="-122"/>
                <a:ea typeface="微软雅黑" pitchFamily="34" charset="-122"/>
              </a:rPr>
              <a:t>新概念</a:t>
            </a:r>
          </a:p>
        </p:txBody>
      </p:sp>
      <p:sp>
        <p:nvSpPr>
          <p:cNvPr id="36" name="圆角矩形 35"/>
          <p:cNvSpPr>
            <a:spLocks noChangeAspect="1"/>
          </p:cNvSpPr>
          <p:nvPr/>
        </p:nvSpPr>
        <p:spPr>
          <a:xfrm>
            <a:off x="4716016" y="1779662"/>
            <a:ext cx="540000" cy="540000"/>
          </a:xfrm>
          <a:prstGeom prst="round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b="1" dirty="0">
                <a:latin typeface="微软雅黑" panose="020B0503020204020204" pitchFamily="34" charset="-122"/>
                <a:ea typeface="微软雅黑" panose="020B0503020204020204" pitchFamily="34" charset="-122"/>
              </a:rPr>
              <a:t>七</a:t>
            </a:r>
          </a:p>
        </p:txBody>
      </p:sp>
      <p:sp>
        <p:nvSpPr>
          <p:cNvPr id="37" name="圆角矩形 36"/>
          <p:cNvSpPr/>
          <p:nvPr/>
        </p:nvSpPr>
        <p:spPr>
          <a:xfrm>
            <a:off x="5317774" y="1779662"/>
            <a:ext cx="3574707" cy="540000"/>
          </a:xfrm>
          <a:prstGeom prst="roundRect">
            <a:avLst/>
          </a:prstGeom>
          <a:solidFill>
            <a:srgbClr val="D1D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defTabSz="1244569"/>
            <a:r>
              <a:rPr lang="zh-CN" altLang="en-US" sz="2000" b="1" dirty="0">
                <a:solidFill>
                  <a:srgbClr val="002060"/>
                </a:solidFill>
                <a:latin typeface="微软雅黑" pitchFamily="34" charset="-122"/>
                <a:ea typeface="微软雅黑" pitchFamily="34" charset="-122"/>
              </a:rPr>
              <a:t> 制定了若干“双万”</a:t>
            </a:r>
            <a:r>
              <a:rPr lang="zh-CN" altLang="en-US" sz="2000" b="1" dirty="0">
                <a:solidFill>
                  <a:srgbClr val="C00000"/>
                </a:solidFill>
                <a:latin typeface="微软雅黑" pitchFamily="34" charset="-122"/>
                <a:ea typeface="微软雅黑" pitchFamily="34" charset="-122"/>
              </a:rPr>
              <a:t>新举措</a:t>
            </a:r>
          </a:p>
        </p:txBody>
      </p:sp>
      <p:sp>
        <p:nvSpPr>
          <p:cNvPr id="38" name="圆角矩形 37"/>
          <p:cNvSpPr>
            <a:spLocks noChangeAspect="1"/>
          </p:cNvSpPr>
          <p:nvPr/>
        </p:nvSpPr>
        <p:spPr>
          <a:xfrm>
            <a:off x="4716016" y="2463798"/>
            <a:ext cx="540000" cy="540000"/>
          </a:xfrm>
          <a:prstGeom prst="round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b="1" dirty="0">
                <a:latin typeface="微软雅黑" panose="020B0503020204020204" pitchFamily="34" charset="-122"/>
                <a:ea typeface="微软雅黑" panose="020B0503020204020204" pitchFamily="34" charset="-122"/>
              </a:rPr>
              <a:t>八</a:t>
            </a:r>
          </a:p>
        </p:txBody>
      </p:sp>
      <p:sp>
        <p:nvSpPr>
          <p:cNvPr id="39" name="圆角矩形 38"/>
          <p:cNvSpPr/>
          <p:nvPr/>
        </p:nvSpPr>
        <p:spPr>
          <a:xfrm>
            <a:off x="5317773" y="2463798"/>
            <a:ext cx="3574707" cy="540000"/>
          </a:xfrm>
          <a:prstGeom prst="roundRect">
            <a:avLst/>
          </a:prstGeom>
          <a:solidFill>
            <a:srgbClr val="D1D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defTabSz="1244569"/>
            <a:r>
              <a:rPr lang="zh-CN" altLang="en-US" sz="2000" b="1" dirty="0">
                <a:solidFill>
                  <a:srgbClr val="002060"/>
                </a:solidFill>
                <a:latin typeface="微软雅黑" pitchFamily="34" charset="-122"/>
                <a:ea typeface="微软雅黑" pitchFamily="34" charset="-122"/>
              </a:rPr>
              <a:t> 谋划了“西三角”</a:t>
            </a:r>
            <a:r>
              <a:rPr lang="zh-CN" altLang="en-US" sz="2000" b="1" dirty="0">
                <a:solidFill>
                  <a:srgbClr val="C00000"/>
                </a:solidFill>
                <a:latin typeface="微软雅黑" pitchFamily="34" charset="-122"/>
                <a:ea typeface="微软雅黑" pitchFamily="34" charset="-122"/>
              </a:rPr>
              <a:t>新布局</a:t>
            </a:r>
          </a:p>
        </p:txBody>
      </p:sp>
      <p:sp>
        <p:nvSpPr>
          <p:cNvPr id="40" name="圆角矩形 39"/>
          <p:cNvSpPr>
            <a:spLocks noChangeAspect="1"/>
          </p:cNvSpPr>
          <p:nvPr/>
        </p:nvSpPr>
        <p:spPr>
          <a:xfrm>
            <a:off x="4716017" y="3147814"/>
            <a:ext cx="540000" cy="540000"/>
          </a:xfrm>
          <a:prstGeom prst="round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b="1" dirty="0">
                <a:latin typeface="微软雅黑" panose="020B0503020204020204" pitchFamily="34" charset="-122"/>
                <a:ea typeface="微软雅黑" panose="020B0503020204020204" pitchFamily="34" charset="-122"/>
              </a:rPr>
              <a:t>九</a:t>
            </a:r>
          </a:p>
        </p:txBody>
      </p:sp>
      <p:sp>
        <p:nvSpPr>
          <p:cNvPr id="41" name="圆角矩形 40"/>
          <p:cNvSpPr/>
          <p:nvPr/>
        </p:nvSpPr>
        <p:spPr>
          <a:xfrm>
            <a:off x="5317774" y="3147814"/>
            <a:ext cx="3574707" cy="540000"/>
          </a:xfrm>
          <a:prstGeom prst="roundRect">
            <a:avLst/>
          </a:prstGeom>
          <a:solidFill>
            <a:srgbClr val="D1D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defTabSz="1244569"/>
            <a:r>
              <a:rPr lang="zh-CN" altLang="en-US" sz="2000" b="1" dirty="0">
                <a:solidFill>
                  <a:srgbClr val="002060"/>
                </a:solidFill>
                <a:latin typeface="微软雅黑" pitchFamily="34" charset="-122"/>
                <a:ea typeface="微软雅黑" pitchFamily="34" charset="-122"/>
              </a:rPr>
              <a:t> 树立了本科教育</a:t>
            </a:r>
            <a:r>
              <a:rPr lang="zh-CN" altLang="en-US" sz="2000" b="1" dirty="0">
                <a:solidFill>
                  <a:srgbClr val="C00000"/>
                </a:solidFill>
                <a:latin typeface="微软雅黑" pitchFamily="34" charset="-122"/>
                <a:ea typeface="微软雅黑" pitchFamily="34" charset="-122"/>
              </a:rPr>
              <a:t>新理念</a:t>
            </a:r>
          </a:p>
        </p:txBody>
      </p:sp>
      <p:sp>
        <p:nvSpPr>
          <p:cNvPr id="42" name="圆角矩形 41"/>
          <p:cNvSpPr>
            <a:spLocks noChangeAspect="1"/>
          </p:cNvSpPr>
          <p:nvPr/>
        </p:nvSpPr>
        <p:spPr>
          <a:xfrm>
            <a:off x="4716017" y="3831950"/>
            <a:ext cx="540000" cy="540000"/>
          </a:xfrm>
          <a:prstGeom prst="round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b="1" dirty="0">
                <a:latin typeface="微软雅黑" panose="020B0503020204020204" pitchFamily="34" charset="-122"/>
                <a:ea typeface="微软雅黑" panose="020B0503020204020204" pitchFamily="34" charset="-122"/>
              </a:rPr>
              <a:t>十</a:t>
            </a:r>
          </a:p>
        </p:txBody>
      </p:sp>
      <p:sp>
        <p:nvSpPr>
          <p:cNvPr id="43" name="圆角矩形 42"/>
          <p:cNvSpPr/>
          <p:nvPr/>
        </p:nvSpPr>
        <p:spPr>
          <a:xfrm>
            <a:off x="5317774" y="3831950"/>
            <a:ext cx="3574707" cy="540000"/>
          </a:xfrm>
          <a:prstGeom prst="roundRect">
            <a:avLst/>
          </a:prstGeom>
          <a:solidFill>
            <a:srgbClr val="D1D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defTabSz="1244569"/>
            <a:r>
              <a:rPr lang="zh-CN" altLang="en-US" sz="2000" b="1" dirty="0">
                <a:solidFill>
                  <a:srgbClr val="002060"/>
                </a:solidFill>
                <a:latin typeface="微软雅黑" pitchFamily="34" charset="-122"/>
                <a:ea typeface="微软雅黑" pitchFamily="34" charset="-122"/>
              </a:rPr>
              <a:t> 丰富了高等教育</a:t>
            </a:r>
            <a:r>
              <a:rPr lang="zh-CN" altLang="en-US" sz="2000" b="1" dirty="0">
                <a:solidFill>
                  <a:srgbClr val="C00000"/>
                </a:solidFill>
                <a:latin typeface="微软雅黑" pitchFamily="34" charset="-122"/>
                <a:ea typeface="微软雅黑" pitchFamily="34" charset="-122"/>
              </a:rPr>
              <a:t>新学理</a:t>
            </a:r>
          </a:p>
        </p:txBody>
      </p:sp>
    </p:spTree>
    <p:extLst>
      <p:ext uri="{BB962C8B-B14F-4D97-AF65-F5344CB8AC3E}">
        <p14:creationId xmlns:p14="http://schemas.microsoft.com/office/powerpoint/2010/main" xmlns="" val="26415072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狠抓会议精神贯彻落实</a:t>
            </a:r>
          </a:p>
        </p:txBody>
      </p:sp>
      <p:sp>
        <p:nvSpPr>
          <p:cNvPr id="7" name="内容占位符 5"/>
          <p:cNvSpPr txBox="1"/>
          <p:nvPr/>
        </p:nvSpPr>
        <p:spPr bwMode="auto">
          <a:xfrm>
            <a:off x="431540" y="1488123"/>
            <a:ext cx="8280920" cy="2235756"/>
          </a:xfrm>
          <a:prstGeom prst="rect">
            <a:avLst/>
          </a:prstGeom>
          <a:ln/>
          <a:extLst/>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lang="zh-CN" altLang="en-US" sz="2800" kern="1200" dirty="0" smtClean="0">
                <a:solidFill>
                  <a:srgbClr val="002060"/>
                </a:solidFill>
                <a:latin typeface="黑体" panose="02010609060101010101" pitchFamily="49" charset="-122"/>
                <a:ea typeface="黑体" panose="02010609060101010101" pitchFamily="49" charset="-122"/>
                <a:cs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rgbClr val="002060"/>
                </a:solidFill>
                <a:latin typeface="黑体" panose="02010609060101010101" pitchFamily="49" charset="-122"/>
                <a:ea typeface="黑体" panose="02010609060101010101" pitchFamily="49" charset="-122"/>
                <a:cs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376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zh-CN" altLang="en-US" sz="1800" b="1" dirty="0">
                <a:latin typeface="微软雅黑" pitchFamily="34" charset="-122"/>
                <a:ea typeface="微软雅黑" pitchFamily="34" charset="-122"/>
                <a:cs typeface="微软雅黑"/>
              </a:rPr>
              <a:t>一部分学生天天打游戏、天天睡大觉、天天谈恋爱，“醉生梦死”的</a:t>
            </a:r>
            <a:r>
              <a:rPr lang="zh-CN" altLang="en-US" sz="1800" b="1" dirty="0">
                <a:solidFill>
                  <a:srgbClr val="C00000"/>
                </a:solidFill>
                <a:latin typeface="微软雅黑" pitchFamily="34" charset="-122"/>
                <a:ea typeface="微软雅黑" pitchFamily="34" charset="-122"/>
                <a:cs typeface="+mn-cs"/>
              </a:rPr>
              <a:t>日子一去不复返了！</a:t>
            </a:r>
          </a:p>
          <a:p>
            <a:pPr>
              <a:lnSpc>
                <a:spcPct val="150000"/>
              </a:lnSpc>
              <a:spcBef>
                <a:spcPts val="0"/>
              </a:spcBef>
            </a:pPr>
            <a:r>
              <a:rPr lang="zh-CN" altLang="en-US" sz="1800" b="1" dirty="0">
                <a:latin typeface="微软雅黑" pitchFamily="34" charset="-122"/>
                <a:ea typeface="微软雅黑" pitchFamily="34" charset="-122"/>
                <a:cs typeface="微软雅黑"/>
              </a:rPr>
              <a:t>一部分教师“认认真真培养自己、稀里马虎培养学生”的</a:t>
            </a:r>
            <a:r>
              <a:rPr lang="zh-CN" altLang="en-US" sz="1800" b="1" dirty="0">
                <a:solidFill>
                  <a:srgbClr val="C00000"/>
                </a:solidFill>
                <a:latin typeface="微软雅黑" pitchFamily="34" charset="-122"/>
                <a:ea typeface="微软雅黑" pitchFamily="34" charset="-122"/>
                <a:cs typeface="+mn-cs"/>
              </a:rPr>
              <a:t>日子一去不复返了！</a:t>
            </a:r>
            <a:endParaRPr lang="en-US" altLang="zh-CN" sz="1800" b="1" dirty="0">
              <a:solidFill>
                <a:srgbClr val="C00000"/>
              </a:solidFill>
              <a:latin typeface="微软雅黑" pitchFamily="34" charset="-122"/>
              <a:ea typeface="微软雅黑" pitchFamily="34" charset="-122"/>
              <a:cs typeface="+mn-cs"/>
            </a:endParaRPr>
          </a:p>
          <a:p>
            <a:pPr>
              <a:lnSpc>
                <a:spcPct val="150000"/>
              </a:lnSpc>
              <a:spcBef>
                <a:spcPts val="0"/>
              </a:spcBef>
            </a:pPr>
            <a:r>
              <a:rPr lang="zh-CN" altLang="en-US" sz="1800" b="1" dirty="0">
                <a:latin typeface="微软雅黑" pitchFamily="34" charset="-122"/>
                <a:ea typeface="微软雅黑" pitchFamily="34" charset="-122"/>
                <a:cs typeface="微软雅黑"/>
              </a:rPr>
              <a:t>一部分学校“领导精力投入不足、教师精力投入不足、学生精力投入不足、资源配置不足”的</a:t>
            </a:r>
            <a:r>
              <a:rPr lang="zh-CN" altLang="en-US" sz="1800" b="1" dirty="0">
                <a:solidFill>
                  <a:srgbClr val="C00000"/>
                </a:solidFill>
                <a:latin typeface="微软雅黑" pitchFamily="34" charset="-122"/>
                <a:ea typeface="微软雅黑" pitchFamily="34" charset="-122"/>
                <a:cs typeface="+mn-cs"/>
              </a:rPr>
              <a:t>日子一去不复返了！</a:t>
            </a:r>
            <a:endParaRPr lang="en-US" altLang="zh-CN" sz="1800" b="1" dirty="0">
              <a:solidFill>
                <a:srgbClr val="C00000"/>
              </a:solidFill>
              <a:latin typeface="微软雅黑" pitchFamily="34" charset="-122"/>
              <a:ea typeface="微软雅黑" pitchFamily="34" charset="-122"/>
              <a:cs typeface="+mn-cs"/>
            </a:endParaRPr>
          </a:p>
        </p:txBody>
      </p:sp>
      <p:sp>
        <p:nvSpPr>
          <p:cNvPr id="4" name="矩形 3"/>
          <p:cNvSpPr/>
          <p:nvPr/>
        </p:nvSpPr>
        <p:spPr>
          <a:xfrm>
            <a:off x="611560" y="881203"/>
            <a:ext cx="7848872" cy="523220"/>
          </a:xfrm>
          <a:prstGeom prst="rect">
            <a:avLst/>
          </a:prstGeom>
        </p:spPr>
        <p:txBody>
          <a:bodyPr wrap="square">
            <a:spAutoFit/>
          </a:bodyPr>
          <a:lstStyle/>
          <a:p>
            <a:pPr algn="ctr">
              <a:lnSpc>
                <a:spcPct val="140000"/>
              </a:lnSpc>
              <a:spcBef>
                <a:spcPts val="0"/>
              </a:spcBef>
            </a:pPr>
            <a:r>
              <a:rPr lang="zh-CN" altLang="en-US" sz="2000" b="1" dirty="0">
                <a:solidFill>
                  <a:srgbClr val="002060"/>
                </a:solidFill>
                <a:latin typeface="微软雅黑" panose="020B0503020204020204" pitchFamily="34" charset="-122"/>
                <a:ea typeface="微软雅黑" panose="020B0503020204020204" pitchFamily="34" charset="-122"/>
              </a:rPr>
              <a:t>全面整顿本科教学秩序：淘汰</a:t>
            </a:r>
            <a:r>
              <a:rPr lang="zh-CN" altLang="en-US" sz="2000" b="1" dirty="0" smtClean="0">
                <a:solidFill>
                  <a:srgbClr val="002060"/>
                </a:solidFill>
                <a:latin typeface="微软雅黑" panose="020B0503020204020204" pitchFamily="34" charset="-122"/>
                <a:ea typeface="微软雅黑" panose="020B0503020204020204" pitchFamily="34" charset="-122"/>
              </a:rPr>
              <a:t>“水课”</a:t>
            </a:r>
            <a:r>
              <a:rPr lang="zh-CN" altLang="en-US" sz="2000" b="1" dirty="0">
                <a:solidFill>
                  <a:srgbClr val="002060"/>
                </a:solidFill>
                <a:latin typeface="微软雅黑" panose="020B0503020204020204" pitchFamily="34" charset="-122"/>
                <a:ea typeface="微软雅黑" panose="020B0503020204020204" pitchFamily="34" charset="-122"/>
              </a:rPr>
              <a:t>、</a:t>
            </a:r>
            <a:r>
              <a:rPr lang="zh-CN" altLang="en-US" sz="2000" b="1" dirty="0" smtClean="0">
                <a:solidFill>
                  <a:srgbClr val="002060"/>
                </a:solidFill>
                <a:latin typeface="微软雅黑" panose="020B0503020204020204" pitchFamily="34" charset="-122"/>
                <a:ea typeface="微软雅黑" panose="020B0503020204020204" pitchFamily="34" charset="-122"/>
              </a:rPr>
              <a:t>打造“金课”</a:t>
            </a:r>
            <a:r>
              <a:rPr lang="zh-CN" altLang="en-US" sz="2000" b="1" dirty="0">
                <a:solidFill>
                  <a:srgbClr val="002060"/>
                </a:solidFill>
                <a:latin typeface="微软雅黑" panose="020B0503020204020204" pitchFamily="34" charset="-122"/>
                <a:ea typeface="微软雅黑" panose="020B0503020204020204" pitchFamily="34" charset="-122"/>
              </a:rPr>
              <a:t>、</a:t>
            </a:r>
            <a:r>
              <a:rPr lang="zh-CN" altLang="en-US" sz="2000" b="1" dirty="0" smtClean="0">
                <a:solidFill>
                  <a:srgbClr val="002060"/>
                </a:solidFill>
                <a:latin typeface="微软雅黑" panose="020B0503020204020204" pitchFamily="34" charset="-122"/>
                <a:ea typeface="微软雅黑" panose="020B0503020204020204" pitchFamily="34" charset="-122"/>
              </a:rPr>
              <a:t>取消</a:t>
            </a:r>
            <a:r>
              <a:rPr lang="zh-CN" altLang="en-US" sz="2000" b="1" dirty="0">
                <a:solidFill>
                  <a:srgbClr val="002060"/>
                </a:solidFill>
                <a:latin typeface="微软雅黑" panose="020B0503020204020204" pitchFamily="34" charset="-122"/>
                <a:ea typeface="微软雅黑" panose="020B0503020204020204" pitchFamily="34" charset="-122"/>
              </a:rPr>
              <a:t>清考</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sp>
        <p:nvSpPr>
          <p:cNvPr id="6" name="矩形 5"/>
          <p:cNvSpPr/>
          <p:nvPr/>
        </p:nvSpPr>
        <p:spPr>
          <a:xfrm>
            <a:off x="1367644" y="3880088"/>
            <a:ext cx="6588732" cy="707886"/>
          </a:xfrm>
          <a:prstGeom prst="rect">
            <a:avLst/>
          </a:prstGeom>
        </p:spPr>
        <p:txBody>
          <a:bodyPr wrap="square">
            <a:spAutoFit/>
          </a:bodyPr>
          <a:lstStyle/>
          <a:p>
            <a:pPr algn="ctr"/>
            <a:r>
              <a:rPr lang="en-US" altLang="zh-CN" sz="2000" b="1" dirty="0">
                <a:solidFill>
                  <a:srgbClr val="002060"/>
                </a:solidFill>
                <a:latin typeface="华文新魏" panose="02010800040101010101" pitchFamily="2" charset="-122"/>
                <a:ea typeface="华文新魏" panose="02010800040101010101" pitchFamily="2" charset="-122"/>
              </a:rPr>
              <a:t>2018</a:t>
            </a:r>
            <a:r>
              <a:rPr lang="zh-CN" altLang="en-US" sz="2000" b="1" dirty="0">
                <a:solidFill>
                  <a:srgbClr val="002060"/>
                </a:solidFill>
                <a:latin typeface="华文新魏" panose="02010800040101010101" pitchFamily="2" charset="-122"/>
                <a:ea typeface="华文新魏" panose="02010800040101010101" pitchFamily="2" charset="-122"/>
              </a:rPr>
              <a:t>年</a:t>
            </a:r>
            <a:r>
              <a:rPr lang="en-US" altLang="zh-CN" sz="2000" b="1" dirty="0">
                <a:solidFill>
                  <a:srgbClr val="002060"/>
                </a:solidFill>
                <a:latin typeface="华文新魏" panose="02010800040101010101" pitchFamily="2" charset="-122"/>
                <a:ea typeface="华文新魏" panose="02010800040101010101" pitchFamily="2" charset="-122"/>
              </a:rPr>
              <a:t>8</a:t>
            </a:r>
            <a:r>
              <a:rPr lang="zh-CN" altLang="en-US" sz="2000" b="1" dirty="0">
                <a:solidFill>
                  <a:srgbClr val="002060"/>
                </a:solidFill>
                <a:latin typeface="华文新魏" panose="02010800040101010101" pitchFamily="2" charset="-122"/>
                <a:ea typeface="华文新魏" panose="02010800040101010101" pitchFamily="2" charset="-122"/>
              </a:rPr>
              <a:t>月：</a:t>
            </a:r>
            <a:r>
              <a:rPr lang="en-US" altLang="zh-CN" sz="2000" b="1" dirty="0">
                <a:solidFill>
                  <a:srgbClr val="002060"/>
                </a:solidFill>
                <a:latin typeface="华文新魏" panose="02010800040101010101" pitchFamily="2" charset="-122"/>
                <a:ea typeface="华文新魏" panose="02010800040101010101" pitchFamily="2" charset="-122"/>
              </a:rPr>
              <a:t>《</a:t>
            </a:r>
            <a:r>
              <a:rPr lang="zh-CN" altLang="en-US" sz="2000" b="1" dirty="0">
                <a:solidFill>
                  <a:srgbClr val="002060"/>
                </a:solidFill>
                <a:latin typeface="华文新魏" panose="02010800040101010101" pitchFamily="2" charset="-122"/>
                <a:ea typeface="华文新魏" panose="02010800040101010101" pitchFamily="2" charset="-122"/>
              </a:rPr>
              <a:t>教育部关于狠抓新时代全国高等学校本科教育工作会议精神落实的通知</a:t>
            </a:r>
            <a:r>
              <a:rPr lang="en-US" altLang="zh-CN" sz="2000" b="1" dirty="0">
                <a:solidFill>
                  <a:srgbClr val="002060"/>
                </a:solidFill>
                <a:latin typeface="华文新魏" panose="02010800040101010101" pitchFamily="2" charset="-122"/>
                <a:ea typeface="华文新魏" panose="02010800040101010101" pitchFamily="2" charset="-122"/>
              </a:rPr>
              <a:t>》</a:t>
            </a:r>
            <a:r>
              <a:rPr lang="zh-CN" altLang="en-US" sz="2000" b="1" dirty="0">
                <a:solidFill>
                  <a:srgbClr val="002060"/>
                </a:solidFill>
                <a:latin typeface="华文楷体" panose="02010600040101010101" pitchFamily="2" charset="-122"/>
                <a:ea typeface="华文楷体" panose="02010600040101010101" pitchFamily="2" charset="-122"/>
              </a:rPr>
              <a:t>（</a:t>
            </a:r>
            <a:r>
              <a:rPr lang="zh-CN" altLang="en-US" sz="2000" b="1" dirty="0">
                <a:solidFill>
                  <a:srgbClr val="002060"/>
                </a:solidFill>
                <a:latin typeface="华文新魏" panose="02010800040101010101" pitchFamily="2" charset="-122"/>
                <a:ea typeface="华文新魏" panose="02010800040101010101" pitchFamily="2" charset="-122"/>
              </a:rPr>
              <a:t>教高函</a:t>
            </a:r>
            <a:r>
              <a:rPr lang="en-US" altLang="zh-CN" sz="2000" b="1" dirty="0">
                <a:solidFill>
                  <a:srgbClr val="002060"/>
                </a:solidFill>
                <a:latin typeface="华文新魏" panose="02010800040101010101" pitchFamily="2" charset="-122"/>
                <a:ea typeface="华文新魏" panose="02010800040101010101" pitchFamily="2" charset="-122"/>
              </a:rPr>
              <a:t>〔2018〕8</a:t>
            </a:r>
            <a:r>
              <a:rPr lang="zh-CN" altLang="en-US" sz="2000" b="1" dirty="0">
                <a:solidFill>
                  <a:srgbClr val="002060"/>
                </a:solidFill>
                <a:latin typeface="华文新魏" panose="02010800040101010101" pitchFamily="2" charset="-122"/>
                <a:ea typeface="华文新魏" panose="02010800040101010101" pitchFamily="2" charset="-122"/>
              </a:rPr>
              <a:t>号</a:t>
            </a:r>
            <a:r>
              <a:rPr lang="zh-CN" altLang="en-US" sz="2000" b="1" dirty="0">
                <a:solidFill>
                  <a:srgbClr val="002060"/>
                </a:solidFill>
                <a:latin typeface="华文楷体" panose="02010600040101010101" pitchFamily="2" charset="-122"/>
                <a:ea typeface="华文楷体" panose="02010600040101010101" pitchFamily="2" charset="-122"/>
              </a:rPr>
              <a:t>）</a:t>
            </a:r>
            <a:endParaRPr lang="zh-CN" altLang="zh-CN" sz="2000" b="1" dirty="0">
              <a:solidFill>
                <a:srgbClr val="00206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xmlns="" val="15118773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sz="2800" dirty="0" smtClean="0"/>
              <a:t>     各地闻声起舞、你追我赶</a:t>
            </a:r>
            <a:r>
              <a:rPr lang="zh-CN" altLang="en-US" sz="2800" dirty="0"/>
              <a:t>、亮点频</a:t>
            </a:r>
            <a:r>
              <a:rPr lang="zh-CN" altLang="en-US" sz="2800" dirty="0" smtClean="0"/>
              <a:t>出、异彩纷呈</a:t>
            </a:r>
            <a:endParaRPr lang="zh-CN" altLang="en-US" sz="2800" dirty="0"/>
          </a:p>
        </p:txBody>
      </p:sp>
      <p:sp>
        <p:nvSpPr>
          <p:cNvPr id="5" name="内容占位符 2"/>
          <p:cNvSpPr>
            <a:spLocks noGrp="1"/>
          </p:cNvSpPr>
          <p:nvPr>
            <p:ph sz="half" idx="1"/>
          </p:nvPr>
        </p:nvSpPr>
        <p:spPr>
          <a:xfrm>
            <a:off x="611560" y="987574"/>
            <a:ext cx="8208912" cy="3240360"/>
          </a:xfrm>
        </p:spPr>
        <p:txBody>
          <a:bodyPr/>
          <a:lstStyle/>
          <a:p>
            <a:pPr marL="0" indent="0">
              <a:lnSpc>
                <a:spcPct val="140000"/>
              </a:lnSpc>
              <a:buNone/>
            </a:pPr>
            <a:r>
              <a:rPr lang="en-US" altLang="zh-CN" sz="2400" b="1" dirty="0" smtClean="0">
                <a:latin typeface="微软雅黑" panose="020B0503020204020204" pitchFamily="34" charset="-122"/>
                <a:ea typeface="微软雅黑" panose="020B0503020204020204" pitchFamily="34" charset="-122"/>
              </a:rPr>
              <a:t>31</a:t>
            </a:r>
            <a:r>
              <a:rPr lang="zh-CN" altLang="en-US" sz="2400" b="1" dirty="0" smtClean="0">
                <a:latin typeface="微软雅黑" panose="020B0503020204020204" pitchFamily="34" charset="-122"/>
                <a:ea typeface="微软雅黑" panose="020B0503020204020204" pitchFamily="34" charset="-122"/>
              </a:rPr>
              <a:t>个省（市、区），兵团：</a:t>
            </a:r>
            <a:endParaRPr lang="en-US" altLang="zh-CN" sz="2400" b="1" dirty="0" smtClean="0">
              <a:latin typeface="微软雅黑" panose="020B0503020204020204" pitchFamily="34" charset="-122"/>
              <a:ea typeface="微软雅黑" panose="020B0503020204020204" pitchFamily="34" charset="-122"/>
            </a:endParaRPr>
          </a:p>
          <a:p>
            <a:pPr lvl="1">
              <a:lnSpc>
                <a:spcPct val="140000"/>
              </a:lnSpc>
              <a:buFont typeface="Arial" panose="020B0604020202020204" pitchFamily="34" charset="0"/>
              <a:buChar char="•"/>
            </a:pPr>
            <a:r>
              <a:rPr lang="zh-CN" altLang="en-US" sz="1800" b="1" dirty="0" smtClean="0">
                <a:latin typeface="微软雅黑" panose="020B0503020204020204" pitchFamily="34" charset="-122"/>
                <a:ea typeface="微软雅黑" panose="020B0503020204020204" pitchFamily="34" charset="-122"/>
              </a:rPr>
              <a:t>全部</a:t>
            </a:r>
            <a:r>
              <a:rPr lang="zh-CN" altLang="en-US" sz="1800" b="1" dirty="0">
                <a:latin typeface="微软雅黑" panose="020B0503020204020204" pitchFamily="34" charset="-122"/>
                <a:ea typeface="微软雅黑" panose="020B0503020204020204" pitchFamily="34" charset="-122"/>
              </a:rPr>
              <a:t>召开专题会议</a:t>
            </a:r>
            <a:endParaRPr lang="en-US" altLang="zh-CN" sz="1800" b="1" dirty="0">
              <a:latin typeface="微软雅黑" panose="020B0503020204020204" pitchFamily="34" charset="-122"/>
              <a:ea typeface="微软雅黑" panose="020B0503020204020204" pitchFamily="34" charset="-122"/>
            </a:endParaRPr>
          </a:p>
          <a:p>
            <a:pPr lvl="1">
              <a:lnSpc>
                <a:spcPct val="140000"/>
              </a:lnSpc>
              <a:buFont typeface="Arial" panose="020B0604020202020204" pitchFamily="34" charset="0"/>
              <a:buChar char="•"/>
            </a:pPr>
            <a:r>
              <a:rPr lang="zh-CN" altLang="en-US" sz="1800" b="1" dirty="0">
                <a:latin typeface="微软雅黑" panose="020B0503020204020204" pitchFamily="34" charset="-122"/>
                <a:ea typeface="微软雅黑" panose="020B0503020204020204" pitchFamily="34" charset="-122"/>
              </a:rPr>
              <a:t>北京、宁夏、四川、辽宁、吉林、海南、安徽、云南、湖北、广西等地召开全省（区、市）本科教育大会</a:t>
            </a:r>
            <a:endParaRPr lang="en-US" altLang="zh-CN" sz="1800" b="1" dirty="0">
              <a:latin typeface="微软雅黑" panose="020B0503020204020204" pitchFamily="34" charset="-122"/>
              <a:ea typeface="微软雅黑" panose="020B0503020204020204" pitchFamily="34" charset="-122"/>
            </a:endParaRPr>
          </a:p>
          <a:p>
            <a:pPr lvl="1">
              <a:lnSpc>
                <a:spcPct val="140000"/>
              </a:lnSpc>
              <a:buFont typeface="Arial" panose="020B0604020202020204" pitchFamily="34" charset="0"/>
              <a:buChar char="•"/>
            </a:pPr>
            <a:r>
              <a:rPr lang="zh-CN" altLang="en-US" sz="1800" b="1" dirty="0">
                <a:latin typeface="微软雅黑" panose="020B0503020204020204" pitchFamily="34" charset="-122"/>
                <a:ea typeface="微软雅黑" panose="020B0503020204020204" pitchFamily="34" charset="-122"/>
              </a:rPr>
              <a:t>北京、上海、广东、陕西、辽宁、</a:t>
            </a:r>
            <a:r>
              <a:rPr lang="zh-CN" altLang="en-US" sz="1800" b="1" dirty="0" smtClean="0">
                <a:latin typeface="微软雅黑" panose="020B0503020204020204" pitchFamily="34" charset="-122"/>
                <a:ea typeface="微软雅黑" panose="020B0503020204020204" pitchFamily="34" charset="-122"/>
              </a:rPr>
              <a:t>新疆、天津等</a:t>
            </a:r>
            <a:r>
              <a:rPr lang="en-US" altLang="zh-CN" sz="1800" b="1" dirty="0">
                <a:latin typeface="微软雅黑" panose="020B0503020204020204" pitchFamily="34" charset="-122"/>
                <a:ea typeface="微软雅黑" panose="020B0503020204020204" pitchFamily="34" charset="-122"/>
              </a:rPr>
              <a:t>14</a:t>
            </a:r>
            <a:r>
              <a:rPr lang="zh-CN" altLang="en-US" sz="1800" b="1" dirty="0">
                <a:latin typeface="微软雅黑" panose="020B0503020204020204" pitchFamily="34" charset="-122"/>
                <a:ea typeface="微软雅黑" panose="020B0503020204020204" pitchFamily="34" charset="-122"/>
              </a:rPr>
              <a:t>省（区、市）正式印发建设一流本科教育指导</a:t>
            </a:r>
            <a:r>
              <a:rPr lang="zh-CN" altLang="en-US" sz="1800" b="1" dirty="0" smtClean="0">
                <a:latin typeface="微软雅黑" panose="020B0503020204020204" pitchFamily="34" charset="-122"/>
                <a:ea typeface="微软雅黑" panose="020B0503020204020204" pitchFamily="34" charset="-122"/>
              </a:rPr>
              <a:t>意见</a:t>
            </a:r>
            <a:endParaRPr lang="en-US" altLang="zh-CN" sz="1800" b="1" dirty="0" smtClean="0">
              <a:latin typeface="微软雅黑" panose="020B0503020204020204" pitchFamily="34" charset="-122"/>
              <a:ea typeface="微软雅黑" panose="020B0503020204020204" pitchFamily="34" charset="-122"/>
            </a:endParaRPr>
          </a:p>
          <a:p>
            <a:pPr lvl="1" algn="ctr">
              <a:lnSpc>
                <a:spcPct val="140000"/>
              </a:lnSpc>
              <a:buNone/>
            </a:pPr>
            <a:r>
              <a:rPr lang="zh-CN" altLang="en-US" sz="2600" b="1" dirty="0" smtClean="0">
                <a:solidFill>
                  <a:srgbClr val="C00000"/>
                </a:solidFill>
                <a:latin typeface="微软雅黑" panose="020B0503020204020204" pitchFamily="34" charset="-122"/>
                <a:ea typeface="微软雅黑" panose="020B0503020204020204" pitchFamily="34" charset="-122"/>
              </a:rPr>
              <a:t>形成振兴本科教育“大合唱”！</a:t>
            </a:r>
            <a:endParaRPr lang="en-US" altLang="zh-CN" sz="2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10471324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9249"/>
            <a:ext cx="6858000" cy="708791"/>
          </a:xfrm>
        </p:spPr>
        <p:txBody>
          <a:bodyPr/>
          <a:lstStyle/>
          <a:p>
            <a:r>
              <a:rPr lang="zh-CN" altLang="en-US" sz="2800" dirty="0"/>
              <a:t>形成全面振兴</a:t>
            </a:r>
            <a:r>
              <a:rPr lang="zh-CN" altLang="en-US" sz="2800" dirty="0" smtClean="0"/>
              <a:t>本科教育的压倒性</a:t>
            </a:r>
            <a:r>
              <a:rPr lang="zh-CN" altLang="en-US" sz="2800" dirty="0"/>
              <a:t>态势</a:t>
            </a:r>
          </a:p>
        </p:txBody>
      </p:sp>
      <p:sp>
        <p:nvSpPr>
          <p:cNvPr id="6" name="内容占位符 2"/>
          <p:cNvSpPr>
            <a:spLocks noGrp="1"/>
          </p:cNvSpPr>
          <p:nvPr>
            <p:ph sz="half" idx="1"/>
          </p:nvPr>
        </p:nvSpPr>
        <p:spPr>
          <a:xfrm>
            <a:off x="1143000" y="1203598"/>
            <a:ext cx="6741368" cy="3096344"/>
          </a:xfrm>
        </p:spPr>
        <p:txBody>
          <a:bodyPr/>
          <a:lstStyle/>
          <a:p>
            <a:pPr marL="0" indent="0" algn="ctr">
              <a:lnSpc>
                <a:spcPct val="130000"/>
              </a:lnSpc>
              <a:buNone/>
            </a:pPr>
            <a:r>
              <a:rPr lang="zh-CN" altLang="en-US" sz="2400" b="1" dirty="0">
                <a:latin typeface="微软雅黑" panose="020B0503020204020204" pitchFamily="34" charset="-122"/>
                <a:ea typeface="微软雅黑" panose="020B0503020204020204" pitchFamily="34" charset="-122"/>
              </a:rPr>
              <a:t>人才培养为本，本科教育是根</a:t>
            </a:r>
            <a:endParaRPr lang="en-US" altLang="zh-CN" sz="2400" b="1" dirty="0">
              <a:latin typeface="微软雅黑" panose="020B0503020204020204" pitchFamily="34" charset="-122"/>
              <a:ea typeface="微软雅黑" panose="020B0503020204020204" pitchFamily="34" charset="-122"/>
            </a:endParaRPr>
          </a:p>
          <a:p>
            <a:pPr marL="0" indent="0" algn="ctr">
              <a:lnSpc>
                <a:spcPct val="130000"/>
              </a:lnSpc>
              <a:buNone/>
            </a:pPr>
            <a:r>
              <a:rPr lang="zh-CN" altLang="en-US" sz="2400" b="1" dirty="0">
                <a:latin typeface="微软雅黑" panose="020B0503020204020204" pitchFamily="34" charset="-122"/>
                <a:ea typeface="微软雅黑" panose="020B0503020204020204" pitchFamily="34" charset="-122"/>
              </a:rPr>
              <a:t>吹响了集结号，唱响了主旋律 </a:t>
            </a:r>
            <a:endParaRPr lang="en-US" altLang="zh-CN" sz="2400" b="1" dirty="0">
              <a:latin typeface="微软雅黑" panose="020B0503020204020204" pitchFamily="34" charset="-122"/>
              <a:ea typeface="微软雅黑" panose="020B0503020204020204" pitchFamily="34" charset="-122"/>
            </a:endParaRPr>
          </a:p>
          <a:p>
            <a:pPr marL="0" indent="0">
              <a:lnSpc>
                <a:spcPct val="130000"/>
              </a:lnSpc>
              <a:buNone/>
            </a:pPr>
            <a:endParaRPr lang="en-US" altLang="zh-CN" sz="800" b="1" dirty="0">
              <a:latin typeface="微软雅黑" panose="020B0503020204020204" pitchFamily="34" charset="-122"/>
              <a:ea typeface="微软雅黑" panose="020B0503020204020204" pitchFamily="34" charset="-122"/>
            </a:endParaRPr>
          </a:p>
          <a:p>
            <a:pPr marL="0" indent="0">
              <a:lnSpc>
                <a:spcPct val="130000"/>
              </a:lnSpc>
              <a:buNone/>
            </a:pPr>
            <a:r>
              <a:rPr lang="en-US" altLang="zh-CN" sz="2400" b="1" dirty="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75</a:t>
            </a:r>
            <a:r>
              <a:rPr lang="zh-CN" altLang="en-US" sz="2400" b="1" dirty="0">
                <a:latin typeface="微软雅黑" panose="020B0503020204020204" pitchFamily="34" charset="-122"/>
                <a:ea typeface="微软雅黑" panose="020B0503020204020204" pitchFamily="34" charset="-122"/>
              </a:rPr>
              <a:t>所直属</a:t>
            </a:r>
            <a:r>
              <a:rPr lang="zh-CN" altLang="en-US" sz="2400" b="1" dirty="0" smtClean="0">
                <a:latin typeface="微软雅黑" panose="020B0503020204020204" pitchFamily="34" charset="-122"/>
                <a:ea typeface="微软雅黑" panose="020B0503020204020204" pitchFamily="34" charset="-122"/>
              </a:rPr>
              <a:t>高校</a:t>
            </a:r>
            <a:r>
              <a:rPr lang="en-US" altLang="zh-CN" sz="2400" b="1" dirty="0" smtClean="0">
                <a:latin typeface="微软雅黑" panose="020B0503020204020204" pitchFamily="34" charset="-122"/>
                <a:ea typeface="微软雅黑" panose="020B0503020204020204" pitchFamily="34" charset="-122"/>
              </a:rPr>
              <a:t>2019</a:t>
            </a:r>
            <a:r>
              <a:rPr lang="zh-CN" altLang="en-US" sz="2400" b="1" dirty="0" smtClean="0">
                <a:latin typeface="微软雅黑" panose="020B0503020204020204" pitchFamily="34" charset="-122"/>
                <a:ea typeface="微软雅黑" panose="020B0503020204020204" pitchFamily="34" charset="-122"/>
              </a:rPr>
              <a:t>年：</a:t>
            </a:r>
            <a:endParaRPr lang="en-US" altLang="zh-CN" sz="2400" b="1" dirty="0">
              <a:latin typeface="微软雅黑" panose="020B0503020204020204" pitchFamily="34" charset="-122"/>
              <a:ea typeface="微软雅黑" panose="020B0503020204020204" pitchFamily="34" charset="-122"/>
            </a:endParaRPr>
          </a:p>
          <a:p>
            <a:pPr marL="0" indent="0">
              <a:lnSpc>
                <a:spcPct val="130000"/>
              </a:lnSpc>
              <a:buNone/>
            </a:pPr>
            <a:r>
              <a:rPr lang="zh-CN" altLang="en-US" sz="24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把“人才培养”作为“亮点工程”的</a:t>
            </a:r>
            <a:r>
              <a:rPr lang="en-US" altLang="zh-CN" sz="2000" b="1" dirty="0">
                <a:latin typeface="微软雅黑" panose="020B0503020204020204" pitchFamily="34" charset="-122"/>
                <a:ea typeface="微软雅黑" panose="020B0503020204020204" pitchFamily="34" charset="-122"/>
              </a:rPr>
              <a:t>58</a:t>
            </a:r>
            <a:r>
              <a:rPr lang="zh-CN" altLang="en-US" sz="2000" b="1" dirty="0">
                <a:latin typeface="微软雅黑" panose="020B0503020204020204" pitchFamily="34" charset="-122"/>
                <a:ea typeface="微软雅黑" panose="020B0503020204020204" pitchFamily="34" charset="-122"/>
              </a:rPr>
              <a:t>所，占</a:t>
            </a:r>
            <a:r>
              <a:rPr lang="en-US" altLang="zh-CN" sz="2000" b="1" dirty="0">
                <a:latin typeface="微软雅黑" panose="020B0503020204020204" pitchFamily="34" charset="-122"/>
                <a:ea typeface="微软雅黑" panose="020B0503020204020204" pitchFamily="34" charset="-122"/>
              </a:rPr>
              <a:t>88%</a:t>
            </a:r>
          </a:p>
          <a:p>
            <a:pPr marL="0" indent="0">
              <a:lnSpc>
                <a:spcPct val="130000"/>
              </a:lnSpc>
              <a:buNone/>
            </a:pPr>
            <a:r>
              <a:rPr lang="zh-CN" altLang="en-US" sz="2000" b="1" dirty="0">
                <a:latin typeface="微软雅黑" panose="020B0503020204020204" pitchFamily="34" charset="-122"/>
                <a:ea typeface="微软雅黑" panose="020B0503020204020204" pitchFamily="34" charset="-122"/>
              </a:rPr>
              <a:t>       直接把本科教育作为“亮点工程”的</a:t>
            </a:r>
            <a:r>
              <a:rPr lang="en-US" altLang="zh-CN" sz="2000" b="1" dirty="0">
                <a:latin typeface="微软雅黑" panose="020B0503020204020204" pitchFamily="34" charset="-122"/>
                <a:ea typeface="微软雅黑" panose="020B0503020204020204" pitchFamily="34" charset="-122"/>
              </a:rPr>
              <a:t>50</a:t>
            </a:r>
            <a:r>
              <a:rPr lang="zh-CN" altLang="en-US" sz="2000" b="1" dirty="0">
                <a:latin typeface="微软雅黑" panose="020B0503020204020204" pitchFamily="34" charset="-122"/>
                <a:ea typeface="微软雅黑" panose="020B0503020204020204" pitchFamily="34" charset="-122"/>
              </a:rPr>
              <a:t>所，占</a:t>
            </a:r>
            <a:r>
              <a:rPr lang="en-US" altLang="zh-CN" sz="2000" b="1" dirty="0">
                <a:latin typeface="微软雅黑" panose="020B0503020204020204" pitchFamily="34" charset="-122"/>
                <a:ea typeface="微软雅黑" panose="020B0503020204020204" pitchFamily="34" charset="-122"/>
              </a:rPr>
              <a:t>67</a:t>
            </a:r>
            <a:r>
              <a:rPr lang="en-US" altLang="zh-CN" sz="2000" b="1" dirty="0" smtClean="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xmlns="" val="8926586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8100"/>
            <a:ext cx="9144000" cy="737642"/>
          </a:xfrm>
        </p:spPr>
        <p:txBody>
          <a:bodyPr/>
          <a:lstStyle/>
          <a:p>
            <a:pPr>
              <a:lnSpc>
                <a:spcPct val="150000"/>
              </a:lnSpc>
              <a:spcBef>
                <a:spcPts val="0"/>
              </a:spcBef>
            </a:pPr>
            <a:r>
              <a:rPr lang="en-US" altLang="zh-CN" sz="2800" dirty="0"/>
              <a:t>2.</a:t>
            </a:r>
            <a:r>
              <a:rPr lang="zh-CN" altLang="en-US" sz="2800" dirty="0"/>
              <a:t>中央文件确定发展“四新”</a:t>
            </a:r>
          </a:p>
        </p:txBody>
      </p:sp>
      <p:sp>
        <p:nvSpPr>
          <p:cNvPr id="17" name="TextBox 19"/>
          <p:cNvSpPr txBox="1"/>
          <p:nvPr/>
        </p:nvSpPr>
        <p:spPr>
          <a:xfrm>
            <a:off x="415155" y="2139702"/>
            <a:ext cx="8313690" cy="1572033"/>
          </a:xfrm>
          <a:prstGeom prst="rect">
            <a:avLst/>
          </a:prstGeom>
          <a:noFill/>
        </p:spPr>
        <p:txBody>
          <a:bodyPr wrap="square" rtlCol="0">
            <a:spAutoFit/>
          </a:bodyPr>
          <a:lstStyle/>
          <a:p>
            <a:pPr>
              <a:lnSpc>
                <a:spcPct val="200000"/>
              </a:lnSpc>
              <a:spcAft>
                <a:spcPts val="0"/>
              </a:spcAft>
            </a:pPr>
            <a:r>
              <a:rPr lang="zh-CN" altLang="en-US" sz="2600" b="1" dirty="0" smtClean="0">
                <a:solidFill>
                  <a:srgbClr val="002060"/>
                </a:solidFill>
                <a:latin typeface="微软雅黑" panose="020B0503020204020204" pitchFamily="34" charset="-122"/>
                <a:ea typeface="微软雅黑" panose="020B0503020204020204" pitchFamily="34" charset="-122"/>
              </a:rPr>
              <a:t>       要推动高质量发展，进一步提升教育服务能力和贡献水平</a:t>
            </a:r>
            <a:r>
              <a:rPr lang="en-US" altLang="zh-CN" sz="2600" b="1" dirty="0" smtClean="0">
                <a:solidFill>
                  <a:srgbClr val="002060"/>
                </a:solidFill>
                <a:latin typeface="微软雅黑" panose="020B0503020204020204" pitchFamily="34" charset="-122"/>
                <a:ea typeface="微软雅黑" panose="020B0503020204020204" pitchFamily="34" charset="-122"/>
              </a:rPr>
              <a:t>……</a:t>
            </a:r>
            <a:r>
              <a:rPr lang="zh-CN" altLang="en-US" sz="2600" b="1" dirty="0" smtClean="0">
                <a:solidFill>
                  <a:srgbClr val="002060"/>
                </a:solidFill>
                <a:latin typeface="微软雅黑" panose="020B0503020204020204" pitchFamily="34" charset="-122"/>
                <a:ea typeface="微软雅黑" panose="020B0503020204020204" pitchFamily="34" charset="-122"/>
              </a:rPr>
              <a:t>发展</a:t>
            </a:r>
            <a:r>
              <a:rPr lang="zh-CN" altLang="en-US" sz="2600" b="1" dirty="0">
                <a:solidFill>
                  <a:srgbClr val="002060"/>
                </a:solidFill>
                <a:latin typeface="微软雅黑" panose="020B0503020204020204" pitchFamily="34" charset="-122"/>
                <a:ea typeface="微软雅黑" panose="020B0503020204020204" pitchFamily="34" charset="-122"/>
              </a:rPr>
              <a:t>新工科、新医科、新农科、新</a:t>
            </a:r>
            <a:r>
              <a:rPr lang="zh-CN" altLang="en-US" sz="2600" b="1" dirty="0" smtClean="0">
                <a:solidFill>
                  <a:srgbClr val="002060"/>
                </a:solidFill>
                <a:latin typeface="微软雅黑" panose="020B0503020204020204" pitchFamily="34" charset="-122"/>
                <a:ea typeface="微软雅黑" panose="020B0503020204020204" pitchFamily="34" charset="-122"/>
              </a:rPr>
              <a:t>文科。</a:t>
            </a:r>
            <a:endParaRPr lang="en-US" altLang="zh-CN" sz="2600" b="1" dirty="0">
              <a:solidFill>
                <a:srgbClr val="00206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39652" y="1347614"/>
            <a:ext cx="6264696" cy="584775"/>
          </a:xfrm>
          <a:prstGeom prst="rect">
            <a:avLst/>
          </a:prstGeom>
          <a:noFill/>
        </p:spPr>
        <p:txBody>
          <a:bodyPr wrap="squar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中央文件（</a:t>
            </a:r>
            <a:r>
              <a:rPr lang="en-US" altLang="zh-CN" b="1" dirty="0">
                <a:solidFill>
                  <a:srgbClr val="C00000"/>
                </a:solidFill>
                <a:latin typeface="微软雅黑" panose="020B0503020204020204" pitchFamily="34" charset="-122"/>
                <a:ea typeface="微软雅黑" panose="020B0503020204020204" pitchFamily="34" charset="-122"/>
              </a:rPr>
              <a:t>2018</a:t>
            </a:r>
            <a:r>
              <a:rPr lang="zh-CN" altLang="en-US" b="1" dirty="0">
                <a:solidFill>
                  <a:srgbClr val="C00000"/>
                </a:solidFill>
                <a:latin typeface="微软雅黑" panose="020B0503020204020204" pitchFamily="34" charset="-122"/>
                <a:ea typeface="微软雅黑" panose="020B0503020204020204" pitchFamily="34" charset="-122"/>
              </a:rPr>
              <a:t>年</a:t>
            </a:r>
            <a:r>
              <a:rPr lang="en-US" altLang="zh-CN" b="1" dirty="0">
                <a:solidFill>
                  <a:srgbClr val="C00000"/>
                </a:solidFill>
                <a:latin typeface="微软雅黑" panose="020B0503020204020204" pitchFamily="34" charset="-122"/>
                <a:ea typeface="微软雅黑" panose="020B0503020204020204" pitchFamily="34" charset="-122"/>
              </a:rPr>
              <a:t>8</a:t>
            </a:r>
            <a:r>
              <a:rPr lang="zh-CN" altLang="en-US" b="1" dirty="0">
                <a:solidFill>
                  <a:srgbClr val="C00000"/>
                </a:solidFill>
                <a:latin typeface="微软雅黑" panose="020B0503020204020204" pitchFamily="34" charset="-122"/>
                <a:ea typeface="微软雅黑" panose="020B0503020204020204" pitchFamily="34" charset="-122"/>
              </a:rPr>
              <a:t>月</a:t>
            </a:r>
            <a:r>
              <a:rPr lang="en-US" altLang="zh-CN" b="1" dirty="0">
                <a:solidFill>
                  <a:srgbClr val="C00000"/>
                </a:solidFill>
                <a:latin typeface="微软雅黑" panose="020B0503020204020204" pitchFamily="34" charset="-122"/>
                <a:ea typeface="微软雅黑" panose="020B0503020204020204" pitchFamily="34" charset="-122"/>
              </a:rPr>
              <a:t>24</a:t>
            </a:r>
            <a:r>
              <a:rPr lang="zh-CN" altLang="en-US" b="1" dirty="0">
                <a:solidFill>
                  <a:srgbClr val="C00000"/>
                </a:solidFill>
                <a:latin typeface="微软雅黑" panose="020B0503020204020204" pitchFamily="34" charset="-122"/>
                <a:ea typeface="微软雅黑" panose="020B0503020204020204" pitchFamily="34" charset="-122"/>
              </a:rPr>
              <a:t>日）</a:t>
            </a:r>
          </a:p>
        </p:txBody>
      </p:sp>
    </p:spTree>
    <p:extLst>
      <p:ext uri="{BB962C8B-B14F-4D97-AF65-F5344CB8AC3E}">
        <p14:creationId xmlns:p14="http://schemas.microsoft.com/office/powerpoint/2010/main" xmlns="" val="11789787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发展新工科</a:t>
            </a:r>
          </a:p>
        </p:txBody>
      </p:sp>
      <p:sp>
        <p:nvSpPr>
          <p:cNvPr id="3" name="内容占位符 2"/>
          <p:cNvSpPr>
            <a:spLocks noGrp="1"/>
          </p:cNvSpPr>
          <p:nvPr>
            <p:ph sz="half" idx="1"/>
          </p:nvPr>
        </p:nvSpPr>
        <p:spPr>
          <a:xfrm>
            <a:off x="3995936" y="1059582"/>
            <a:ext cx="4896544" cy="3389200"/>
          </a:xfrm>
        </p:spPr>
        <p:txBody>
          <a:bodyPr/>
          <a:lstStyle/>
          <a:p>
            <a:pPr algn="just">
              <a:lnSpc>
                <a:spcPct val="150000"/>
              </a:lnSpc>
              <a:spcBef>
                <a:spcPts val="0"/>
              </a:spcBef>
            </a:pPr>
            <a:r>
              <a:rPr lang="zh-CN" altLang="en-US" sz="1900" b="1" dirty="0">
                <a:latin typeface="微软雅黑" panose="020B0503020204020204" pitchFamily="34" charset="-122"/>
                <a:ea typeface="微软雅黑" panose="020B0503020204020204" pitchFamily="34" charset="-122"/>
              </a:rPr>
              <a:t>宝生同志：</a:t>
            </a:r>
            <a:r>
              <a:rPr lang="zh-CN" altLang="en-US" sz="1900" b="1" dirty="0">
                <a:latin typeface="华文楷体" panose="02010600040101010101" pitchFamily="2" charset="-122"/>
                <a:ea typeface="华文楷体" panose="02010600040101010101" pitchFamily="2" charset="-122"/>
              </a:rPr>
              <a:t>新工科这个词已经成为高教领域的热词，这个口号已经叫响了，得到了产业界的积极响应和支持，也在国际上产生了影响。下一步要深入推进，把</a:t>
            </a:r>
            <a:r>
              <a:rPr lang="zh-CN" altLang="en-US" sz="1900" b="1" dirty="0">
                <a:solidFill>
                  <a:srgbClr val="C00000"/>
                </a:solidFill>
                <a:latin typeface="华文楷体" panose="02010600040101010101" pitchFamily="2" charset="-122"/>
                <a:ea typeface="华文楷体" panose="02010600040101010101" pitchFamily="2" charset="-122"/>
              </a:rPr>
              <a:t>教材建设、教师素质、体系融合、基地建设</a:t>
            </a:r>
            <a:r>
              <a:rPr lang="zh-CN" altLang="en-US" sz="1900" b="1" dirty="0">
                <a:latin typeface="华文楷体" panose="02010600040101010101" pitchFamily="2" charset="-122"/>
                <a:ea typeface="华文楷体" panose="02010600040101010101" pitchFamily="2" charset="-122"/>
              </a:rPr>
              <a:t>这些问题解决好，打造好卓越工程师的摇篮</a:t>
            </a:r>
            <a:r>
              <a:rPr lang="zh-CN" altLang="en-US" sz="1900" b="1" dirty="0" smtClean="0">
                <a:latin typeface="华文楷体" panose="02010600040101010101" pitchFamily="2" charset="-122"/>
                <a:ea typeface="华文楷体" panose="02010600040101010101" pitchFamily="2" charset="-122"/>
              </a:rPr>
              <a:t>。</a:t>
            </a:r>
            <a:endParaRPr lang="en-US" altLang="zh-CN" sz="1900" b="1" dirty="0" smtClean="0">
              <a:latin typeface="华文楷体" panose="02010600040101010101" pitchFamily="2" charset="-122"/>
              <a:ea typeface="华文楷体" panose="02010600040101010101" pitchFamily="2" charset="-122"/>
            </a:endParaRPr>
          </a:p>
          <a:p>
            <a:pPr algn="just">
              <a:lnSpc>
                <a:spcPct val="150000"/>
              </a:lnSpc>
              <a:spcBef>
                <a:spcPts val="0"/>
              </a:spcBef>
            </a:pPr>
            <a:r>
              <a:rPr lang="zh-CN" altLang="en-US" sz="1900" b="1" dirty="0" smtClean="0">
                <a:latin typeface="微软雅黑" pitchFamily="34" charset="-122"/>
                <a:ea typeface="微软雅黑" pitchFamily="34" charset="-122"/>
              </a:rPr>
              <a:t>中国“新工科运动”蓬勃兴起</a:t>
            </a:r>
            <a:endParaRPr lang="zh-CN" altLang="en-US" sz="1900" b="1" dirty="0">
              <a:latin typeface="微软雅黑" pitchFamily="34" charset="-122"/>
              <a:ea typeface="微软雅黑" pitchFamily="34"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147568" y="1323379"/>
            <a:ext cx="4091078" cy="2375818"/>
          </a:xfrm>
          <a:prstGeom prst="rect">
            <a:avLst/>
          </a:prstGeom>
        </p:spPr>
      </p:pic>
      <p:sp>
        <p:nvSpPr>
          <p:cNvPr id="6" name="矩形 5"/>
          <p:cNvSpPr/>
          <p:nvPr/>
        </p:nvSpPr>
        <p:spPr>
          <a:xfrm>
            <a:off x="899592" y="3699197"/>
            <a:ext cx="2765246" cy="384721"/>
          </a:xfrm>
          <a:prstGeom prst="rect">
            <a:avLst/>
          </a:prstGeom>
        </p:spPr>
        <p:txBody>
          <a:bodyPr wrap="square">
            <a:spAutoFit/>
          </a:bodyPr>
          <a:lstStyle/>
          <a:p>
            <a:r>
              <a:rPr lang="zh-CN" altLang="en-US" sz="1900" b="1" dirty="0">
                <a:solidFill>
                  <a:srgbClr val="002060"/>
                </a:solidFill>
                <a:latin typeface="华文新魏" panose="02010800040101010101" pitchFamily="2" charset="-122"/>
                <a:ea typeface="华文新魏" panose="02010800040101010101" pitchFamily="2" charset="-122"/>
                <a:cs typeface="微软雅黑"/>
              </a:rPr>
              <a:t>新工科建设“三部曲”</a:t>
            </a:r>
          </a:p>
        </p:txBody>
      </p:sp>
    </p:spTree>
    <p:extLst>
      <p:ext uri="{BB962C8B-B14F-4D97-AF65-F5344CB8AC3E}">
        <p14:creationId xmlns:p14="http://schemas.microsoft.com/office/powerpoint/2010/main" xmlns="" val="16032066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矩形 36"/>
          <p:cNvSpPr>
            <a:spLocks noChangeArrowheads="1"/>
          </p:cNvSpPr>
          <p:nvPr/>
        </p:nvSpPr>
        <p:spPr bwMode="auto">
          <a:xfrm>
            <a:off x="1547664" y="741933"/>
            <a:ext cx="6408712" cy="461665"/>
          </a:xfrm>
          <a:prstGeom prst="rect">
            <a:avLst/>
          </a:prstGeom>
          <a:noFill/>
          <a:ln w="9525">
            <a:noFill/>
            <a:miter lim="800000"/>
            <a:headEnd/>
            <a:tailEnd/>
          </a:ln>
        </p:spPr>
        <p:txBody>
          <a:bodyPr wrap="square">
            <a:spAutoFit/>
          </a:bodyPr>
          <a:lstStyle/>
          <a:p>
            <a:r>
              <a:rPr lang="zh-CN" altLang="en-US" sz="2400" b="1" dirty="0">
                <a:solidFill>
                  <a:srgbClr val="C00000"/>
                </a:solidFill>
                <a:latin typeface="微软雅黑" pitchFamily="34" charset="-122"/>
                <a:ea typeface="微软雅黑" pitchFamily="34" charset="-122"/>
              </a:rPr>
              <a:t>天大的事：  大国计  大民生  大</a:t>
            </a:r>
            <a:r>
              <a:rPr lang="zh-CN" altLang="en-US" sz="2400" b="1" dirty="0" smtClean="0">
                <a:solidFill>
                  <a:srgbClr val="C00000"/>
                </a:solidFill>
                <a:latin typeface="微软雅黑" pitchFamily="34" charset="-122"/>
                <a:ea typeface="微软雅黑" pitchFamily="34" charset="-122"/>
              </a:rPr>
              <a:t>学科  大专业</a:t>
            </a:r>
            <a:endParaRPr lang="zh-CN" altLang="en-US" sz="2400" b="1" dirty="0">
              <a:solidFill>
                <a:srgbClr val="C00000"/>
              </a:solidFill>
              <a:latin typeface="微软雅黑" pitchFamily="34" charset="-122"/>
              <a:ea typeface="微软雅黑" pitchFamily="34" charset="-122"/>
            </a:endParaRPr>
          </a:p>
        </p:txBody>
      </p:sp>
      <p:sp>
        <p:nvSpPr>
          <p:cNvPr id="40" name="文本框 39"/>
          <p:cNvSpPr txBox="1"/>
          <p:nvPr/>
        </p:nvSpPr>
        <p:spPr>
          <a:xfrm>
            <a:off x="2843808" y="70972"/>
            <a:ext cx="3377550" cy="523220"/>
          </a:xfrm>
          <a:prstGeom prst="rect">
            <a:avLst/>
          </a:prstGeom>
          <a:noFill/>
        </p:spPr>
        <p:txBody>
          <a:bodyPr wrap="square">
            <a:spAutoFit/>
          </a:bodyPr>
          <a:lstStyle/>
          <a:p>
            <a:pPr algn="ctr" fontAlgn="auto">
              <a:spcBef>
                <a:spcPts val="0"/>
              </a:spcBef>
              <a:spcAft>
                <a:spcPts val="0"/>
              </a:spcAft>
              <a:defRPr/>
            </a:pPr>
            <a:r>
              <a:rPr lang="zh-CN" altLang="en-US" sz="2800" b="1" dirty="0">
                <a:solidFill>
                  <a:schemeClr val="bg1"/>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sym typeface="+mn-ea"/>
              </a:rPr>
              <a:t>发展新医科</a:t>
            </a:r>
          </a:p>
        </p:txBody>
      </p:sp>
      <p:sp>
        <p:nvSpPr>
          <p:cNvPr id="48" name="右大括号 47"/>
          <p:cNvSpPr/>
          <p:nvPr/>
        </p:nvSpPr>
        <p:spPr bwMode="auto">
          <a:xfrm rot="10800000">
            <a:off x="5369062" y="1493441"/>
            <a:ext cx="368889" cy="823912"/>
          </a:xfrm>
          <a:prstGeom prst="rightBrace">
            <a:avLst/>
          </a:prstGeom>
          <a:ln w="31750"/>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400"/>
          </a:p>
        </p:txBody>
      </p:sp>
      <p:sp>
        <p:nvSpPr>
          <p:cNvPr id="47" name="右大括号 46"/>
          <p:cNvSpPr/>
          <p:nvPr/>
        </p:nvSpPr>
        <p:spPr bwMode="auto">
          <a:xfrm>
            <a:off x="3411022" y="1498203"/>
            <a:ext cx="368890" cy="823912"/>
          </a:xfrm>
          <a:prstGeom prst="rightBrace">
            <a:avLst/>
          </a:prstGeom>
          <a:ln w="31750"/>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400"/>
          </a:p>
        </p:txBody>
      </p:sp>
      <p:sp>
        <p:nvSpPr>
          <p:cNvPr id="14342" name="矩形 15"/>
          <p:cNvSpPr>
            <a:spLocks noChangeArrowheads="1"/>
          </p:cNvSpPr>
          <p:nvPr/>
        </p:nvSpPr>
        <p:spPr bwMode="auto">
          <a:xfrm>
            <a:off x="467544" y="1241129"/>
            <a:ext cx="2808312" cy="1384995"/>
          </a:xfrm>
          <a:prstGeom prst="rect">
            <a:avLst/>
          </a:prstGeom>
          <a:noFill/>
          <a:ln w="9525">
            <a:noFill/>
            <a:miter lim="800000"/>
            <a:headEnd/>
            <a:tailEnd/>
          </a:ln>
        </p:spPr>
        <p:txBody>
          <a:bodyPr wrap="square" lIns="0" tIns="0" rIns="0" bIns="0">
            <a:spAutoFit/>
          </a:bodyPr>
          <a:lstStyle/>
          <a:p>
            <a:pPr algn="just" defTabSz="912019">
              <a:lnSpc>
                <a:spcPct val="150000"/>
              </a:lnSpc>
            </a:pPr>
            <a:r>
              <a:rPr lang="zh-CN" altLang="en-US" sz="2000" b="1" dirty="0">
                <a:solidFill>
                  <a:srgbClr val="002060"/>
                </a:solidFill>
                <a:latin typeface="微软雅黑" pitchFamily="34" charset="-122"/>
                <a:ea typeface="微软雅黑" pitchFamily="34" charset="-122"/>
                <a:sym typeface="+mn-ea"/>
              </a:rPr>
              <a:t>医学教育是高等教育重要组成部分，是</a:t>
            </a:r>
            <a:r>
              <a:rPr lang="zh-CN" altLang="en-US" sz="2000" b="1" dirty="0">
                <a:solidFill>
                  <a:srgbClr val="C00000"/>
                </a:solidFill>
                <a:latin typeface="微软雅黑" pitchFamily="34" charset="-122"/>
                <a:ea typeface="微软雅黑" pitchFamily="34" charset="-122"/>
                <a:sym typeface="+mn-ea"/>
              </a:rPr>
              <a:t>教育强国</a:t>
            </a:r>
            <a:r>
              <a:rPr lang="zh-CN" altLang="en-US" sz="2000" b="1" dirty="0">
                <a:solidFill>
                  <a:srgbClr val="002060"/>
                </a:solidFill>
                <a:latin typeface="微软雅黑" pitchFamily="34" charset="-122"/>
                <a:ea typeface="微软雅黑" pitchFamily="34" charset="-122"/>
                <a:sym typeface="+mn-ea"/>
              </a:rPr>
              <a:t>建设的重要内容</a:t>
            </a:r>
          </a:p>
        </p:txBody>
      </p:sp>
      <p:sp>
        <p:nvSpPr>
          <p:cNvPr id="45" name="圆角矩形 6"/>
          <p:cNvSpPr/>
          <p:nvPr/>
        </p:nvSpPr>
        <p:spPr bwMode="auto">
          <a:xfrm>
            <a:off x="3802397" y="1705027"/>
            <a:ext cx="1544402" cy="40600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450"/>
              </a:spcBef>
              <a:spcAft>
                <a:spcPts val="450"/>
              </a:spcAft>
              <a:defRPr/>
            </a:pPr>
            <a:r>
              <a:rPr lang="zh-CN" altLang="en-US" sz="2250" b="1" dirty="0">
                <a:solidFill>
                  <a:srgbClr val="00206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医学教育</a:t>
            </a:r>
          </a:p>
        </p:txBody>
      </p:sp>
      <p:sp>
        <p:nvSpPr>
          <p:cNvPr id="14344" name="矩形 15"/>
          <p:cNvSpPr>
            <a:spLocks noChangeArrowheads="1"/>
          </p:cNvSpPr>
          <p:nvPr/>
        </p:nvSpPr>
        <p:spPr bwMode="auto">
          <a:xfrm>
            <a:off x="5922177" y="1203598"/>
            <a:ext cx="3042311" cy="1384995"/>
          </a:xfrm>
          <a:prstGeom prst="rect">
            <a:avLst/>
          </a:prstGeom>
          <a:noFill/>
          <a:ln w="9525">
            <a:noFill/>
            <a:miter lim="800000"/>
            <a:headEnd/>
            <a:tailEnd/>
          </a:ln>
        </p:spPr>
        <p:txBody>
          <a:bodyPr wrap="square" lIns="0" tIns="0" rIns="0" bIns="0">
            <a:spAutoFit/>
          </a:bodyPr>
          <a:lstStyle/>
          <a:p>
            <a:pPr defTabSz="912019">
              <a:lnSpc>
                <a:spcPct val="150000"/>
              </a:lnSpc>
            </a:pPr>
            <a:r>
              <a:rPr lang="zh-CN" altLang="en-US" sz="2000" b="1" dirty="0">
                <a:solidFill>
                  <a:srgbClr val="002060"/>
                </a:solidFill>
                <a:latin typeface="微软雅黑" pitchFamily="34" charset="-122"/>
                <a:ea typeface="微软雅黑" pitchFamily="34" charset="-122"/>
                <a:sym typeface="+mn-ea"/>
              </a:rPr>
              <a:t>医学教育作为卫生健康事业重要基础，是</a:t>
            </a:r>
            <a:r>
              <a:rPr lang="zh-CN" altLang="en-US" sz="2000" b="1" dirty="0">
                <a:solidFill>
                  <a:srgbClr val="C00000"/>
                </a:solidFill>
                <a:latin typeface="微软雅黑" pitchFamily="34" charset="-122"/>
                <a:ea typeface="微软雅黑" pitchFamily="34" charset="-122"/>
                <a:sym typeface="+mn-ea"/>
              </a:rPr>
              <a:t>健康中国</a:t>
            </a:r>
            <a:r>
              <a:rPr lang="zh-CN" altLang="en-US" sz="2000" b="1" dirty="0">
                <a:solidFill>
                  <a:srgbClr val="002060"/>
                </a:solidFill>
                <a:latin typeface="微软雅黑" pitchFamily="34" charset="-122"/>
                <a:ea typeface="微软雅黑" pitchFamily="34" charset="-122"/>
                <a:sym typeface="+mn-ea"/>
              </a:rPr>
              <a:t>建设的重要内容</a:t>
            </a:r>
          </a:p>
        </p:txBody>
      </p:sp>
      <p:sp>
        <p:nvSpPr>
          <p:cNvPr id="11" name="矩形 10"/>
          <p:cNvSpPr/>
          <p:nvPr/>
        </p:nvSpPr>
        <p:spPr>
          <a:xfrm>
            <a:off x="0" y="2706046"/>
            <a:ext cx="9144000" cy="245799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71550" lvl="1" indent="-514350" algn="just">
              <a:lnSpc>
                <a:spcPct val="120000"/>
              </a:lnSpc>
              <a:spcBef>
                <a:spcPts val="0"/>
              </a:spcBef>
            </a:pPr>
            <a:r>
              <a:rPr lang="zh-CN" altLang="en-US" sz="1800" b="1" dirty="0">
                <a:solidFill>
                  <a:srgbClr val="C00000"/>
                </a:solidFill>
                <a:latin typeface="微软雅黑" pitchFamily="34" charset="-122"/>
                <a:ea typeface="微软雅黑" pitchFamily="34" charset="-122"/>
              </a:rPr>
              <a:t>一新：</a:t>
            </a:r>
            <a:r>
              <a:rPr lang="zh-CN" altLang="en-US" sz="1800" b="1" dirty="0">
                <a:solidFill>
                  <a:srgbClr val="002060"/>
                </a:solidFill>
                <a:latin typeface="微软雅黑" pitchFamily="34" charset="-122"/>
                <a:ea typeface="微软雅黑" pitchFamily="34" charset="-122"/>
              </a:rPr>
              <a:t>理念新    </a:t>
            </a:r>
            <a:endParaRPr lang="en-US" altLang="zh-CN" sz="1800" b="1" dirty="0">
              <a:solidFill>
                <a:srgbClr val="002060"/>
              </a:solidFill>
              <a:latin typeface="微软雅黑" pitchFamily="34" charset="-122"/>
              <a:ea typeface="微软雅黑" pitchFamily="34" charset="-122"/>
            </a:endParaRPr>
          </a:p>
          <a:p>
            <a:pPr marL="971550" lvl="1" indent="-514350" algn="just">
              <a:lnSpc>
                <a:spcPct val="120000"/>
              </a:lnSpc>
              <a:spcBef>
                <a:spcPts val="0"/>
              </a:spcBef>
            </a:pPr>
            <a:r>
              <a:rPr lang="zh-CN" altLang="en-US" sz="1800" b="1" dirty="0">
                <a:latin typeface="微软雅黑" pitchFamily="34" charset="-122"/>
                <a:ea typeface="微软雅黑" pitchFamily="34" charset="-122"/>
              </a:rPr>
              <a:t>          </a:t>
            </a:r>
            <a:r>
              <a:rPr lang="zh-CN" altLang="en-US" sz="1800" b="1" dirty="0">
                <a:solidFill>
                  <a:srgbClr val="002060"/>
                </a:solidFill>
                <a:latin typeface="微软雅黑" pitchFamily="34" charset="-122"/>
                <a:ea typeface="微软雅黑" pitchFamily="34" charset="-122"/>
              </a:rPr>
              <a:t>从治疗为主到生命健康全周期：预防、治疗、康养</a:t>
            </a:r>
            <a:endParaRPr lang="en-US" altLang="zh-CN" sz="1800" b="1" dirty="0">
              <a:solidFill>
                <a:srgbClr val="002060"/>
              </a:solidFill>
              <a:latin typeface="微软雅黑" pitchFamily="34" charset="-122"/>
              <a:ea typeface="微软雅黑" pitchFamily="34" charset="-122"/>
            </a:endParaRPr>
          </a:p>
          <a:p>
            <a:pPr marL="971550" lvl="1" indent="-514350" algn="just">
              <a:lnSpc>
                <a:spcPct val="120000"/>
              </a:lnSpc>
              <a:spcBef>
                <a:spcPts val="0"/>
              </a:spcBef>
            </a:pPr>
            <a:r>
              <a:rPr lang="zh-CN" altLang="en-US" sz="1800" b="1" dirty="0">
                <a:solidFill>
                  <a:srgbClr val="C00000"/>
                </a:solidFill>
                <a:latin typeface="微软雅黑" pitchFamily="34" charset="-122"/>
                <a:ea typeface="微软雅黑" pitchFamily="34" charset="-122"/>
              </a:rPr>
              <a:t>二新：</a:t>
            </a:r>
            <a:r>
              <a:rPr lang="zh-CN" altLang="en-US" sz="1800" b="1" dirty="0">
                <a:solidFill>
                  <a:srgbClr val="002060"/>
                </a:solidFill>
                <a:latin typeface="微软雅黑" pitchFamily="34" charset="-122"/>
                <a:ea typeface="微软雅黑" pitchFamily="34" charset="-122"/>
              </a:rPr>
              <a:t>背景新 </a:t>
            </a:r>
            <a:endParaRPr lang="en-US" altLang="zh-CN" sz="1800" b="1" dirty="0">
              <a:solidFill>
                <a:srgbClr val="002060"/>
              </a:solidFill>
              <a:latin typeface="微软雅黑" pitchFamily="34" charset="-122"/>
              <a:ea typeface="微软雅黑" pitchFamily="34" charset="-122"/>
            </a:endParaRPr>
          </a:p>
          <a:p>
            <a:pPr marL="971550" lvl="1" indent="-514350" algn="just">
              <a:lnSpc>
                <a:spcPct val="120000"/>
              </a:lnSpc>
              <a:spcBef>
                <a:spcPts val="0"/>
              </a:spcBef>
            </a:pPr>
            <a:r>
              <a:rPr lang="zh-CN" altLang="en-US" sz="1800" b="1" dirty="0">
                <a:solidFill>
                  <a:srgbClr val="002060"/>
                </a:solidFill>
                <a:latin typeface="微软雅黑" pitchFamily="34" charset="-122"/>
                <a:ea typeface="微软雅黑" pitchFamily="34" charset="-122"/>
              </a:rPr>
              <a:t>          以人工智能、大数据为代表的新一轮科技革命和产业变革扑面而来</a:t>
            </a:r>
            <a:endParaRPr lang="en-US" altLang="zh-CN" sz="1800" b="1" dirty="0">
              <a:solidFill>
                <a:srgbClr val="002060"/>
              </a:solidFill>
              <a:latin typeface="微软雅黑" pitchFamily="34" charset="-122"/>
              <a:ea typeface="微软雅黑" pitchFamily="34" charset="-122"/>
            </a:endParaRPr>
          </a:p>
          <a:p>
            <a:pPr marL="971550" lvl="1" indent="-514350" algn="just">
              <a:lnSpc>
                <a:spcPct val="120000"/>
              </a:lnSpc>
              <a:spcBef>
                <a:spcPts val="0"/>
              </a:spcBef>
            </a:pPr>
            <a:r>
              <a:rPr lang="zh-CN" altLang="en-US" sz="1800" b="1" dirty="0">
                <a:solidFill>
                  <a:srgbClr val="C00000"/>
                </a:solidFill>
                <a:latin typeface="微软雅黑" pitchFamily="34" charset="-122"/>
                <a:ea typeface="微软雅黑" pitchFamily="34" charset="-122"/>
              </a:rPr>
              <a:t>三新：</a:t>
            </a:r>
            <a:r>
              <a:rPr lang="zh-CN" altLang="en-US" sz="1800" b="1" dirty="0">
                <a:solidFill>
                  <a:srgbClr val="002060"/>
                </a:solidFill>
                <a:latin typeface="微软雅黑" pitchFamily="34" charset="-122"/>
                <a:ea typeface="微软雅黑" pitchFamily="34" charset="-122"/>
              </a:rPr>
              <a:t>专业新</a:t>
            </a:r>
            <a:endParaRPr lang="en-US" altLang="zh-CN" sz="1800" b="1" dirty="0">
              <a:solidFill>
                <a:srgbClr val="002060"/>
              </a:solidFill>
              <a:latin typeface="微软雅黑" pitchFamily="34" charset="-122"/>
              <a:ea typeface="微软雅黑" pitchFamily="34" charset="-122"/>
            </a:endParaRPr>
          </a:p>
          <a:p>
            <a:pPr marL="971550" lvl="1" indent="-514350" algn="just">
              <a:lnSpc>
                <a:spcPct val="120000"/>
              </a:lnSpc>
              <a:spcBef>
                <a:spcPts val="0"/>
              </a:spcBef>
            </a:pPr>
            <a:r>
              <a:rPr lang="zh-CN" altLang="en-US" sz="1800" b="1" dirty="0">
                <a:solidFill>
                  <a:srgbClr val="002060"/>
                </a:solidFill>
                <a:latin typeface="微软雅黑" pitchFamily="34" charset="-122"/>
                <a:ea typeface="微软雅黑" pitchFamily="34" charset="-122"/>
              </a:rPr>
              <a:t>          医工理文融通，对原有医学专业提出新要求</a:t>
            </a:r>
            <a:endParaRPr lang="en-US" altLang="zh-CN" sz="1800" b="1" dirty="0">
              <a:solidFill>
                <a:srgbClr val="002060"/>
              </a:solidFill>
              <a:latin typeface="微软雅黑" pitchFamily="34" charset="-122"/>
              <a:ea typeface="微软雅黑" pitchFamily="34" charset="-122"/>
            </a:endParaRPr>
          </a:p>
          <a:p>
            <a:pPr marL="971550" lvl="1" indent="-514350" algn="just">
              <a:lnSpc>
                <a:spcPct val="120000"/>
              </a:lnSpc>
              <a:spcBef>
                <a:spcPts val="0"/>
              </a:spcBef>
            </a:pPr>
            <a:r>
              <a:rPr lang="zh-CN" altLang="en-US" sz="1800" b="1" dirty="0">
                <a:solidFill>
                  <a:srgbClr val="002060"/>
                </a:solidFill>
                <a:latin typeface="微软雅黑" pitchFamily="34" charset="-122"/>
                <a:ea typeface="微软雅黑" pitchFamily="34" charset="-122"/>
              </a:rPr>
              <a:t>          发展精准医学、转化医学、智能医学等医学新专业</a:t>
            </a:r>
          </a:p>
        </p:txBody>
      </p:sp>
    </p:spTree>
    <p:extLst>
      <p:ext uri="{BB962C8B-B14F-4D97-AF65-F5344CB8AC3E}">
        <p14:creationId xmlns:p14="http://schemas.microsoft.com/office/powerpoint/2010/main" xmlns="" val="950813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发展新农科</a:t>
            </a:r>
          </a:p>
        </p:txBody>
      </p:sp>
      <p:sp>
        <p:nvSpPr>
          <p:cNvPr id="3" name="内容占位符 2"/>
          <p:cNvSpPr>
            <a:spLocks noGrp="1"/>
          </p:cNvSpPr>
          <p:nvPr>
            <p:ph sz="half" idx="1"/>
          </p:nvPr>
        </p:nvSpPr>
        <p:spPr>
          <a:xfrm>
            <a:off x="611560" y="915566"/>
            <a:ext cx="8286092" cy="2107228"/>
          </a:xfrm>
        </p:spPr>
        <p:txBody>
          <a:bodyPr/>
          <a:lstStyle/>
          <a:p>
            <a:pPr>
              <a:lnSpc>
                <a:spcPct val="150000"/>
              </a:lnSpc>
              <a:spcBef>
                <a:spcPts val="0"/>
              </a:spcBef>
            </a:pPr>
            <a:r>
              <a:rPr lang="zh-CN" altLang="en-US" sz="16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支撑引领乡村振兴战略和</a:t>
            </a:r>
            <a:r>
              <a:rPr lang="zh-CN" altLang="en-US" sz="2200" b="1" dirty="0" smtClean="0">
                <a:latin typeface="微软雅黑" panose="020B0503020204020204" pitchFamily="34" charset="-122"/>
                <a:ea typeface="微软雅黑" panose="020B0503020204020204" pitchFamily="34" charset="-122"/>
              </a:rPr>
              <a:t>美丽</a:t>
            </a:r>
            <a:r>
              <a:rPr lang="zh-CN" altLang="en-US" sz="2200" b="1" dirty="0">
                <a:latin typeface="微软雅黑" panose="020B0503020204020204" pitchFamily="34" charset="-122"/>
                <a:ea typeface="微软雅黑" panose="020B0503020204020204" pitchFamily="34" charset="-122"/>
              </a:rPr>
              <a:t>中国</a:t>
            </a:r>
            <a:r>
              <a:rPr lang="zh-CN" altLang="en-US" sz="2200" b="1" dirty="0" smtClean="0">
                <a:latin typeface="微软雅黑" panose="020B0503020204020204" pitchFamily="34" charset="-122"/>
                <a:ea typeface="微软雅黑" panose="020B0503020204020204" pitchFamily="34" charset="-122"/>
              </a:rPr>
              <a:t>建设</a:t>
            </a:r>
            <a:endParaRPr lang="en-US" altLang="zh-CN" sz="2200" b="1" dirty="0">
              <a:latin typeface="微软雅黑" panose="020B0503020204020204" pitchFamily="34" charset="-122"/>
              <a:ea typeface="微软雅黑" panose="020B0503020204020204" pitchFamily="34" charset="-122"/>
            </a:endParaRPr>
          </a:p>
          <a:p>
            <a:pPr>
              <a:lnSpc>
                <a:spcPct val="150000"/>
              </a:lnSpc>
              <a:spcBef>
                <a:spcPts val="0"/>
              </a:spcBef>
            </a:pPr>
            <a:r>
              <a:rPr lang="zh-CN" altLang="en-US" sz="2200" b="1" dirty="0">
                <a:latin typeface="微软雅黑" panose="020B0503020204020204" pitchFamily="34" charset="-122"/>
                <a:ea typeface="微软雅黑" panose="020B0503020204020204" pitchFamily="34" charset="-122"/>
              </a:rPr>
              <a:t> 以现代科学技术</a:t>
            </a:r>
            <a:r>
              <a:rPr lang="zh-CN" altLang="en-US" sz="2200" b="1" dirty="0">
                <a:solidFill>
                  <a:srgbClr val="C00000"/>
                </a:solidFill>
                <a:latin typeface="微软雅黑" panose="020B0503020204020204" pitchFamily="34" charset="-122"/>
                <a:ea typeface="微软雅黑" panose="020B0503020204020204" pitchFamily="34" charset="-122"/>
              </a:rPr>
              <a:t>改造提升</a:t>
            </a:r>
            <a:r>
              <a:rPr lang="zh-CN" altLang="en-US" sz="2200" b="1" dirty="0">
                <a:latin typeface="微软雅黑" panose="020B0503020204020204" pitchFamily="34" charset="-122"/>
                <a:ea typeface="微软雅黑" panose="020B0503020204020204" pitchFamily="34" charset="-122"/>
              </a:rPr>
              <a:t>现有涉农专业</a:t>
            </a:r>
            <a:endParaRPr lang="en-US" altLang="zh-CN" sz="2200" b="1" dirty="0">
              <a:latin typeface="微软雅黑" panose="020B0503020204020204" pitchFamily="34" charset="-122"/>
              <a:ea typeface="微软雅黑" panose="020B0503020204020204" pitchFamily="34" charset="-122"/>
            </a:endParaRPr>
          </a:p>
          <a:p>
            <a:pPr>
              <a:lnSpc>
                <a:spcPct val="150000"/>
              </a:lnSpc>
              <a:spcBef>
                <a:spcPts val="0"/>
              </a:spcBef>
            </a:pPr>
            <a:r>
              <a:rPr lang="zh-CN" altLang="en-US" sz="2200" b="1" dirty="0">
                <a:latin typeface="微软雅黑" panose="020B0503020204020204" pitchFamily="34" charset="-122"/>
                <a:ea typeface="微软雅黑" panose="020B0503020204020204" pitchFamily="34" charset="-122"/>
              </a:rPr>
              <a:t> 布局适应农林新产业新业态发展需要的</a:t>
            </a:r>
            <a:r>
              <a:rPr lang="zh-CN" altLang="en-US" sz="2200" b="1" dirty="0">
                <a:solidFill>
                  <a:srgbClr val="C00000"/>
                </a:solidFill>
                <a:latin typeface="微软雅黑" panose="020B0503020204020204" pitchFamily="34" charset="-122"/>
                <a:ea typeface="微软雅黑" panose="020B0503020204020204" pitchFamily="34" charset="-122"/>
              </a:rPr>
              <a:t>新兴涉农</a:t>
            </a:r>
            <a:r>
              <a:rPr lang="zh-CN" altLang="en-US" sz="2200" b="1" dirty="0" smtClean="0">
                <a:solidFill>
                  <a:srgbClr val="C00000"/>
                </a:solidFill>
                <a:latin typeface="微软雅黑" panose="020B0503020204020204" pitchFamily="34" charset="-122"/>
                <a:ea typeface="微软雅黑" panose="020B0503020204020204" pitchFamily="34" charset="-122"/>
              </a:rPr>
              <a:t>专业</a:t>
            </a:r>
            <a:endParaRPr lang="en-US" altLang="zh-CN" sz="2200" b="1" dirty="0" smtClean="0">
              <a:solidFill>
                <a:srgbClr val="C00000"/>
              </a:solidFill>
              <a:latin typeface="微软雅黑" panose="020B0503020204020204" pitchFamily="34" charset="-122"/>
              <a:ea typeface="微软雅黑" panose="020B0503020204020204" pitchFamily="34" charset="-122"/>
            </a:endParaRPr>
          </a:p>
          <a:p>
            <a:pPr>
              <a:lnSpc>
                <a:spcPct val="150000"/>
              </a:lnSpc>
              <a:spcBef>
                <a:spcPts val="0"/>
              </a:spcBef>
            </a:pPr>
            <a:r>
              <a:rPr lang="zh-CN" altLang="en-US" sz="2200" b="1" dirty="0" smtClean="0">
                <a:latin typeface="微软雅黑" panose="020B0503020204020204" pitchFamily="34" charset="-122"/>
                <a:ea typeface="微软雅黑" panose="020B0503020204020204" pitchFamily="34" charset="-122"/>
              </a:rPr>
              <a:t> 天蓝、水净、山青、食品安全、生活恬静</a:t>
            </a:r>
            <a:endParaRPr lang="zh-CN" altLang="en-US" sz="2200" b="1" dirty="0">
              <a:latin typeface="微软雅黑" panose="020B0503020204020204" pitchFamily="34" charset="-122"/>
              <a:ea typeface="微软雅黑" panose="020B0503020204020204" pitchFamily="34" charset="-122"/>
            </a:endParaRPr>
          </a:p>
        </p:txBody>
      </p:sp>
      <p:pic>
        <p:nvPicPr>
          <p:cNvPr id="6" name="图片 5" descr="13.jpg"/>
          <p:cNvPicPr>
            <a:picLocks noChangeAspect="1"/>
          </p:cNvPicPr>
          <p:nvPr/>
        </p:nvPicPr>
        <p:blipFill>
          <a:blip r:embed="rId2" cstate="print">
            <a:extLst>
              <a:ext uri="{28A0092B-C50C-407E-A947-70E740481C1C}">
                <a14:useLocalDpi xmlns:a14="http://schemas.microsoft.com/office/drawing/2010/main" xmlns=""/>
              </a:ext>
            </a:extLst>
          </a:blip>
          <a:srcRect/>
          <a:stretch>
            <a:fillRect/>
          </a:stretch>
        </p:blipFill>
        <p:spPr>
          <a:xfrm>
            <a:off x="539552" y="3147814"/>
            <a:ext cx="8064896" cy="1368152"/>
          </a:xfrm>
          <a:prstGeom prst="rect">
            <a:avLst/>
          </a:prstGeom>
        </p:spPr>
      </p:pic>
      <p:sp>
        <p:nvSpPr>
          <p:cNvPr id="7" name="圆角矩形 1"/>
          <p:cNvSpPr>
            <a:spLocks noChangeArrowheads="1"/>
          </p:cNvSpPr>
          <p:nvPr/>
        </p:nvSpPr>
        <p:spPr bwMode="auto">
          <a:xfrm>
            <a:off x="539552" y="987574"/>
            <a:ext cx="8064896" cy="2016224"/>
          </a:xfrm>
          <a:prstGeom prst="roundRect">
            <a:avLst>
              <a:gd name="adj" fmla="val 16667"/>
            </a:avLst>
          </a:prstGeom>
          <a:noFill/>
          <a:ln w="34925" algn="ctr">
            <a:solidFill>
              <a:srgbClr val="D0D0D0"/>
            </a:solidFill>
            <a:prstDash val="sysDot"/>
            <a:round/>
            <a:headEnd/>
            <a:tailEnd/>
          </a:ln>
        </p:spPr>
        <p:txBody>
          <a:bodyPr lIns="91430" tIns="45715" rIns="91430" bIns="45715"/>
          <a:lstStyle/>
          <a:p>
            <a:pPr algn="ctr" eaLnBrk="1" hangingPunct="1"/>
            <a:endParaRPr lang="zh-CN" altLang="en-US" sz="1600">
              <a:solidFill>
                <a:srgbClr val="3F3F3F"/>
              </a:solidFill>
              <a:latin typeface="Palatino"/>
              <a:ea typeface="华文宋体" pitchFamily="2" charset="-122"/>
              <a:sym typeface="Palatino"/>
            </a:endParaRPr>
          </a:p>
        </p:txBody>
      </p:sp>
    </p:spTree>
    <p:extLst>
      <p:ext uri="{BB962C8B-B14F-4D97-AF65-F5344CB8AC3E}">
        <p14:creationId xmlns:p14="http://schemas.microsoft.com/office/powerpoint/2010/main" xmlns="" val="20851094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发展新文科</a:t>
            </a:r>
          </a:p>
        </p:txBody>
      </p:sp>
      <p:sp>
        <p:nvSpPr>
          <p:cNvPr id="3" name="内容占位符 2"/>
          <p:cNvSpPr>
            <a:spLocks noGrp="1"/>
          </p:cNvSpPr>
          <p:nvPr>
            <p:ph sz="half" idx="1"/>
          </p:nvPr>
        </p:nvSpPr>
        <p:spPr>
          <a:xfrm>
            <a:off x="683568" y="1203598"/>
            <a:ext cx="7848872" cy="2736304"/>
          </a:xfrm>
        </p:spPr>
        <p:txBody>
          <a:bodyPr/>
          <a:lstStyle/>
          <a:p>
            <a:pPr>
              <a:lnSpc>
                <a:spcPct val="150000"/>
              </a:lnSpc>
              <a:spcBef>
                <a:spcPts val="0"/>
              </a:spcBef>
            </a:pPr>
            <a:r>
              <a:rPr lang="zh-CN" altLang="en-US" sz="2200" b="1" dirty="0">
                <a:latin typeface="微软雅黑" panose="020B0503020204020204" pitchFamily="34" charset="-122"/>
                <a:ea typeface="微软雅黑" panose="020B0503020204020204" pitchFamily="34" charset="-122"/>
              </a:rPr>
              <a:t>新时代哲学社会科学发展的</a:t>
            </a:r>
            <a:r>
              <a:rPr lang="zh-CN" altLang="en-US" sz="2200" b="1" dirty="0">
                <a:solidFill>
                  <a:srgbClr val="C00000"/>
                </a:solidFill>
                <a:latin typeface="微软雅黑" panose="020B0503020204020204" pitchFamily="34" charset="-122"/>
                <a:ea typeface="微软雅黑" panose="020B0503020204020204" pitchFamily="34" charset="-122"/>
              </a:rPr>
              <a:t>新要求</a:t>
            </a:r>
            <a:endParaRPr lang="en-US" altLang="zh-CN" sz="2200" b="1" dirty="0">
              <a:solidFill>
                <a:srgbClr val="C00000"/>
              </a:solidFill>
              <a:latin typeface="微软雅黑" panose="020B0503020204020204" pitchFamily="34" charset="-122"/>
              <a:ea typeface="微软雅黑" panose="020B0503020204020204" pitchFamily="34" charset="-122"/>
            </a:endParaRPr>
          </a:p>
          <a:p>
            <a:pPr>
              <a:lnSpc>
                <a:spcPct val="150000"/>
              </a:lnSpc>
              <a:spcBef>
                <a:spcPts val="0"/>
              </a:spcBef>
            </a:pPr>
            <a:r>
              <a:rPr lang="zh-CN" altLang="en-US" sz="2200" b="1" dirty="0">
                <a:latin typeface="微软雅黑" panose="020B0503020204020204" pitchFamily="34" charset="-122"/>
                <a:ea typeface="微软雅黑" panose="020B0503020204020204" pitchFamily="34" charset="-122"/>
              </a:rPr>
              <a:t>新时代中国特色、中国风格、中国气派的</a:t>
            </a:r>
            <a:r>
              <a:rPr lang="zh-CN" altLang="en-US" sz="2200" b="1" dirty="0">
                <a:solidFill>
                  <a:srgbClr val="C00000"/>
                </a:solidFill>
                <a:latin typeface="微软雅黑" panose="020B0503020204020204" pitchFamily="34" charset="-122"/>
                <a:ea typeface="微软雅黑" panose="020B0503020204020204" pitchFamily="34" charset="-122"/>
              </a:rPr>
              <a:t>先进文化</a:t>
            </a:r>
            <a:endParaRPr lang="en-US" altLang="zh-CN" sz="2200" b="1" dirty="0">
              <a:solidFill>
                <a:srgbClr val="C00000"/>
              </a:solidFill>
              <a:latin typeface="微软雅黑" panose="020B0503020204020204" pitchFamily="34" charset="-122"/>
              <a:ea typeface="微软雅黑" panose="020B0503020204020204" pitchFamily="34" charset="-122"/>
            </a:endParaRPr>
          </a:p>
          <a:p>
            <a:pPr>
              <a:lnSpc>
                <a:spcPct val="150000"/>
              </a:lnSpc>
              <a:spcBef>
                <a:spcPts val="0"/>
              </a:spcBef>
            </a:pPr>
            <a:r>
              <a:rPr lang="zh-CN" altLang="en-US" sz="2200" b="1" dirty="0">
                <a:latin typeface="微软雅黑" panose="020B0503020204020204" pitchFamily="34" charset="-122"/>
                <a:ea typeface="微软雅黑" panose="020B0503020204020204" pitchFamily="34" charset="-122"/>
              </a:rPr>
              <a:t>新时代</a:t>
            </a:r>
            <a:r>
              <a:rPr lang="zh-CN" altLang="en-US" sz="2200" b="1" dirty="0">
                <a:solidFill>
                  <a:srgbClr val="C00000"/>
                </a:solidFill>
                <a:latin typeface="微软雅黑" panose="020B0503020204020204" pitchFamily="34" charset="-122"/>
                <a:ea typeface="微软雅黑" panose="020B0503020204020204" pitchFamily="34" charset="-122"/>
              </a:rPr>
              <a:t>社会科学家</a:t>
            </a:r>
            <a:endParaRPr lang="en-US" altLang="zh-CN" sz="2200" b="1" dirty="0">
              <a:solidFill>
                <a:srgbClr val="C00000"/>
              </a:solidFill>
              <a:latin typeface="微软雅黑" panose="020B0503020204020204" pitchFamily="34" charset="-122"/>
              <a:ea typeface="微软雅黑" panose="020B0503020204020204" pitchFamily="34" charset="-122"/>
            </a:endParaRPr>
          </a:p>
          <a:p>
            <a:pPr>
              <a:lnSpc>
                <a:spcPct val="150000"/>
              </a:lnSpc>
              <a:spcBef>
                <a:spcPts val="0"/>
              </a:spcBef>
            </a:pPr>
            <a:r>
              <a:rPr lang="zh-CN" altLang="en-US" sz="2200" b="1" dirty="0">
                <a:latin typeface="微软雅黑" panose="020B0503020204020204" pitchFamily="34" charset="-122"/>
                <a:ea typeface="微软雅黑" panose="020B0503020204020204" pitchFamily="34" charset="-122"/>
              </a:rPr>
              <a:t>哲学社会科学与新一轮科技革命和产业变革</a:t>
            </a:r>
            <a:r>
              <a:rPr lang="zh-CN" altLang="en-US" sz="2200" b="1" dirty="0">
                <a:solidFill>
                  <a:srgbClr val="C00000"/>
                </a:solidFill>
                <a:latin typeface="微软雅黑" panose="020B0503020204020204" pitchFamily="34" charset="-122"/>
                <a:ea typeface="微软雅黑" panose="020B0503020204020204" pitchFamily="34" charset="-122"/>
              </a:rPr>
              <a:t>交叉融合</a:t>
            </a:r>
            <a:endParaRPr lang="en-US" altLang="zh-CN" sz="2200" b="1" dirty="0">
              <a:solidFill>
                <a:srgbClr val="C00000"/>
              </a:solidFill>
              <a:latin typeface="微软雅黑" panose="020B0503020204020204" pitchFamily="34" charset="-122"/>
              <a:ea typeface="微软雅黑" panose="020B0503020204020204" pitchFamily="34" charset="-122"/>
            </a:endParaRPr>
          </a:p>
          <a:p>
            <a:pPr>
              <a:lnSpc>
                <a:spcPct val="150000"/>
              </a:lnSpc>
              <a:spcBef>
                <a:spcPts val="0"/>
              </a:spcBef>
            </a:pPr>
            <a:r>
              <a:rPr lang="zh-CN" altLang="en-US" sz="2200" b="1" dirty="0">
                <a:latin typeface="微软雅黑" panose="020B0503020204020204" pitchFamily="34" charset="-122"/>
                <a:ea typeface="微软雅黑" panose="020B0503020204020204" pitchFamily="34" charset="-122"/>
              </a:rPr>
              <a:t>哲学社会科学的</a:t>
            </a:r>
            <a:r>
              <a:rPr lang="zh-CN" altLang="en-US" sz="2200" b="1" dirty="0" smtClean="0">
                <a:solidFill>
                  <a:srgbClr val="C00000"/>
                </a:solidFill>
                <a:latin typeface="微软雅黑" panose="020B0503020204020204" pitchFamily="34" charset="-122"/>
                <a:ea typeface="微软雅黑" panose="020B0503020204020204" pitchFamily="34" charset="-122"/>
              </a:rPr>
              <a:t>“中国学派”</a:t>
            </a:r>
            <a:endParaRPr lang="en-US" altLang="zh-CN" sz="2200" b="1" dirty="0" smtClean="0">
              <a:solidFill>
                <a:srgbClr val="C00000"/>
              </a:solidFill>
              <a:latin typeface="微软雅黑" panose="020B0503020204020204" pitchFamily="34" charset="-122"/>
              <a:ea typeface="微软雅黑" panose="020B0503020204020204" pitchFamily="34" charset="-122"/>
            </a:endParaRPr>
          </a:p>
          <a:p>
            <a:pPr>
              <a:lnSpc>
                <a:spcPct val="150000"/>
              </a:lnSpc>
              <a:spcBef>
                <a:spcPts val="0"/>
              </a:spcBef>
            </a:pPr>
            <a:r>
              <a:rPr lang="zh-CN" altLang="en-US" sz="2200" b="1" dirty="0" smtClean="0">
                <a:latin typeface="微软雅黑" panose="020B0503020204020204" pitchFamily="34" charset="-122"/>
                <a:ea typeface="微软雅黑" panose="020B0503020204020204" pitchFamily="34" charset="-122"/>
              </a:rPr>
              <a:t>形成光耀时代、光耀世界的</a:t>
            </a:r>
            <a:r>
              <a:rPr lang="zh-CN" altLang="en-US" sz="2200" b="1" dirty="0" smtClean="0">
                <a:solidFill>
                  <a:srgbClr val="C00000"/>
                </a:solidFill>
                <a:latin typeface="微软雅黑" panose="020B0503020204020204" pitchFamily="34" charset="-122"/>
                <a:ea typeface="微软雅黑" panose="020B0503020204020204" pitchFamily="34" charset="-122"/>
              </a:rPr>
              <a:t>中华文化</a:t>
            </a:r>
            <a:endParaRPr lang="zh-CN" altLang="en-US" sz="2200" b="1" dirty="0">
              <a:solidFill>
                <a:srgbClr val="C00000"/>
              </a:solidFill>
              <a:latin typeface="微软雅黑" panose="020B0503020204020204" pitchFamily="34" charset="-122"/>
              <a:ea typeface="微软雅黑" panose="020B0503020204020204" pitchFamily="34" charset="-122"/>
            </a:endParaRPr>
          </a:p>
        </p:txBody>
      </p:sp>
      <p:sp>
        <p:nvSpPr>
          <p:cNvPr id="5" name="圆角矩形 1"/>
          <p:cNvSpPr>
            <a:spLocks noChangeArrowheads="1"/>
          </p:cNvSpPr>
          <p:nvPr/>
        </p:nvSpPr>
        <p:spPr bwMode="auto">
          <a:xfrm>
            <a:off x="539552" y="987574"/>
            <a:ext cx="7992888" cy="3456384"/>
          </a:xfrm>
          <a:prstGeom prst="roundRect">
            <a:avLst>
              <a:gd name="adj" fmla="val 16667"/>
            </a:avLst>
          </a:prstGeom>
          <a:noFill/>
          <a:ln w="34925" algn="ctr">
            <a:solidFill>
              <a:srgbClr val="D0D0D0"/>
            </a:solidFill>
            <a:prstDash val="sysDot"/>
            <a:round/>
            <a:headEnd/>
            <a:tailEnd/>
          </a:ln>
        </p:spPr>
        <p:txBody>
          <a:bodyPr lIns="91430" tIns="45715" rIns="91430" bIns="45715"/>
          <a:lstStyle/>
          <a:p>
            <a:pPr algn="ctr" eaLnBrk="1" hangingPunct="1"/>
            <a:endParaRPr lang="zh-CN" altLang="en-US" sz="1600">
              <a:solidFill>
                <a:srgbClr val="3F3F3F"/>
              </a:solidFill>
              <a:latin typeface="Palatino"/>
              <a:ea typeface="华文宋体" pitchFamily="2" charset="-122"/>
              <a:sym typeface="Palatino"/>
            </a:endParaRPr>
          </a:p>
        </p:txBody>
      </p:sp>
    </p:spTree>
    <p:extLst>
      <p:ext uri="{BB962C8B-B14F-4D97-AF65-F5344CB8AC3E}">
        <p14:creationId xmlns:p14="http://schemas.microsoft.com/office/powerpoint/2010/main" xmlns="" val="17455932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56CE945-904E-4E12-9FD4-758B2889F679}"/>
              </a:ext>
            </a:extLst>
          </p:cNvPr>
          <p:cNvSpPr>
            <a:spLocks noGrp="1"/>
          </p:cNvSpPr>
          <p:nvPr>
            <p:ph type="title"/>
          </p:nvPr>
        </p:nvSpPr>
        <p:spPr>
          <a:xfrm>
            <a:off x="0" y="-9249"/>
            <a:ext cx="9144000" cy="708791"/>
          </a:xfrm>
        </p:spPr>
        <p:txBody>
          <a:bodyPr/>
          <a:lstStyle/>
          <a:p>
            <a:r>
              <a:rPr lang="en-US" altLang="zh-CN" dirty="0" smtClean="0"/>
              <a:t>2018</a:t>
            </a:r>
            <a:r>
              <a:rPr lang="zh-CN" altLang="en-US" dirty="0" smtClean="0"/>
              <a:t>年初，我们有个约定</a:t>
            </a:r>
            <a:endParaRPr lang="zh-CN" altLang="en-US" dirty="0"/>
          </a:p>
        </p:txBody>
      </p:sp>
      <p:sp>
        <p:nvSpPr>
          <p:cNvPr id="5" name="内容占位符 2">
            <a:extLst>
              <a:ext uri="{FF2B5EF4-FFF2-40B4-BE49-F238E27FC236}">
                <a16:creationId xmlns="" xmlns:a16="http://schemas.microsoft.com/office/drawing/2014/main" id="{72B6F9A8-DF54-45F3-9B68-5CE092DF8415}"/>
              </a:ext>
            </a:extLst>
          </p:cNvPr>
          <p:cNvSpPr>
            <a:spLocks noGrp="1"/>
          </p:cNvSpPr>
          <p:nvPr>
            <p:ph sz="half" idx="1"/>
          </p:nvPr>
        </p:nvSpPr>
        <p:spPr>
          <a:xfrm>
            <a:off x="467544" y="2219901"/>
            <a:ext cx="4320480" cy="1503977"/>
          </a:xfrm>
        </p:spPr>
        <p:style>
          <a:lnRef idx="1">
            <a:schemeClr val="accent1"/>
          </a:lnRef>
          <a:fillRef idx="2">
            <a:schemeClr val="accent1"/>
          </a:fillRef>
          <a:effectRef idx="1">
            <a:schemeClr val="accent1"/>
          </a:effectRef>
          <a:fontRef idx="minor">
            <a:schemeClr val="dk1"/>
          </a:fontRef>
        </p:style>
        <p:txBody>
          <a:bodyPr/>
          <a:lstStyle/>
          <a:p>
            <a:pPr marL="0" indent="0" algn="ctr">
              <a:lnSpc>
                <a:spcPct val="150000"/>
              </a:lnSpc>
              <a:spcBef>
                <a:spcPts val="0"/>
              </a:spcBef>
              <a:buNone/>
            </a:pPr>
            <a:r>
              <a:rPr lang="en-US" altLang="zh-CN" sz="2000" b="1" dirty="0" smtClean="0">
                <a:latin typeface="微软雅黑" panose="020B0503020204020204" pitchFamily="34" charset="-122"/>
                <a:ea typeface="微软雅黑" panose="020B0503020204020204" pitchFamily="34" charset="-122"/>
              </a:rPr>
              <a:t>2019</a:t>
            </a:r>
            <a:r>
              <a:rPr lang="zh-CN" altLang="en-US" sz="2000" b="1" dirty="0" smtClean="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月</a:t>
            </a:r>
            <a:r>
              <a:rPr lang="en-US" altLang="zh-CN" sz="2000" b="1" dirty="0">
                <a:latin typeface="微软雅黑" panose="020B0503020204020204" pitchFamily="34" charset="-122"/>
                <a:ea typeface="微软雅黑" panose="020B0503020204020204" pitchFamily="34" charset="-122"/>
              </a:rPr>
              <a:t>17</a:t>
            </a:r>
            <a:r>
              <a:rPr lang="zh-CN" altLang="en-US" sz="2000" b="1" dirty="0">
                <a:latin typeface="微软雅黑" panose="020B0503020204020204" pitchFamily="34" charset="-122"/>
                <a:ea typeface="微软雅黑" panose="020B0503020204020204" pitchFamily="34" charset="-122"/>
              </a:rPr>
              <a:t>日  北京</a:t>
            </a:r>
            <a:endParaRPr lang="en-US" altLang="zh-CN" sz="2000" b="1" dirty="0">
              <a:latin typeface="微软雅黑" panose="020B0503020204020204" pitchFamily="34" charset="-122"/>
              <a:ea typeface="微软雅黑" panose="020B0503020204020204" pitchFamily="34" charset="-122"/>
            </a:endParaRPr>
          </a:p>
          <a:p>
            <a:pPr marL="0" indent="0" algn="ctr">
              <a:lnSpc>
                <a:spcPct val="150000"/>
              </a:lnSpc>
              <a:spcBef>
                <a:spcPts val="0"/>
              </a:spcBef>
              <a:buNone/>
            </a:pPr>
            <a:r>
              <a:rPr lang="zh-CN" altLang="en-US" sz="2000" b="1" dirty="0" smtClean="0">
                <a:latin typeface="微软雅黑" panose="020B0503020204020204" pitchFamily="34" charset="-122"/>
                <a:ea typeface="微软雅黑" panose="020B0503020204020204" pitchFamily="34" charset="-122"/>
              </a:rPr>
              <a:t>教育部直属高校工作咨询委员会</a:t>
            </a:r>
            <a:r>
              <a:rPr lang="zh-CN" altLang="en-US" sz="2000" b="1" dirty="0">
                <a:latin typeface="微软雅黑" panose="020B0503020204020204" pitchFamily="34" charset="-122"/>
                <a:ea typeface="微软雅黑" panose="020B0503020204020204" pitchFamily="34" charset="-122"/>
              </a:rPr>
              <a:t>第</a:t>
            </a:r>
            <a:r>
              <a:rPr lang="en-US" altLang="zh-CN" sz="2000" b="1" dirty="0">
                <a:latin typeface="微软雅黑" panose="020B0503020204020204" pitchFamily="34" charset="-122"/>
                <a:ea typeface="微软雅黑" panose="020B0503020204020204" pitchFamily="34" charset="-122"/>
              </a:rPr>
              <a:t>28</a:t>
            </a:r>
            <a:r>
              <a:rPr lang="zh-CN" altLang="en-US" sz="2000" b="1" dirty="0">
                <a:latin typeface="微软雅黑" panose="020B0503020204020204" pitchFamily="34" charset="-122"/>
                <a:ea typeface="微软雅黑" panose="020B0503020204020204" pitchFamily="34" charset="-122"/>
              </a:rPr>
              <a:t>次会议</a:t>
            </a:r>
            <a:r>
              <a:rPr lang="zh-CN" altLang="en-US" sz="2000" b="1" dirty="0" smtClean="0">
                <a:latin typeface="微软雅黑" panose="020B0503020204020204" pitchFamily="34" charset="-122"/>
                <a:ea typeface="微软雅黑" panose="020B0503020204020204" pitchFamily="34" charset="-122"/>
              </a:rPr>
              <a:t>暨</a:t>
            </a:r>
            <a:r>
              <a:rPr lang="zh-CN" altLang="en-US" sz="2000" b="1" dirty="0" smtClean="0">
                <a:solidFill>
                  <a:srgbClr val="C00000"/>
                </a:solidFill>
                <a:latin typeface="微软雅黑" panose="020B0503020204020204" pitchFamily="34" charset="-122"/>
                <a:ea typeface="微软雅黑" panose="020B0503020204020204" pitchFamily="34" charset="-122"/>
              </a:rPr>
              <a:t>全国</a:t>
            </a:r>
            <a:r>
              <a:rPr lang="zh-CN" altLang="en-US" sz="2000" b="1" dirty="0">
                <a:solidFill>
                  <a:srgbClr val="C00000"/>
                </a:solidFill>
                <a:latin typeface="微软雅黑" panose="020B0503020204020204" pitchFamily="34" charset="-122"/>
                <a:ea typeface="微软雅黑" panose="020B0503020204020204" pitchFamily="34" charset="-122"/>
              </a:rPr>
              <a:t>高等教育年度工作会议</a:t>
            </a:r>
            <a:endParaRPr lang="en-US" altLang="zh-CN" sz="2000" b="1" dirty="0">
              <a:solidFill>
                <a:srgbClr val="C00000"/>
              </a:solidFill>
              <a:latin typeface="微软雅黑" panose="020B0503020204020204" pitchFamily="34" charset="-122"/>
              <a:ea typeface="微软雅黑" panose="020B0503020204020204" pitchFamily="34" charset="-122"/>
            </a:endParaRPr>
          </a:p>
        </p:txBody>
      </p:sp>
      <p:sp>
        <p:nvSpPr>
          <p:cNvPr id="3" name="矩形 2"/>
          <p:cNvSpPr/>
          <p:nvPr/>
        </p:nvSpPr>
        <p:spPr>
          <a:xfrm>
            <a:off x="0" y="723349"/>
            <a:ext cx="9108504" cy="1200329"/>
          </a:xfrm>
          <a:prstGeom prst="rect">
            <a:avLst/>
          </a:prstGeom>
        </p:spPr>
        <p:txBody>
          <a:bodyPr wrap="square">
            <a:spAutoFit/>
          </a:bodyPr>
          <a:lstStyle/>
          <a:p>
            <a:pPr algn="ctr">
              <a:lnSpc>
                <a:spcPct val="150000"/>
              </a:lnSpc>
            </a:pPr>
            <a:r>
              <a:rPr lang="zh-CN" altLang="en-US" sz="2400" b="1" dirty="0" smtClean="0">
                <a:solidFill>
                  <a:srgbClr val="002060"/>
                </a:solidFill>
                <a:latin typeface="微软雅黑" panose="020B0503020204020204" pitchFamily="34" charset="-122"/>
                <a:ea typeface="微软雅黑" panose="020B0503020204020204" pitchFamily="34" charset="-122"/>
                <a:cs typeface="微软雅黑"/>
              </a:rPr>
              <a:t>全国高教处长会：制度</a:t>
            </a:r>
            <a:r>
              <a:rPr lang="zh-CN" altLang="en-US" sz="2400" b="1" dirty="0">
                <a:solidFill>
                  <a:srgbClr val="002060"/>
                </a:solidFill>
                <a:latin typeface="微软雅黑" panose="020B0503020204020204" pitchFamily="34" charset="-122"/>
                <a:ea typeface="微软雅黑" panose="020B0503020204020204" pitchFamily="34" charset="-122"/>
                <a:cs typeface="微软雅黑"/>
              </a:rPr>
              <a:t>性</a:t>
            </a:r>
            <a:r>
              <a:rPr lang="zh-CN" altLang="en-US" sz="2400" b="1" dirty="0" smtClean="0">
                <a:solidFill>
                  <a:srgbClr val="002060"/>
                </a:solidFill>
                <a:latin typeface="微软雅黑" panose="020B0503020204020204" pitchFamily="34" charset="-122"/>
                <a:ea typeface="微软雅黑" panose="020B0503020204020204" pitchFamily="34" charset="-122"/>
                <a:cs typeface="微软雅黑"/>
              </a:rPr>
              <a:t>安排</a:t>
            </a:r>
            <a:endParaRPr lang="en-US" altLang="zh-CN" sz="2400" b="1" dirty="0" smtClean="0">
              <a:solidFill>
                <a:srgbClr val="002060"/>
              </a:solidFill>
              <a:latin typeface="微软雅黑" panose="020B0503020204020204" pitchFamily="34" charset="-122"/>
              <a:ea typeface="微软雅黑" panose="020B0503020204020204" pitchFamily="34" charset="-122"/>
              <a:cs typeface="微软雅黑"/>
            </a:endParaRPr>
          </a:p>
          <a:p>
            <a:pPr algn="ctr">
              <a:lnSpc>
                <a:spcPct val="150000"/>
              </a:lnSpc>
            </a:pPr>
            <a:r>
              <a:rPr lang="zh-CN" altLang="en-US" sz="2400" b="1" dirty="0">
                <a:solidFill>
                  <a:srgbClr val="002060"/>
                </a:solidFill>
                <a:latin typeface="微软雅黑" panose="020B0503020204020204" pitchFamily="34" charset="-122"/>
                <a:ea typeface="微软雅黑" panose="020B0503020204020204" pitchFamily="34" charset="-122"/>
                <a:cs typeface="微软雅黑"/>
              </a:rPr>
              <a:t>研判形势、沟通情况、研讨工作</a:t>
            </a:r>
            <a:r>
              <a:rPr lang="zh-CN" altLang="en-US" sz="2400" b="1" dirty="0" smtClean="0">
                <a:solidFill>
                  <a:srgbClr val="002060"/>
                </a:solidFill>
                <a:latin typeface="微软雅黑" panose="020B0503020204020204" pitchFamily="34" charset="-122"/>
                <a:ea typeface="微软雅黑" panose="020B0503020204020204" pitchFamily="34" charset="-122"/>
                <a:cs typeface="微软雅黑"/>
              </a:rPr>
              <a:t>、推动落实</a:t>
            </a:r>
            <a:endParaRPr lang="zh-CN" altLang="en-US" sz="2800" b="1" dirty="0">
              <a:solidFill>
                <a:srgbClr val="002060"/>
              </a:solidFill>
              <a:latin typeface="微软雅黑" panose="020B0503020204020204" pitchFamily="34" charset="-122"/>
              <a:ea typeface="微软雅黑" panose="020B0503020204020204" pitchFamily="34" charset="-122"/>
              <a:cs typeface="微软雅黑"/>
            </a:endParaRPr>
          </a:p>
        </p:txBody>
      </p:sp>
      <p:pic>
        <p:nvPicPr>
          <p:cNvPr id="6" name="图片 5"/>
          <p:cNvPicPr>
            <a:picLocks noChangeAspect="1"/>
          </p:cNvPicPr>
          <p:nvPr/>
        </p:nvPicPr>
        <p:blipFill rotWithShape="1">
          <a:blip r:embed="rId2" cstate="print"/>
          <a:srcRect b="32192"/>
          <a:stretch/>
        </p:blipFill>
        <p:spPr>
          <a:xfrm>
            <a:off x="0" y="4155926"/>
            <a:ext cx="9144000" cy="1008112"/>
          </a:xfrm>
          <a:prstGeom prst="rect">
            <a:avLst/>
          </a:prstGeom>
        </p:spPr>
      </p:pic>
      <p:sp>
        <p:nvSpPr>
          <p:cNvPr id="7" name="内容占位符 2">
            <a:extLst>
              <a:ext uri="{FF2B5EF4-FFF2-40B4-BE49-F238E27FC236}">
                <a16:creationId xmlns="" xmlns:a16="http://schemas.microsoft.com/office/drawing/2014/main" id="{72B6F9A8-DF54-45F3-9B68-5CE092DF8415}"/>
              </a:ext>
            </a:extLst>
          </p:cNvPr>
          <p:cNvSpPr txBox="1">
            <a:spLocks/>
          </p:cNvSpPr>
          <p:nvPr/>
        </p:nvSpPr>
        <p:spPr bwMode="auto">
          <a:xfrm>
            <a:off x="5868144" y="2219901"/>
            <a:ext cx="2808312" cy="1503977"/>
          </a:xfrm>
          <a:prstGeom prst="rect">
            <a:avLst/>
          </a:prstGeom>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lvl1pPr marL="342892" indent="-342892" algn="l" rtl="0" eaLnBrk="0" fontAlgn="base" hangingPunct="0">
              <a:spcBef>
                <a:spcPct val="20000"/>
              </a:spcBef>
              <a:spcAft>
                <a:spcPct val="0"/>
              </a:spcAft>
              <a:buFont typeface="Arial" charset="0"/>
              <a:buChar char="•"/>
              <a:defRPr lang="zh-CN" altLang="en-US" sz="2800" kern="1200" dirty="0" smtClean="0">
                <a:solidFill>
                  <a:srgbClr val="002060"/>
                </a:solidFill>
                <a:latin typeface="黑体" panose="02010609060101010101" pitchFamily="49" charset="-122"/>
                <a:ea typeface="黑体" panose="02010609060101010101" pitchFamily="49" charset="-122"/>
                <a:cs typeface="微软雅黑"/>
              </a:defRPr>
            </a:lvl1pPr>
            <a:lvl2pPr marL="742931" indent="-285743" algn="l" rtl="0" eaLnBrk="0" fontAlgn="base" hangingPunct="0">
              <a:spcBef>
                <a:spcPct val="20000"/>
              </a:spcBef>
              <a:spcAft>
                <a:spcPct val="0"/>
              </a:spcAft>
              <a:buFont typeface="Arial" charset="0"/>
              <a:buChar char="–"/>
              <a:defRPr sz="2400" kern="1200">
                <a:solidFill>
                  <a:srgbClr val="002060"/>
                </a:solidFill>
                <a:latin typeface="黑体" panose="02010609060101010101" pitchFamily="49" charset="-122"/>
                <a:ea typeface="黑体" panose="02010609060101010101" pitchFamily="49" charset="-122"/>
                <a:cs typeface="+mn-cs"/>
              </a:defRPr>
            </a:lvl2pPr>
            <a:lvl3pPr marL="1142972" indent="-228594"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3pPr>
            <a:lvl4pPr marL="1600160" indent="-228594" algn="l" rtl="0" eaLnBrk="0" fontAlgn="base" hangingPunct="0">
              <a:spcBef>
                <a:spcPct val="20000"/>
              </a:spcBef>
              <a:spcAft>
                <a:spcPct val="0"/>
              </a:spcAft>
              <a:buFont typeface="Arial" charset="0"/>
              <a:buChar char="–"/>
              <a:defRPr sz="1800" kern="1200">
                <a:solidFill>
                  <a:schemeClr val="dk1"/>
                </a:solidFill>
                <a:latin typeface="+mn-lt"/>
                <a:ea typeface="+mn-ea"/>
                <a:cs typeface="+mn-cs"/>
              </a:defRPr>
            </a:lvl4pPr>
            <a:lvl5pPr marL="2057348" indent="-228594" algn="l" rtl="0" eaLnBrk="0" fontAlgn="base" hangingPunct="0">
              <a:spcBef>
                <a:spcPct val="20000"/>
              </a:spcBef>
              <a:spcAft>
                <a:spcPct val="0"/>
              </a:spcAft>
              <a:buFont typeface="Arial" charset="0"/>
              <a:buChar char="»"/>
              <a:defRPr sz="1800" kern="1200">
                <a:solidFill>
                  <a:schemeClr val="dk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1800" kern="1200">
                <a:solidFill>
                  <a:schemeClr val="dk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1800" kern="1200">
                <a:solidFill>
                  <a:schemeClr val="dk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1800" kern="1200">
                <a:solidFill>
                  <a:schemeClr val="dk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1800" kern="1200">
                <a:solidFill>
                  <a:schemeClr val="dk1"/>
                </a:solidFill>
                <a:latin typeface="+mn-lt"/>
                <a:ea typeface="+mn-ea"/>
                <a:cs typeface="+mn-cs"/>
              </a:defRPr>
            </a:lvl9pPr>
          </a:lstStyle>
          <a:p>
            <a:pPr marL="0" indent="0" algn="ctr">
              <a:lnSpc>
                <a:spcPct val="200000"/>
              </a:lnSpc>
              <a:spcBef>
                <a:spcPts val="0"/>
              </a:spcBef>
              <a:buFont typeface="Arial" charset="0"/>
              <a:buNone/>
            </a:pPr>
            <a:r>
              <a:rPr lang="en-US" altLang="zh-CN" sz="2000" b="1" dirty="0" smtClean="0">
                <a:latin typeface="微软雅黑" panose="020B0503020204020204" pitchFamily="34" charset="-122"/>
                <a:ea typeface="微软雅黑" panose="020B0503020204020204" pitchFamily="34" charset="-122"/>
              </a:rPr>
              <a:t>2019</a:t>
            </a:r>
            <a:r>
              <a:rPr lang="zh-CN" altLang="en-US" sz="2000" b="1" dirty="0" smtClean="0">
                <a:latin typeface="微软雅黑" panose="020B0503020204020204" pitchFamily="34" charset="-122"/>
                <a:ea typeface="微软雅黑" panose="020B0503020204020204" pitchFamily="34" charset="-122"/>
              </a:rPr>
              <a:t>年</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月</a:t>
            </a:r>
            <a:r>
              <a:rPr lang="en-US" altLang="zh-CN" sz="2000" b="1" dirty="0" smtClean="0">
                <a:latin typeface="微软雅黑" panose="020B0503020204020204" pitchFamily="34" charset="-122"/>
                <a:ea typeface="微软雅黑" panose="020B0503020204020204" pitchFamily="34" charset="-122"/>
              </a:rPr>
              <a:t>24</a:t>
            </a:r>
            <a:r>
              <a:rPr lang="zh-CN" altLang="en-US" sz="2000" b="1" dirty="0" smtClean="0">
                <a:latin typeface="微软雅黑" panose="020B0503020204020204" pitchFamily="34" charset="-122"/>
                <a:ea typeface="微软雅黑" panose="020B0503020204020204" pitchFamily="34" charset="-122"/>
              </a:rPr>
              <a:t>日  郑州</a:t>
            </a:r>
            <a:endParaRPr lang="en-US" altLang="zh-CN" sz="2000" b="1" dirty="0" smtClean="0">
              <a:latin typeface="微软雅黑" panose="020B0503020204020204" pitchFamily="34" charset="-122"/>
              <a:ea typeface="微软雅黑" panose="020B0503020204020204" pitchFamily="34" charset="-122"/>
            </a:endParaRPr>
          </a:p>
          <a:p>
            <a:pPr marL="0" indent="0" algn="ctr">
              <a:lnSpc>
                <a:spcPct val="200000"/>
              </a:lnSpc>
              <a:spcBef>
                <a:spcPts val="0"/>
              </a:spcBef>
              <a:buFont typeface="Arial" charset="0"/>
              <a:buNone/>
            </a:pPr>
            <a:r>
              <a:rPr lang="zh-CN" altLang="en-US" sz="2000" b="1" dirty="0">
                <a:solidFill>
                  <a:srgbClr val="C00000"/>
                </a:solidFill>
                <a:latin typeface="微软雅黑" panose="020B0503020204020204" pitchFamily="34" charset="-122"/>
                <a:ea typeface="微软雅黑" panose="020B0503020204020204" pitchFamily="34" charset="-122"/>
              </a:rPr>
              <a:t>全国高教处长会</a:t>
            </a:r>
          </a:p>
        </p:txBody>
      </p:sp>
      <p:sp>
        <p:nvSpPr>
          <p:cNvPr id="8" name="右箭头 7"/>
          <p:cNvSpPr/>
          <p:nvPr/>
        </p:nvSpPr>
        <p:spPr>
          <a:xfrm>
            <a:off x="4932040" y="2723371"/>
            <a:ext cx="809836" cy="57606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xmlns="" val="20831412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251520" y="915566"/>
            <a:ext cx="8661648" cy="2201479"/>
          </a:xfrm>
        </p:spPr>
        <p:txBody>
          <a:bodyPr/>
          <a:lstStyle/>
          <a:p>
            <a:pPr>
              <a:lnSpc>
                <a:spcPct val="180000"/>
              </a:lnSpc>
              <a:spcBef>
                <a:spcPts val="0"/>
              </a:spcBef>
            </a:pPr>
            <a:r>
              <a:rPr lang="zh-CN" altLang="en-US" sz="2400" b="1" dirty="0">
                <a:latin typeface="微软雅黑" panose="020B0503020204020204" pitchFamily="34" charset="-122"/>
                <a:ea typeface="微软雅黑" panose="020B0503020204020204" pitchFamily="34" charset="-122"/>
              </a:rPr>
              <a:t>新工科与新医科、新农科交织交融、交互发展</a:t>
            </a:r>
            <a:endParaRPr lang="en-US" altLang="zh-CN" sz="2400" b="1" dirty="0">
              <a:latin typeface="微软雅黑" panose="020B0503020204020204" pitchFamily="34" charset="-122"/>
              <a:ea typeface="微软雅黑" panose="020B0503020204020204" pitchFamily="34" charset="-122"/>
            </a:endParaRPr>
          </a:p>
          <a:p>
            <a:pPr>
              <a:lnSpc>
                <a:spcPct val="180000"/>
              </a:lnSpc>
              <a:spcBef>
                <a:spcPts val="0"/>
              </a:spcBef>
            </a:pPr>
            <a:r>
              <a:rPr lang="zh-CN" altLang="en-US" sz="2400" b="1" dirty="0">
                <a:latin typeface="微软雅黑" panose="020B0503020204020204" pitchFamily="34" charset="-122"/>
                <a:ea typeface="微软雅黑" panose="020B0503020204020204" pitchFamily="34" charset="-122"/>
              </a:rPr>
              <a:t>新文科为新工科、新医科、新农科注入新元素</a:t>
            </a:r>
            <a:endParaRPr lang="en-US" altLang="zh-CN" sz="2400" b="1" dirty="0">
              <a:latin typeface="微软雅黑" panose="020B0503020204020204" pitchFamily="34" charset="-122"/>
              <a:ea typeface="微软雅黑" panose="020B0503020204020204" pitchFamily="34" charset="-122"/>
            </a:endParaRPr>
          </a:p>
          <a:p>
            <a:pPr>
              <a:lnSpc>
                <a:spcPct val="180000"/>
              </a:lnSpc>
              <a:spcBef>
                <a:spcPts val="0"/>
              </a:spcBef>
            </a:pPr>
            <a:r>
              <a:rPr lang="zh-CN" altLang="en-US" sz="2400" b="1" dirty="0">
                <a:latin typeface="微软雅黑" panose="020B0503020204020204" pitchFamily="34" charset="-122"/>
                <a:ea typeface="微软雅黑" panose="020B0503020204020204" pitchFamily="34" charset="-122"/>
              </a:rPr>
              <a:t>新工科、新医科、新农科为新文科提出新命题新</a:t>
            </a:r>
            <a:r>
              <a:rPr lang="zh-CN" altLang="en-US" sz="2400" b="1" dirty="0" smtClean="0">
                <a:latin typeface="微软雅黑" panose="020B0503020204020204" pitchFamily="34" charset="-122"/>
                <a:ea typeface="微软雅黑" panose="020B0503020204020204" pitchFamily="34" charset="-122"/>
              </a:rPr>
              <a:t>方法</a:t>
            </a:r>
            <a:endParaRPr lang="en-US" altLang="zh-CN" sz="2400" b="1" dirty="0" smtClean="0">
              <a:latin typeface="微软雅黑" panose="020B0503020204020204" pitchFamily="34" charset="-122"/>
              <a:ea typeface="微软雅黑" panose="020B0503020204020204" pitchFamily="34" charset="-122"/>
            </a:endParaRPr>
          </a:p>
          <a:p>
            <a:pPr>
              <a:lnSpc>
                <a:spcPct val="180000"/>
              </a:lnSpc>
              <a:spcBef>
                <a:spcPts val="0"/>
              </a:spcBef>
            </a:pPr>
            <a:r>
              <a:rPr lang="zh-CN" altLang="en-US" sz="2400" b="1" dirty="0">
                <a:latin typeface="微软雅黑" panose="020B0503020204020204" pitchFamily="34" charset="-122"/>
                <a:ea typeface="微软雅黑" panose="020B0503020204020204" pitchFamily="34" charset="-122"/>
              </a:rPr>
              <a:t>学科专业</a:t>
            </a:r>
            <a:r>
              <a:rPr lang="zh-CN" altLang="en-US" sz="2400" b="1" dirty="0" smtClean="0">
                <a:latin typeface="微软雅黑" panose="020B0503020204020204" pitchFamily="34" charset="-122"/>
                <a:ea typeface="微软雅黑" panose="020B0503020204020204" pitchFamily="34" charset="-122"/>
              </a:rPr>
              <a:t>发展的</a:t>
            </a:r>
            <a:r>
              <a:rPr lang="zh-CN" altLang="en-US" sz="2400" b="1" dirty="0" smtClean="0">
                <a:solidFill>
                  <a:srgbClr val="C00000"/>
                </a:solidFill>
                <a:latin typeface="微软雅黑" panose="020B0503020204020204" pitchFamily="34" charset="-122"/>
                <a:ea typeface="微软雅黑" panose="020B0503020204020204" pitchFamily="34" charset="-122"/>
              </a:rPr>
              <a:t>小逻辑</a:t>
            </a:r>
            <a:r>
              <a:rPr lang="zh-CN" altLang="en-US" sz="2400" b="1" dirty="0" smtClean="0">
                <a:latin typeface="微软雅黑" panose="020B0503020204020204" pitchFamily="34" charset="-122"/>
                <a:ea typeface="微软雅黑" panose="020B0503020204020204" pitchFamily="34" charset="-122"/>
              </a:rPr>
              <a:t>要服从服务于经济社会发展的</a:t>
            </a:r>
            <a:r>
              <a:rPr lang="zh-CN" altLang="en-US" sz="2400" b="1" dirty="0" smtClean="0">
                <a:solidFill>
                  <a:srgbClr val="C00000"/>
                </a:solidFill>
                <a:latin typeface="微软雅黑" panose="020B0503020204020204" pitchFamily="34" charset="-122"/>
                <a:ea typeface="微软雅黑" panose="020B0503020204020204" pitchFamily="34" charset="-122"/>
              </a:rPr>
              <a:t>大逻辑</a:t>
            </a:r>
            <a:endParaRPr lang="en-US" altLang="zh-CN" sz="2400" b="1" dirty="0">
              <a:solidFill>
                <a:srgbClr val="C00000"/>
              </a:solidFill>
              <a:latin typeface="微软雅黑" panose="020B0503020204020204" pitchFamily="34" charset="-122"/>
              <a:ea typeface="微软雅黑" panose="020B0503020204020204" pitchFamily="34" charset="-122"/>
            </a:endParaRPr>
          </a:p>
          <a:p>
            <a:pPr>
              <a:lnSpc>
                <a:spcPct val="180000"/>
              </a:lnSpc>
              <a:spcBef>
                <a:spcPts val="0"/>
              </a:spcBef>
            </a:pPr>
            <a:r>
              <a:rPr lang="zh-CN" altLang="en-US" sz="2400" b="1" dirty="0" smtClean="0">
                <a:latin typeface="微软雅黑" panose="020B0503020204020204" pitchFamily="34" charset="-122"/>
                <a:ea typeface="微软雅黑" panose="020B0503020204020204" pitchFamily="34" charset="-122"/>
              </a:rPr>
              <a:t>做高等教育创新发展的</a:t>
            </a:r>
            <a:r>
              <a:rPr lang="zh-CN" altLang="en-US" sz="2400" b="1" dirty="0">
                <a:latin typeface="微软雅黑" panose="020B0503020204020204" pitchFamily="34" charset="-122"/>
                <a:ea typeface="微软雅黑" panose="020B0503020204020204" pitchFamily="34" charset="-122"/>
              </a:rPr>
              <a:t>先行者、探索者、引领者</a:t>
            </a:r>
            <a:endParaRPr lang="en-US" altLang="zh-CN" sz="2400" b="1" dirty="0">
              <a:latin typeface="微软雅黑" panose="020B0503020204020204" pitchFamily="34" charset="-122"/>
              <a:ea typeface="微软雅黑" panose="020B0503020204020204" pitchFamily="34" charset="-122"/>
            </a:endParaRPr>
          </a:p>
          <a:p>
            <a:pPr>
              <a:lnSpc>
                <a:spcPct val="150000"/>
              </a:lnSpc>
              <a:spcBef>
                <a:spcPts val="0"/>
              </a:spcBef>
              <a:buNone/>
            </a:pPr>
            <a:endParaRPr lang="en-US" altLang="zh-CN" sz="2400" b="1" dirty="0">
              <a:latin typeface="微软雅黑" panose="020B0503020204020204" pitchFamily="34" charset="-122"/>
              <a:ea typeface="微软雅黑" panose="020B0503020204020204" pitchFamily="34" charset="-122"/>
            </a:endParaRPr>
          </a:p>
          <a:p>
            <a:pPr>
              <a:lnSpc>
                <a:spcPct val="130000"/>
              </a:lnSpc>
              <a:spcBef>
                <a:spcPts val="0"/>
              </a:spcBef>
            </a:pPr>
            <a:endParaRPr lang="zh-CN" altLang="en-US" b="1" dirty="0">
              <a:latin typeface="微软雅黑" panose="020B0503020204020204" pitchFamily="34" charset="-122"/>
              <a:ea typeface="微软雅黑" panose="020B0503020204020204" pitchFamily="34" charset="-122"/>
            </a:endParaRPr>
          </a:p>
        </p:txBody>
      </p:sp>
      <p:sp>
        <p:nvSpPr>
          <p:cNvPr id="6" name="标题 1"/>
          <p:cNvSpPr>
            <a:spLocks noGrp="1" noChangeArrowheads="1"/>
          </p:cNvSpPr>
          <p:nvPr>
            <p:ph type="title"/>
          </p:nvPr>
        </p:nvSpPr>
        <p:spPr/>
        <p:txBody>
          <a:bodyPr/>
          <a:lstStyle/>
          <a:p>
            <a:r>
              <a:rPr lang="zh-CN" altLang="en-US" sz="2800" b="1" dirty="0">
                <a:solidFill>
                  <a:schemeClr val="bg1"/>
                </a:solidFill>
              </a:rPr>
              <a:t>“四新”引领高等教育未来</a:t>
            </a:r>
            <a:endParaRPr lang="zh-CN" altLang="zh-CN" sz="2800" b="1" dirty="0">
              <a:solidFill>
                <a:schemeClr val="bg1"/>
              </a:solidFill>
            </a:endParaRPr>
          </a:p>
        </p:txBody>
      </p:sp>
    </p:spTree>
    <p:extLst>
      <p:ext uri="{BB962C8B-B14F-4D97-AF65-F5344CB8AC3E}">
        <p14:creationId xmlns:p14="http://schemas.microsoft.com/office/powerpoint/2010/main" xmlns="" val="10566845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3.</a:t>
            </a:r>
            <a:r>
              <a:rPr lang="zh-CN" altLang="en-US" sz="2800" dirty="0"/>
              <a:t>发布第一个专业类教学质量国家标准</a:t>
            </a:r>
          </a:p>
        </p:txBody>
      </p:sp>
      <p:sp>
        <p:nvSpPr>
          <p:cNvPr id="3" name="内容占位符 2"/>
          <p:cNvSpPr>
            <a:spLocks noGrp="1"/>
          </p:cNvSpPr>
          <p:nvPr>
            <p:ph sz="half" idx="1"/>
          </p:nvPr>
        </p:nvSpPr>
        <p:spPr>
          <a:xfrm>
            <a:off x="899592" y="1066098"/>
            <a:ext cx="5112568" cy="2664296"/>
          </a:xfrm>
        </p:spPr>
        <p:txBody>
          <a:bodyPr/>
          <a:lstStyle/>
          <a:p>
            <a:pPr>
              <a:lnSpc>
                <a:spcPct val="140000"/>
              </a:lnSpc>
              <a:spcBef>
                <a:spcPts val="0"/>
              </a:spcBef>
              <a:buNone/>
            </a:pPr>
            <a:r>
              <a:rPr lang="zh-CN" altLang="en-US" sz="2400" b="1" dirty="0">
                <a:latin typeface="微软雅黑" panose="020B0503020204020204" pitchFamily="34" charset="-122"/>
                <a:ea typeface="微软雅黑" panose="020B0503020204020204" pitchFamily="34" charset="-122"/>
              </a:rPr>
              <a:t>全涵盖：</a:t>
            </a:r>
            <a:endParaRPr lang="en-US" altLang="zh-CN" sz="2400" b="1" dirty="0">
              <a:latin typeface="微软雅黑" panose="020B0503020204020204" pitchFamily="34" charset="-122"/>
              <a:ea typeface="微软雅黑" panose="020B0503020204020204" pitchFamily="34" charset="-122"/>
            </a:endParaRPr>
          </a:p>
          <a:p>
            <a:pPr lvl="1">
              <a:lnSpc>
                <a:spcPct val="140000"/>
              </a:lnSpc>
              <a:spcBef>
                <a:spcPts val="0"/>
              </a:spcBef>
              <a:buSzPct val="60000"/>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rPr>
              <a:t>92</a:t>
            </a:r>
            <a:r>
              <a:rPr lang="zh-CN" altLang="en-US" b="1" dirty="0">
                <a:latin typeface="微软雅黑" panose="020B0503020204020204" pitchFamily="34" charset="-122"/>
                <a:ea typeface="微软雅黑" panose="020B0503020204020204" pitchFamily="34" charset="-122"/>
              </a:rPr>
              <a:t>个本科专业类</a:t>
            </a:r>
            <a:endParaRPr lang="en-US" altLang="zh-CN" b="1" dirty="0">
              <a:latin typeface="微软雅黑" panose="020B0503020204020204" pitchFamily="34" charset="-122"/>
              <a:ea typeface="微软雅黑" panose="020B0503020204020204" pitchFamily="34" charset="-122"/>
            </a:endParaRPr>
          </a:p>
          <a:p>
            <a:pPr lvl="1">
              <a:lnSpc>
                <a:spcPct val="140000"/>
              </a:lnSpc>
              <a:spcBef>
                <a:spcPts val="0"/>
              </a:spcBef>
              <a:buSzPct val="60000"/>
              <a:buFont typeface="Wingdings" panose="05000000000000000000" pitchFamily="2" charset="2"/>
              <a:buChar char="l"/>
            </a:pPr>
            <a:r>
              <a:rPr lang="en-US" altLang="zh-CN" b="1" dirty="0" smtClean="0">
                <a:latin typeface="微软雅黑" panose="020B0503020204020204" pitchFamily="34" charset="-122"/>
                <a:ea typeface="微软雅黑" panose="020B0503020204020204" pitchFamily="34" charset="-122"/>
              </a:rPr>
              <a:t>630</a:t>
            </a:r>
            <a:r>
              <a:rPr lang="zh-CN" altLang="en-US" b="1" dirty="0" smtClean="0">
                <a:latin typeface="微软雅黑" panose="020B0503020204020204" pitchFamily="34" charset="-122"/>
                <a:ea typeface="微软雅黑" panose="020B0503020204020204" pitchFamily="34" charset="-122"/>
              </a:rPr>
              <a:t>个本科</a:t>
            </a:r>
            <a:r>
              <a:rPr lang="zh-CN" altLang="en-US" b="1" dirty="0" smtClean="0">
                <a:latin typeface="微软雅黑" panose="020B0503020204020204" pitchFamily="34" charset="-122"/>
                <a:ea typeface="微软雅黑" panose="020B0503020204020204" pitchFamily="34" charset="-122"/>
              </a:rPr>
              <a:t>专业</a:t>
            </a:r>
            <a:endParaRPr lang="en-US" altLang="zh-CN" b="1" dirty="0">
              <a:latin typeface="微软雅黑" panose="020B0503020204020204" pitchFamily="34" charset="-122"/>
              <a:ea typeface="微软雅黑" panose="020B0503020204020204" pitchFamily="34" charset="-122"/>
            </a:endParaRPr>
          </a:p>
          <a:p>
            <a:pPr lvl="1">
              <a:lnSpc>
                <a:spcPct val="140000"/>
              </a:lnSpc>
              <a:spcBef>
                <a:spcPts val="0"/>
              </a:spcBef>
              <a:buSzPct val="60000"/>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全国</a:t>
            </a:r>
            <a:r>
              <a:rPr lang="en-US" altLang="zh-CN" b="1" dirty="0">
                <a:latin typeface="微软雅黑" panose="020B0503020204020204" pitchFamily="34" charset="-122"/>
                <a:ea typeface="微软雅黑" panose="020B0503020204020204" pitchFamily="34" charset="-122"/>
              </a:rPr>
              <a:t>5.68</a:t>
            </a:r>
            <a:r>
              <a:rPr lang="zh-CN" altLang="en-US" b="1" dirty="0">
                <a:latin typeface="微软雅黑" panose="020B0503020204020204" pitchFamily="34" charset="-122"/>
                <a:ea typeface="微软雅黑" panose="020B0503020204020204" pitchFamily="34" charset="-122"/>
              </a:rPr>
              <a:t>万个本科专业点</a:t>
            </a:r>
          </a:p>
          <a:p>
            <a:pPr>
              <a:lnSpc>
                <a:spcPct val="140000"/>
              </a:lnSpc>
              <a:spcBef>
                <a:spcPts val="0"/>
              </a:spcBef>
              <a:buNone/>
            </a:pPr>
            <a:endParaRPr lang="en-US" altLang="en-US" sz="2400" b="1" dirty="0">
              <a:latin typeface="微软雅黑" panose="020B0503020204020204" pitchFamily="34" charset="-122"/>
              <a:ea typeface="微软雅黑" panose="020B0503020204020204" pitchFamily="34" charset="-122"/>
            </a:endParaRPr>
          </a:p>
          <a:p>
            <a:endParaRPr lang="zh-CN" altLang="en-US" sz="3200" dirty="0"/>
          </a:p>
        </p:txBody>
      </p:sp>
      <p:sp>
        <p:nvSpPr>
          <p:cNvPr id="5" name="任意多边形 14">
            <a:extLst>
              <a:ext uri="{FF2B5EF4-FFF2-40B4-BE49-F238E27FC236}">
                <a16:creationId xmlns="" xmlns:a16="http://schemas.microsoft.com/office/drawing/2014/main" id="{D8040E67-401A-4131-AE3D-81A6DDC422E1}"/>
              </a:ext>
            </a:extLst>
          </p:cNvPr>
          <p:cNvSpPr/>
          <p:nvPr/>
        </p:nvSpPr>
        <p:spPr bwMode="auto">
          <a:xfrm>
            <a:off x="323528" y="3685528"/>
            <a:ext cx="6027748" cy="542406"/>
          </a:xfrm>
          <a:prstGeom prst="roundRect">
            <a:avLst/>
          </a:prstGeom>
          <a:ln>
            <a:noFill/>
          </a:ln>
        </p:spPr>
        <p:style>
          <a:lnRef idx="1">
            <a:schemeClr val="accent1"/>
          </a:lnRef>
          <a:fillRef idx="2">
            <a:schemeClr val="accent1"/>
          </a:fillRef>
          <a:effectRef idx="1">
            <a:schemeClr val="accent1"/>
          </a:effectRef>
          <a:fontRef idx="minor">
            <a:schemeClr val="dk1"/>
          </a:fontRef>
        </p:style>
        <p:txBody>
          <a:bodyPr lIns="88664" tIns="88664" rIns="88664" bIns="64514" spcCol="1270" anchor="ctr"/>
          <a:lstStyle/>
          <a:p>
            <a:pPr algn="ctr"/>
            <a:r>
              <a:rPr lang="zh-CN" altLang="en-US" sz="2400" b="1" dirty="0">
                <a:solidFill>
                  <a:srgbClr val="002060"/>
                </a:solidFill>
                <a:latin typeface="微软雅黑" panose="020B0503020204020204" pitchFamily="34" charset="-122"/>
                <a:ea typeface="微软雅黑" panose="020B0503020204020204" pitchFamily="34" charset="-122"/>
              </a:rPr>
              <a:t>质量为王  标准先行  兜住底线   留足空间</a:t>
            </a:r>
            <a:endParaRPr lang="zh-CN" altLang="zh-CN" sz="2400" b="1" dirty="0">
              <a:solidFill>
                <a:srgbClr val="00206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cstate="print"/>
          <a:stretch>
            <a:fillRect/>
          </a:stretch>
        </p:blipFill>
        <p:spPr>
          <a:xfrm>
            <a:off x="6505292" y="1046635"/>
            <a:ext cx="2431594" cy="1381099"/>
          </a:xfrm>
          <a:prstGeom prst="rect">
            <a:avLst/>
          </a:prstGeom>
          <a:ln>
            <a:noFill/>
          </a:ln>
          <a:effectLst>
            <a:outerShdw blurRad="292100" dist="139700" dir="2700000" algn="tl" rotWithShape="0">
              <a:srgbClr val="333333">
                <a:alpha val="65000"/>
              </a:srgbClr>
            </a:outerShdw>
          </a:effectLst>
        </p:spPr>
      </p:pic>
      <p:pic>
        <p:nvPicPr>
          <p:cNvPr id="9" name="图片 23"/>
          <p:cNvPicPr>
            <a:picLocks noChangeAspect="1" noChangeArrowheads="1"/>
          </p:cNvPicPr>
          <p:nvPr/>
        </p:nvPicPr>
        <p:blipFill>
          <a:blip r:embed="rId3" cstate="print">
            <a:extLst>
              <a:ext uri="{28A0092B-C50C-407E-A947-70E740481C1C}">
                <a14:useLocalDpi xmlns:a14="http://schemas.microsoft.com/office/drawing/2010/main" xmlns="" val="0"/>
              </a:ext>
            </a:extLst>
          </a:blip>
          <a:srcRect l="2402" t="10802" r="2402" b="28998"/>
          <a:stretch>
            <a:fillRect/>
          </a:stretch>
        </p:blipFill>
        <p:spPr bwMode="auto">
          <a:xfrm>
            <a:off x="6489929" y="2688556"/>
            <a:ext cx="2474634" cy="15393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9634431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56CE945-904E-4E12-9FD4-758B2889F679}"/>
              </a:ext>
            </a:extLst>
          </p:cNvPr>
          <p:cNvSpPr>
            <a:spLocks noGrp="1"/>
          </p:cNvSpPr>
          <p:nvPr>
            <p:ph type="title"/>
          </p:nvPr>
        </p:nvSpPr>
        <p:spPr/>
        <p:txBody>
          <a:bodyPr/>
          <a:lstStyle/>
          <a:p>
            <a:r>
              <a:rPr lang="en-US" altLang="zh-CN" sz="2800" dirty="0"/>
              <a:t>4</a:t>
            </a:r>
            <a:r>
              <a:rPr lang="en-US" altLang="zh-CN" sz="2800" dirty="0" smtClean="0"/>
              <a:t>. </a:t>
            </a:r>
            <a:r>
              <a:rPr lang="zh-CN" altLang="en-US" sz="2800" dirty="0" smtClean="0"/>
              <a:t>推出国家</a:t>
            </a:r>
            <a:r>
              <a:rPr lang="zh-CN" altLang="en-US" sz="2800" dirty="0"/>
              <a:t>精品在线开放课程（慕</a:t>
            </a:r>
            <a:r>
              <a:rPr lang="zh-CN" altLang="en-US" sz="2800" dirty="0" smtClean="0"/>
              <a:t>课）</a:t>
            </a:r>
            <a:endParaRPr lang="zh-CN" altLang="en-US" sz="2800" dirty="0"/>
          </a:p>
        </p:txBody>
      </p:sp>
      <p:sp>
        <p:nvSpPr>
          <p:cNvPr id="5" name="内容占位符 2">
            <a:extLst>
              <a:ext uri="{FF2B5EF4-FFF2-40B4-BE49-F238E27FC236}">
                <a16:creationId xmlns="" xmlns:a16="http://schemas.microsoft.com/office/drawing/2014/main" id="{72B6F9A8-DF54-45F3-9B68-5CE092DF8415}"/>
              </a:ext>
            </a:extLst>
          </p:cNvPr>
          <p:cNvSpPr>
            <a:spLocks noGrp="1"/>
          </p:cNvSpPr>
          <p:nvPr>
            <p:ph sz="half" idx="1"/>
          </p:nvPr>
        </p:nvSpPr>
        <p:spPr>
          <a:xfrm>
            <a:off x="3203848" y="929060"/>
            <a:ext cx="5940152" cy="3690418"/>
          </a:xfrm>
        </p:spPr>
        <p:txBody>
          <a:bodyPr/>
          <a:lstStyle/>
          <a:p>
            <a:pPr>
              <a:lnSpc>
                <a:spcPct val="160000"/>
              </a:lnSpc>
              <a:spcBef>
                <a:spcPts val="0"/>
              </a:spcBef>
            </a:pPr>
            <a:r>
              <a:rPr lang="zh-CN" altLang="en-US" sz="2000" b="1" dirty="0">
                <a:latin typeface="微软雅黑" panose="020B0503020204020204" pitchFamily="34" charset="-122"/>
                <a:ea typeface="微软雅黑" panose="020B0503020204020204" pitchFamily="34" charset="-122"/>
              </a:rPr>
              <a:t>两批认定</a:t>
            </a:r>
            <a:r>
              <a:rPr lang="en-US" altLang="zh-CN" sz="2000" b="1" dirty="0">
                <a:solidFill>
                  <a:srgbClr val="C00000"/>
                </a:solidFill>
                <a:latin typeface="微软雅黑" panose="020B0503020204020204" pitchFamily="34" charset="-122"/>
                <a:ea typeface="微软雅黑" panose="020B0503020204020204" pitchFamily="34" charset="-122"/>
              </a:rPr>
              <a:t>1291</a:t>
            </a:r>
            <a:r>
              <a:rPr lang="zh-CN" altLang="en-US" sz="2000" b="1" dirty="0">
                <a:latin typeface="微软雅黑" panose="020B0503020204020204" pitchFamily="34" charset="-122"/>
                <a:ea typeface="微软雅黑" panose="020B0503020204020204" pitchFamily="34" charset="-122"/>
              </a:rPr>
              <a:t>门国家精品在线开放课程</a:t>
            </a:r>
            <a:endParaRPr lang="en-US" altLang="zh-CN" sz="2000" b="1" dirty="0">
              <a:latin typeface="微软雅黑" panose="020B0503020204020204" pitchFamily="34" charset="-122"/>
              <a:ea typeface="微软雅黑" panose="020B0503020204020204" pitchFamily="34" charset="-122"/>
            </a:endParaRPr>
          </a:p>
          <a:p>
            <a:pPr>
              <a:lnSpc>
                <a:spcPct val="160000"/>
              </a:lnSpc>
              <a:spcBef>
                <a:spcPts val="0"/>
              </a:spcBef>
            </a:pPr>
            <a:r>
              <a:rPr lang="zh-CN" altLang="en-US" sz="2000" b="1" noProof="1">
                <a:latin typeface="微软雅黑" panose="020B0503020204020204" pitchFamily="34" charset="-122"/>
                <a:ea typeface="微软雅黑" panose="020B0503020204020204" pitchFamily="34" charset="-122"/>
              </a:rPr>
              <a:t>我国上线慕课数量达到</a:t>
            </a:r>
            <a:r>
              <a:rPr lang="en-US" altLang="zh-CN" sz="2000" b="1" noProof="1">
                <a:solidFill>
                  <a:srgbClr val="C00000"/>
                </a:solidFill>
                <a:latin typeface="微软雅黑" panose="020B0503020204020204" pitchFamily="34" charset="-122"/>
                <a:ea typeface="微软雅黑" panose="020B0503020204020204" pitchFamily="34" charset="-122"/>
              </a:rPr>
              <a:t>8100</a:t>
            </a:r>
            <a:r>
              <a:rPr lang="zh-CN" altLang="en-US" sz="2000" b="1" noProof="1" smtClean="0">
                <a:solidFill>
                  <a:srgbClr val="C00000"/>
                </a:solidFill>
                <a:latin typeface="微软雅黑" panose="020B0503020204020204" pitchFamily="34" charset="-122"/>
                <a:ea typeface="微软雅黑" panose="020B0503020204020204" pitchFamily="34" charset="-122"/>
              </a:rPr>
              <a:t>门</a:t>
            </a:r>
            <a:endParaRPr lang="en-US" altLang="zh-CN" sz="2000" b="1" noProof="1" smtClean="0">
              <a:solidFill>
                <a:srgbClr val="C00000"/>
              </a:solidFill>
              <a:latin typeface="微软雅黑" panose="020B0503020204020204" pitchFamily="34" charset="-122"/>
              <a:ea typeface="微软雅黑" panose="020B0503020204020204" pitchFamily="34" charset="-122"/>
            </a:endParaRPr>
          </a:p>
          <a:p>
            <a:pPr marL="0" indent="0">
              <a:lnSpc>
                <a:spcPct val="160000"/>
              </a:lnSpc>
              <a:spcBef>
                <a:spcPts val="0"/>
              </a:spcBef>
              <a:buNone/>
            </a:pPr>
            <a:r>
              <a:rPr lang="zh-CN" altLang="en-US" sz="2000" b="1" noProof="1" smtClean="0">
                <a:latin typeface="微软雅黑" panose="020B0503020204020204" pitchFamily="34" charset="-122"/>
                <a:ea typeface="微软雅黑" panose="020B0503020204020204" pitchFamily="34" charset="-122"/>
              </a:rPr>
              <a:t>     高校学生和社会学习者选学人数突破</a:t>
            </a:r>
            <a:r>
              <a:rPr lang="en-US" altLang="zh-CN" sz="2000" b="1" noProof="1" smtClean="0">
                <a:solidFill>
                  <a:srgbClr val="C00000"/>
                </a:solidFill>
                <a:latin typeface="微软雅黑" panose="020B0503020204020204" pitchFamily="34" charset="-122"/>
                <a:ea typeface="微软雅黑" panose="020B0503020204020204" pitchFamily="34" charset="-122"/>
              </a:rPr>
              <a:t>1.4</a:t>
            </a:r>
            <a:r>
              <a:rPr lang="zh-CN" altLang="en-US" sz="2000" b="1" noProof="1" smtClean="0">
                <a:solidFill>
                  <a:srgbClr val="C00000"/>
                </a:solidFill>
                <a:latin typeface="微软雅黑" panose="020B0503020204020204" pitchFamily="34" charset="-122"/>
                <a:ea typeface="微软雅黑" panose="020B0503020204020204" pitchFamily="34" charset="-122"/>
              </a:rPr>
              <a:t>亿人次</a:t>
            </a:r>
            <a:endParaRPr lang="en-US" altLang="zh-CN" sz="2000" b="1" noProof="1" smtClean="0">
              <a:solidFill>
                <a:srgbClr val="C00000"/>
              </a:solidFill>
              <a:latin typeface="微软雅黑" panose="020B0503020204020204" pitchFamily="34" charset="-122"/>
              <a:ea typeface="微软雅黑" panose="020B0503020204020204" pitchFamily="34" charset="-122"/>
            </a:endParaRPr>
          </a:p>
          <a:p>
            <a:pPr marL="0" indent="0">
              <a:lnSpc>
                <a:spcPct val="160000"/>
              </a:lnSpc>
              <a:spcBef>
                <a:spcPts val="0"/>
              </a:spcBef>
              <a:buNone/>
            </a:pPr>
            <a:r>
              <a:rPr lang="zh-CN" altLang="en-US" sz="2000" b="1" noProof="1" smtClean="0">
                <a:latin typeface="微软雅黑" panose="020B0503020204020204" pitchFamily="34" charset="-122"/>
                <a:ea typeface="微软雅黑" panose="020B0503020204020204" pitchFamily="34" charset="-122"/>
              </a:rPr>
              <a:t>     超过</a:t>
            </a:r>
            <a:r>
              <a:rPr lang="en-US" altLang="zh-CN" sz="2000" b="1" noProof="1" smtClean="0">
                <a:solidFill>
                  <a:srgbClr val="C00000"/>
                </a:solidFill>
                <a:latin typeface="微软雅黑" panose="020B0503020204020204" pitchFamily="34" charset="-122"/>
                <a:ea typeface="微软雅黑" panose="020B0503020204020204" pitchFamily="34" charset="-122"/>
              </a:rPr>
              <a:t>4300</a:t>
            </a:r>
            <a:r>
              <a:rPr lang="zh-CN" altLang="en-US" sz="2000" b="1" noProof="1" smtClean="0">
                <a:solidFill>
                  <a:srgbClr val="C00000"/>
                </a:solidFill>
                <a:latin typeface="微软雅黑" panose="020B0503020204020204" pitchFamily="34" charset="-122"/>
                <a:ea typeface="微软雅黑" panose="020B0503020204020204" pitchFamily="34" charset="-122"/>
              </a:rPr>
              <a:t>万余人次</a:t>
            </a:r>
            <a:r>
              <a:rPr lang="zh-CN" altLang="en-US" sz="2000" b="1" noProof="1" smtClean="0">
                <a:latin typeface="微软雅黑" panose="020B0503020204020204" pitchFamily="34" charset="-122"/>
                <a:ea typeface="微软雅黑" panose="020B0503020204020204" pitchFamily="34" charset="-122"/>
              </a:rPr>
              <a:t>获得慕课学分</a:t>
            </a:r>
          </a:p>
          <a:p>
            <a:pPr>
              <a:lnSpc>
                <a:spcPct val="160000"/>
              </a:lnSpc>
              <a:spcBef>
                <a:spcPts val="0"/>
              </a:spcBef>
            </a:pPr>
            <a:r>
              <a:rPr lang="zh-CN" altLang="en-US" sz="2000" b="1" dirty="0" smtClean="0">
                <a:latin typeface="微软雅黑" panose="020B0503020204020204" pitchFamily="34" charset="-122"/>
                <a:ea typeface="微软雅黑" panose="020B0503020204020204" pitchFamily="34" charset="-122"/>
              </a:rPr>
              <a:t>首批</a:t>
            </a:r>
            <a:r>
              <a:rPr lang="zh-CN" altLang="en-US" sz="2000" b="1" dirty="0">
                <a:latin typeface="微软雅黑" panose="020B0503020204020204" pitchFamily="34" charset="-122"/>
                <a:ea typeface="微软雅黑" panose="020B0503020204020204" pitchFamily="34" charset="-122"/>
              </a:rPr>
              <a:t>认定</a:t>
            </a:r>
            <a:r>
              <a:rPr lang="en-US" altLang="zh-CN" sz="2000" b="1" dirty="0">
                <a:solidFill>
                  <a:srgbClr val="C00000"/>
                </a:solidFill>
                <a:latin typeface="微软雅黑" panose="020B0503020204020204" pitchFamily="34" charset="-122"/>
                <a:ea typeface="微软雅黑" panose="020B0503020204020204" pitchFamily="34" charset="-122"/>
              </a:rPr>
              <a:t>105</a:t>
            </a:r>
            <a:r>
              <a:rPr lang="zh-CN" altLang="en-US" sz="2000" b="1" dirty="0">
                <a:latin typeface="微软雅黑" panose="020B0503020204020204" pitchFamily="34" charset="-122"/>
                <a:ea typeface="微软雅黑" panose="020B0503020204020204" pitchFamily="34" charset="-122"/>
              </a:rPr>
              <a:t>项国家虚拟仿真实验教学</a:t>
            </a:r>
            <a:r>
              <a:rPr lang="zh-CN" altLang="en-US" sz="2000" b="1" dirty="0" smtClean="0">
                <a:latin typeface="微软雅黑" panose="020B0503020204020204" pitchFamily="34" charset="-122"/>
                <a:ea typeface="微软雅黑" panose="020B0503020204020204" pitchFamily="34" charset="-122"/>
              </a:rPr>
              <a:t>项目</a:t>
            </a:r>
            <a:endParaRPr lang="en-US" altLang="zh-CN" sz="2000" b="1" dirty="0" smtClean="0">
              <a:latin typeface="微软雅黑" panose="020B0503020204020204" pitchFamily="34" charset="-122"/>
              <a:ea typeface="微软雅黑" panose="020B0503020204020204" pitchFamily="34" charset="-122"/>
            </a:endParaRPr>
          </a:p>
          <a:p>
            <a:pPr>
              <a:lnSpc>
                <a:spcPct val="160000"/>
              </a:lnSpc>
              <a:spcBef>
                <a:spcPts val="0"/>
              </a:spcBef>
            </a:pPr>
            <a:r>
              <a:rPr lang="zh-CN" altLang="en-US" sz="2000" b="1" dirty="0" smtClean="0">
                <a:solidFill>
                  <a:srgbClr val="C00000"/>
                </a:solidFill>
                <a:latin typeface="微软雅黑" panose="020B0503020204020204" pitchFamily="34" charset="-122"/>
                <a:ea typeface="微软雅黑" panose="020B0503020204020204" pitchFamily="34" charset="-122"/>
              </a:rPr>
              <a:t>互联网</a:t>
            </a:r>
            <a:r>
              <a:rPr lang="en-US" altLang="zh-CN" sz="2000" b="1" dirty="0" smtClean="0">
                <a:solidFill>
                  <a:srgbClr val="C00000"/>
                </a:solidFill>
                <a:latin typeface="微软雅黑" panose="020B0503020204020204" pitchFamily="34" charset="-122"/>
                <a:ea typeface="微软雅黑" panose="020B0503020204020204" pitchFamily="34" charset="-122"/>
              </a:rPr>
              <a:t>+</a:t>
            </a:r>
            <a:r>
              <a:rPr lang="zh-CN" altLang="en-US" sz="2000" b="1" dirty="0" smtClean="0">
                <a:solidFill>
                  <a:srgbClr val="C00000"/>
                </a:solidFill>
                <a:latin typeface="微软雅黑" panose="020B0503020204020204" pitchFamily="34" charset="-122"/>
                <a:ea typeface="微软雅黑" panose="020B0503020204020204" pitchFamily="34" charset="-122"/>
              </a:rPr>
              <a:t>教育、智能</a:t>
            </a:r>
            <a:r>
              <a:rPr lang="en-US" altLang="zh-CN" sz="2000" b="1" dirty="0" smtClean="0">
                <a:solidFill>
                  <a:srgbClr val="C00000"/>
                </a:solidFill>
                <a:latin typeface="微软雅黑" panose="020B0503020204020204" pitchFamily="34" charset="-122"/>
                <a:ea typeface="微软雅黑" panose="020B0503020204020204" pitchFamily="34" charset="-122"/>
              </a:rPr>
              <a:t>+</a:t>
            </a:r>
            <a:r>
              <a:rPr lang="zh-CN" altLang="en-US" sz="2000" b="1" dirty="0" smtClean="0">
                <a:solidFill>
                  <a:srgbClr val="C00000"/>
                </a:solidFill>
                <a:latin typeface="微软雅黑" panose="020B0503020204020204" pitchFamily="34" charset="-122"/>
                <a:ea typeface="微软雅黑" panose="020B0503020204020204" pitchFamily="34" charset="-122"/>
              </a:rPr>
              <a:t>教育</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高等教育变轨超车</a:t>
            </a:r>
            <a:endParaRPr lang="en-US" altLang="zh-CN" sz="2000" b="1" dirty="0" smtClean="0">
              <a:latin typeface="微软雅黑" panose="020B0503020204020204" pitchFamily="34" charset="-122"/>
              <a:ea typeface="微软雅黑" panose="020B0503020204020204" pitchFamily="34" charset="-122"/>
            </a:endParaRPr>
          </a:p>
          <a:p>
            <a:pPr marL="0" indent="0">
              <a:lnSpc>
                <a:spcPct val="160000"/>
              </a:lnSpc>
              <a:spcBef>
                <a:spcPts val="0"/>
              </a:spcBef>
              <a:buNone/>
            </a:pPr>
            <a:r>
              <a:rPr lang="zh-CN" altLang="en-US" sz="2000" b="1" dirty="0" smtClean="0">
                <a:latin typeface="微软雅黑" panose="020B0503020204020204" pitchFamily="34" charset="-122"/>
                <a:ea typeface="微软雅黑" panose="020B0503020204020204" pitchFamily="34" charset="-122"/>
              </a:rPr>
              <a:t>     原有的教学形态、教育形态、组织形态都会变化</a:t>
            </a:r>
            <a:endParaRPr lang="en-US" altLang="zh-CN" sz="20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print"/>
          <a:stretch>
            <a:fillRect/>
          </a:stretch>
        </p:blipFill>
        <p:spPr>
          <a:xfrm>
            <a:off x="539552" y="2787774"/>
            <a:ext cx="2448272" cy="1683187"/>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3" cstate="print"/>
          <a:stretch>
            <a:fillRect/>
          </a:stretch>
        </p:blipFill>
        <p:spPr>
          <a:xfrm>
            <a:off x="539552" y="1041049"/>
            <a:ext cx="2449724" cy="16357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8505028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56CE945-904E-4E12-9FD4-758B2889F679}"/>
              </a:ext>
            </a:extLst>
          </p:cNvPr>
          <p:cNvSpPr>
            <a:spLocks noGrp="1"/>
          </p:cNvSpPr>
          <p:nvPr>
            <p:ph type="title"/>
          </p:nvPr>
        </p:nvSpPr>
        <p:spPr/>
        <p:txBody>
          <a:bodyPr/>
          <a:lstStyle/>
          <a:p>
            <a:r>
              <a:rPr lang="en-US" altLang="zh-CN" sz="2800" dirty="0" smtClean="0"/>
              <a:t>5.</a:t>
            </a:r>
            <a:r>
              <a:rPr lang="zh-CN" altLang="en-US" sz="2800" dirty="0" smtClean="0"/>
              <a:t>评出</a:t>
            </a:r>
            <a:r>
              <a:rPr lang="en-US" altLang="zh-CN" sz="2800" dirty="0"/>
              <a:t>2018</a:t>
            </a:r>
            <a:r>
              <a:rPr lang="zh-CN" altLang="en-US" sz="2800" dirty="0"/>
              <a:t>年高等教育国家级教学成果奖</a:t>
            </a:r>
          </a:p>
        </p:txBody>
      </p:sp>
      <p:sp>
        <p:nvSpPr>
          <p:cNvPr id="5" name="内容占位符 2">
            <a:extLst>
              <a:ext uri="{FF2B5EF4-FFF2-40B4-BE49-F238E27FC236}">
                <a16:creationId xmlns="" xmlns:a16="http://schemas.microsoft.com/office/drawing/2014/main" id="{72B6F9A8-DF54-45F3-9B68-5CE092DF8415}"/>
              </a:ext>
            </a:extLst>
          </p:cNvPr>
          <p:cNvSpPr>
            <a:spLocks noGrp="1"/>
          </p:cNvSpPr>
          <p:nvPr>
            <p:ph sz="half" idx="1"/>
          </p:nvPr>
        </p:nvSpPr>
        <p:spPr>
          <a:xfrm>
            <a:off x="3059832" y="1003683"/>
            <a:ext cx="5616624" cy="2808312"/>
          </a:xfrm>
        </p:spPr>
        <p:txBody>
          <a:bodyPr/>
          <a:lstStyle/>
          <a:p>
            <a:pPr>
              <a:lnSpc>
                <a:spcPct val="150000"/>
              </a:lnSpc>
              <a:spcBef>
                <a:spcPts val="0"/>
              </a:spcBef>
            </a:pPr>
            <a:r>
              <a:rPr lang="zh-CN" altLang="en-US" sz="2200" b="1" dirty="0">
                <a:solidFill>
                  <a:srgbClr val="C00000"/>
                </a:solidFill>
                <a:latin typeface="微软雅黑" panose="020B0503020204020204" pitchFamily="34" charset="-122"/>
                <a:ea typeface="微软雅黑" panose="020B0503020204020204" pitchFamily="34" charset="-122"/>
              </a:rPr>
              <a:t>申报</a:t>
            </a:r>
            <a:r>
              <a:rPr lang="zh-CN" altLang="en-US" sz="2200" b="1" dirty="0">
                <a:latin typeface="微软雅黑" panose="020B0503020204020204" pitchFamily="34" charset="-122"/>
                <a:ea typeface="微软雅黑" panose="020B0503020204020204" pitchFamily="34" charset="-122"/>
              </a:rPr>
              <a:t>：全国</a:t>
            </a:r>
            <a:r>
              <a:rPr lang="en-US" altLang="zh-CN" sz="2200" b="1" dirty="0">
                <a:solidFill>
                  <a:srgbClr val="C00000"/>
                </a:solidFill>
                <a:latin typeface="微软雅黑" panose="020B0503020204020204" pitchFamily="34" charset="-122"/>
                <a:ea typeface="微软雅黑" panose="020B0503020204020204" pitchFamily="34" charset="-122"/>
              </a:rPr>
              <a:t>607</a:t>
            </a:r>
            <a:r>
              <a:rPr lang="zh-CN" altLang="en-US" sz="2200" b="1" dirty="0">
                <a:latin typeface="微软雅黑" panose="020B0503020204020204" pitchFamily="34" charset="-122"/>
                <a:ea typeface="微软雅黑" panose="020B0503020204020204" pitchFamily="34" charset="-122"/>
              </a:rPr>
              <a:t>所高校和</a:t>
            </a:r>
            <a:r>
              <a:rPr lang="en-US" altLang="zh-CN" sz="2200" b="1" dirty="0">
                <a:solidFill>
                  <a:srgbClr val="C00000"/>
                </a:solidFill>
                <a:latin typeface="微软雅黑" panose="020B0503020204020204" pitchFamily="34" charset="-122"/>
                <a:ea typeface="微软雅黑" panose="020B0503020204020204" pitchFamily="34" charset="-122"/>
              </a:rPr>
              <a:t>142</a:t>
            </a:r>
            <a:r>
              <a:rPr lang="zh-CN" altLang="en-US" sz="2200" b="1" dirty="0">
                <a:latin typeface="微软雅黑" panose="020B0503020204020204" pitchFamily="34" charset="-122"/>
                <a:ea typeface="微软雅黑" panose="020B0503020204020204" pitchFamily="34" charset="-122"/>
              </a:rPr>
              <a:t>个单位</a:t>
            </a:r>
            <a:r>
              <a:rPr lang="en-US" altLang="zh-CN" sz="2200" b="1" dirty="0">
                <a:solidFill>
                  <a:srgbClr val="C00000"/>
                </a:solidFill>
                <a:latin typeface="微软雅黑" panose="020B0503020204020204" pitchFamily="34" charset="-122"/>
                <a:ea typeface="微软雅黑" panose="020B0503020204020204" pitchFamily="34" charset="-122"/>
              </a:rPr>
              <a:t>1333</a:t>
            </a:r>
            <a:r>
              <a:rPr lang="zh-CN" altLang="en-US" sz="2200" b="1" dirty="0">
                <a:latin typeface="微软雅黑" panose="020B0503020204020204" pitchFamily="34" charset="-122"/>
                <a:ea typeface="微软雅黑" panose="020B0503020204020204" pitchFamily="34" charset="-122"/>
              </a:rPr>
              <a:t>个项目，创历届之最</a:t>
            </a:r>
            <a:endParaRPr lang="en-US" altLang="zh-CN" sz="2200" b="1" dirty="0">
              <a:latin typeface="微软雅黑" panose="020B0503020204020204" pitchFamily="34" charset="-122"/>
              <a:ea typeface="微软雅黑" panose="020B0503020204020204" pitchFamily="34" charset="-122"/>
            </a:endParaRPr>
          </a:p>
          <a:p>
            <a:pPr>
              <a:lnSpc>
                <a:spcPct val="150000"/>
              </a:lnSpc>
              <a:spcBef>
                <a:spcPts val="0"/>
              </a:spcBef>
            </a:pPr>
            <a:r>
              <a:rPr lang="zh-CN" altLang="en-US" sz="2200" b="1" dirty="0">
                <a:solidFill>
                  <a:srgbClr val="C00000"/>
                </a:solidFill>
                <a:latin typeface="微软雅黑" panose="020B0503020204020204" pitchFamily="34" charset="-122"/>
                <a:ea typeface="微软雅黑" panose="020B0503020204020204" pitchFamily="34" charset="-122"/>
              </a:rPr>
              <a:t>获奖</a:t>
            </a:r>
            <a:r>
              <a:rPr lang="zh-CN" altLang="en-US" sz="2200" b="1" dirty="0">
                <a:latin typeface="微软雅黑" panose="020B0503020204020204" pitchFamily="34" charset="-122"/>
                <a:ea typeface="微软雅黑" panose="020B0503020204020204" pitchFamily="34" charset="-122"/>
              </a:rPr>
              <a:t>：</a:t>
            </a:r>
            <a:r>
              <a:rPr lang="en-US" altLang="zh-CN" sz="2200" b="1" dirty="0">
                <a:solidFill>
                  <a:srgbClr val="C00000"/>
                </a:solidFill>
                <a:latin typeface="微软雅黑" panose="020B0503020204020204" pitchFamily="34" charset="-122"/>
                <a:ea typeface="微软雅黑" panose="020B0503020204020204" pitchFamily="34" charset="-122"/>
              </a:rPr>
              <a:t>223</a:t>
            </a:r>
            <a:r>
              <a:rPr lang="zh-CN" altLang="en-US" sz="2200" b="1" dirty="0">
                <a:latin typeface="微软雅黑" panose="020B0503020204020204" pitchFamily="34" charset="-122"/>
                <a:ea typeface="微软雅黑" panose="020B0503020204020204" pitchFamily="34" charset="-122"/>
              </a:rPr>
              <a:t>个单位（含香港、澳门高校）的</a:t>
            </a:r>
            <a:r>
              <a:rPr lang="en-US" altLang="zh-CN" sz="2200" b="1" dirty="0">
                <a:latin typeface="微软雅黑" panose="020B0503020204020204" pitchFamily="34" charset="-122"/>
                <a:ea typeface="微软雅黑" panose="020B0503020204020204" pitchFamily="34" charset="-122"/>
              </a:rPr>
              <a:t>452</a:t>
            </a:r>
            <a:r>
              <a:rPr lang="zh-CN" altLang="en-US" sz="2200" b="1" dirty="0">
                <a:latin typeface="微软雅黑" panose="020B0503020204020204" pitchFamily="34" charset="-122"/>
                <a:ea typeface="微软雅黑" panose="020B0503020204020204" pitchFamily="34" charset="-122"/>
              </a:rPr>
              <a:t>个项目（特等</a:t>
            </a:r>
            <a:r>
              <a:rPr lang="en-US" altLang="zh-CN" sz="2200" b="1" dirty="0">
                <a:latin typeface="微软雅黑" panose="020B0503020204020204" pitchFamily="34" charset="-122"/>
                <a:ea typeface="微软雅黑" panose="020B0503020204020204" pitchFamily="34" charset="-122"/>
              </a:rPr>
              <a:t>2</a:t>
            </a:r>
            <a:r>
              <a:rPr lang="zh-CN" altLang="en-US" sz="2200" b="1" dirty="0">
                <a:latin typeface="微软雅黑" panose="020B0503020204020204" pitchFamily="34" charset="-122"/>
                <a:ea typeface="微软雅黑" panose="020B0503020204020204" pitchFamily="34" charset="-122"/>
              </a:rPr>
              <a:t>项、一等</a:t>
            </a:r>
            <a:r>
              <a:rPr lang="en-US" altLang="zh-CN" sz="2200" b="1" dirty="0">
                <a:latin typeface="微软雅黑" panose="020B0503020204020204" pitchFamily="34" charset="-122"/>
                <a:ea typeface="微软雅黑" panose="020B0503020204020204" pitchFamily="34" charset="-122"/>
              </a:rPr>
              <a:t>50</a:t>
            </a:r>
            <a:r>
              <a:rPr lang="zh-CN" altLang="en-US" sz="2200" b="1" dirty="0">
                <a:latin typeface="微软雅黑" panose="020B0503020204020204" pitchFamily="34" charset="-122"/>
                <a:ea typeface="微软雅黑" panose="020B0503020204020204" pitchFamily="34" charset="-122"/>
              </a:rPr>
              <a:t>项、二等</a:t>
            </a:r>
            <a:r>
              <a:rPr lang="en-US" altLang="zh-CN" sz="2200" b="1" dirty="0">
                <a:latin typeface="微软雅黑" panose="020B0503020204020204" pitchFamily="34" charset="-122"/>
                <a:ea typeface="微软雅黑" panose="020B0503020204020204" pitchFamily="34" charset="-122"/>
              </a:rPr>
              <a:t>400</a:t>
            </a:r>
            <a:r>
              <a:rPr lang="zh-CN" altLang="en-US" sz="2200" b="1" dirty="0">
                <a:latin typeface="微软雅黑" panose="020B0503020204020204" pitchFamily="34" charset="-122"/>
                <a:ea typeface="微软雅黑" panose="020B0503020204020204" pitchFamily="34" charset="-122"/>
              </a:rPr>
              <a:t>项）</a:t>
            </a:r>
          </a:p>
        </p:txBody>
      </p:sp>
      <p:pic>
        <p:nvPicPr>
          <p:cNvPr id="3" name="图片 2"/>
          <p:cNvPicPr>
            <a:picLocks noChangeAspect="1"/>
          </p:cNvPicPr>
          <p:nvPr/>
        </p:nvPicPr>
        <p:blipFill>
          <a:blip r:embed="rId2" cstate="print"/>
          <a:stretch>
            <a:fillRect/>
          </a:stretch>
        </p:blipFill>
        <p:spPr>
          <a:xfrm>
            <a:off x="711747" y="1003683"/>
            <a:ext cx="1954913" cy="2606551"/>
          </a:xfrm>
          <a:prstGeom prst="rect">
            <a:avLst/>
          </a:prstGeom>
          <a:ln>
            <a:noFill/>
          </a:ln>
          <a:effectLst>
            <a:outerShdw blurRad="292100" dist="139700" dir="2700000" algn="tl" rotWithShape="0">
              <a:srgbClr val="333333">
                <a:alpha val="65000"/>
              </a:srgbClr>
            </a:outerShdw>
          </a:effectLst>
        </p:spPr>
      </p:pic>
      <p:sp>
        <p:nvSpPr>
          <p:cNvPr id="6" name="任意多边形 14">
            <a:extLst>
              <a:ext uri="{FF2B5EF4-FFF2-40B4-BE49-F238E27FC236}">
                <a16:creationId xmlns="" xmlns:a16="http://schemas.microsoft.com/office/drawing/2014/main" id="{D8040E67-401A-4131-AE3D-81A6DDC422E1}"/>
              </a:ext>
            </a:extLst>
          </p:cNvPr>
          <p:cNvSpPr/>
          <p:nvPr/>
        </p:nvSpPr>
        <p:spPr bwMode="auto">
          <a:xfrm>
            <a:off x="1689203" y="3901552"/>
            <a:ext cx="6027748" cy="542406"/>
          </a:xfrm>
          <a:prstGeom prst="roundRect">
            <a:avLst/>
          </a:prstGeom>
          <a:ln>
            <a:noFill/>
          </a:ln>
        </p:spPr>
        <p:style>
          <a:lnRef idx="1">
            <a:schemeClr val="accent1"/>
          </a:lnRef>
          <a:fillRef idx="2">
            <a:schemeClr val="accent1"/>
          </a:fillRef>
          <a:effectRef idx="1">
            <a:schemeClr val="accent1"/>
          </a:effectRef>
          <a:fontRef idx="minor">
            <a:schemeClr val="dk1"/>
          </a:fontRef>
        </p:style>
        <p:txBody>
          <a:bodyPr lIns="88664" tIns="88664" rIns="88664" bIns="64514" spcCol="1270" anchor="ctr"/>
          <a:lstStyle/>
          <a:p>
            <a:pPr algn="ctr"/>
            <a:r>
              <a:rPr lang="zh-CN" altLang="en-US" sz="2400" b="1" dirty="0" smtClean="0">
                <a:solidFill>
                  <a:srgbClr val="002060"/>
                </a:solidFill>
                <a:latin typeface="微软雅黑" panose="020B0503020204020204" pitchFamily="34" charset="-122"/>
                <a:ea typeface="微软雅黑" panose="020B0503020204020204" pitchFamily="34" charset="-122"/>
              </a:rPr>
              <a:t>风向标    指挥棒    信号灯    聚宝盆</a:t>
            </a:r>
            <a:endParaRPr lang="zh-CN" altLang="zh-CN" sz="2400" b="1"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19139857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noChangeArrowheads="1"/>
          </p:cNvSpPr>
          <p:nvPr>
            <p:ph type="title" idx="4294967295"/>
          </p:nvPr>
        </p:nvSpPr>
        <p:spPr>
          <a:xfrm>
            <a:off x="0" y="51470"/>
            <a:ext cx="8676456" cy="666974"/>
          </a:xfrm>
        </p:spPr>
        <p:txBody>
          <a:bodyPr/>
          <a:lstStyle/>
          <a:p>
            <a:r>
              <a:rPr lang="en-US" altLang="zh-CN" sz="2800" b="1" dirty="0">
                <a:solidFill>
                  <a:schemeClr val="bg1"/>
                </a:solidFill>
              </a:rPr>
              <a:t>6.</a:t>
            </a:r>
            <a:r>
              <a:rPr lang="zh-CN" altLang="en-US" sz="2800" b="1" dirty="0">
                <a:solidFill>
                  <a:schemeClr val="bg1"/>
                </a:solidFill>
              </a:rPr>
              <a:t>成立</a:t>
            </a:r>
            <a:r>
              <a:rPr lang="en-US" altLang="zh-CN" sz="2800" b="1" dirty="0">
                <a:solidFill>
                  <a:schemeClr val="bg1"/>
                </a:solidFill>
              </a:rPr>
              <a:t>2018-2022</a:t>
            </a:r>
            <a:r>
              <a:rPr lang="zh-CN" altLang="en-US" sz="2800" b="1" dirty="0">
                <a:solidFill>
                  <a:schemeClr val="bg1"/>
                </a:solidFill>
              </a:rPr>
              <a:t>年教育部高等学校教学指导委员会</a:t>
            </a:r>
            <a:endParaRPr lang="zh-CN" altLang="zh-CN" sz="2800" dirty="0"/>
          </a:p>
        </p:txBody>
      </p:sp>
      <p:pic>
        <p:nvPicPr>
          <p:cNvPr id="9" name="图片 1"/>
          <p:cNvPicPr>
            <a:picLocks noChangeAspect="1"/>
          </p:cNvPicPr>
          <p:nvPr/>
        </p:nvPicPr>
        <p:blipFill>
          <a:blip r:embed="rId2" cstate="print"/>
          <a:srcRect/>
          <a:stretch>
            <a:fillRect/>
          </a:stretch>
        </p:blipFill>
        <p:spPr bwMode="auto">
          <a:xfrm>
            <a:off x="5724129" y="915566"/>
            <a:ext cx="3096344" cy="1977756"/>
          </a:xfrm>
          <a:prstGeom prst="rect">
            <a:avLst/>
          </a:prstGeom>
          <a:ln>
            <a:noFill/>
          </a:ln>
          <a:effectLst>
            <a:outerShdw blurRad="292100" dist="139700" dir="2700000" algn="tl" rotWithShape="0">
              <a:srgbClr val="333333">
                <a:alpha val="65000"/>
              </a:srgbClr>
            </a:outerShdw>
          </a:effectLst>
        </p:spPr>
      </p:pic>
      <p:sp>
        <p:nvSpPr>
          <p:cNvPr id="10" name="内容占位符 2"/>
          <p:cNvSpPr txBox="1">
            <a:spLocks/>
          </p:cNvSpPr>
          <p:nvPr/>
        </p:nvSpPr>
        <p:spPr bwMode="auto">
          <a:xfrm>
            <a:off x="683568" y="915567"/>
            <a:ext cx="6539771" cy="1729428"/>
          </a:xfrm>
          <a:prstGeom prst="rect">
            <a:avLst/>
          </a:prstGeom>
          <a:noFill/>
          <a:ln w="9525">
            <a:noFill/>
            <a:miter lim="800000"/>
            <a:headEnd/>
            <a:tailEnd/>
          </a:ln>
        </p:spPr>
        <p:txBody>
          <a:bodyPr/>
          <a:lstStyle/>
          <a:p>
            <a:pPr defTabSz="0">
              <a:lnSpc>
                <a:spcPct val="150000"/>
              </a:lnSpc>
              <a:spcBef>
                <a:spcPts val="600"/>
              </a:spcBef>
            </a:pPr>
            <a:r>
              <a:rPr lang="zh-CN" altLang="en-US" sz="1800" b="1" dirty="0">
                <a:solidFill>
                  <a:srgbClr val="C00000"/>
                </a:solidFill>
                <a:latin typeface="微软雅黑" pitchFamily="34" charset="-122"/>
                <a:ea typeface="微软雅黑" pitchFamily="34" charset="-122"/>
                <a:sym typeface="微软雅黑" pitchFamily="34" charset="-122"/>
              </a:rPr>
              <a:t>规模最大</a:t>
            </a:r>
            <a:r>
              <a:rPr lang="zh-CN" altLang="en-US" sz="1800" b="1" dirty="0">
                <a:latin typeface="微软雅黑" pitchFamily="34" charset="-122"/>
                <a:ea typeface="微软雅黑" pitchFamily="34" charset="-122"/>
                <a:sym typeface="微软雅黑" pitchFamily="34" charset="-122"/>
              </a:rPr>
              <a:t>：</a:t>
            </a:r>
            <a:r>
              <a:rPr lang="en-US" altLang="zh-CN" sz="1800" b="1" dirty="0">
                <a:solidFill>
                  <a:srgbClr val="002060"/>
                </a:solidFill>
                <a:latin typeface="微软雅黑" pitchFamily="34" charset="-122"/>
                <a:ea typeface="微软雅黑" pitchFamily="34" charset="-122"/>
                <a:sym typeface="微软雅黑" pitchFamily="34" charset="-122"/>
              </a:rPr>
              <a:t>5550</a:t>
            </a:r>
            <a:r>
              <a:rPr lang="zh-CN" altLang="en-US" sz="1800" b="1" dirty="0">
                <a:solidFill>
                  <a:srgbClr val="002060"/>
                </a:solidFill>
                <a:latin typeface="微软雅黑" pitchFamily="34" charset="-122"/>
                <a:ea typeface="微软雅黑" pitchFamily="34" charset="-122"/>
                <a:sym typeface="微软雅黑" pitchFamily="34" charset="-122"/>
              </a:rPr>
              <a:t>人，涵盖</a:t>
            </a:r>
            <a:r>
              <a:rPr lang="en-US" altLang="zh-CN" sz="1800" b="1" dirty="0">
                <a:solidFill>
                  <a:srgbClr val="002060"/>
                </a:solidFill>
                <a:latin typeface="微软雅黑" pitchFamily="34" charset="-122"/>
                <a:ea typeface="微软雅黑" pitchFamily="34" charset="-122"/>
                <a:sym typeface="微软雅黑" pitchFamily="34" charset="-122"/>
              </a:rPr>
              <a:t>31</a:t>
            </a:r>
            <a:r>
              <a:rPr lang="zh-CN" altLang="en-US" sz="1800" b="1" dirty="0">
                <a:solidFill>
                  <a:srgbClr val="002060"/>
                </a:solidFill>
                <a:latin typeface="微软雅黑" pitchFamily="34" charset="-122"/>
                <a:ea typeface="微软雅黑" pitchFamily="34" charset="-122"/>
                <a:sym typeface="微软雅黑" pitchFamily="34" charset="-122"/>
              </a:rPr>
              <a:t>个省市区</a:t>
            </a:r>
            <a:r>
              <a:rPr lang="en-US" altLang="zh-CN" sz="1800" b="1" dirty="0">
                <a:solidFill>
                  <a:srgbClr val="002060"/>
                </a:solidFill>
                <a:latin typeface="微软雅黑" pitchFamily="34" charset="-122"/>
                <a:ea typeface="微软雅黑" pitchFamily="34" charset="-122"/>
                <a:sym typeface="微软雅黑" pitchFamily="34" charset="-122"/>
              </a:rPr>
              <a:t>+</a:t>
            </a:r>
            <a:r>
              <a:rPr lang="zh-CN" altLang="en-US" sz="1800" b="1" dirty="0">
                <a:solidFill>
                  <a:srgbClr val="002060"/>
                </a:solidFill>
                <a:latin typeface="微软雅黑" pitchFamily="34" charset="-122"/>
                <a:ea typeface="微软雅黑" pitchFamily="34" charset="-122"/>
                <a:sym typeface="微软雅黑" pitchFamily="34" charset="-122"/>
              </a:rPr>
              <a:t>港澳</a:t>
            </a:r>
            <a:endParaRPr lang="en-US" altLang="zh-CN" sz="1800" b="1" dirty="0">
              <a:solidFill>
                <a:srgbClr val="002060"/>
              </a:solidFill>
              <a:latin typeface="微软雅黑" pitchFamily="34" charset="-122"/>
              <a:ea typeface="微软雅黑" pitchFamily="34" charset="-122"/>
              <a:sym typeface="微软雅黑" pitchFamily="34" charset="-122"/>
            </a:endParaRPr>
          </a:p>
          <a:p>
            <a:pPr defTabSz="0">
              <a:lnSpc>
                <a:spcPct val="150000"/>
              </a:lnSpc>
              <a:spcBef>
                <a:spcPts val="600"/>
              </a:spcBef>
            </a:pPr>
            <a:r>
              <a:rPr lang="zh-CN" altLang="en-US" sz="1800" b="1" dirty="0">
                <a:solidFill>
                  <a:srgbClr val="C00000"/>
                </a:solidFill>
                <a:latin typeface="微软雅黑" pitchFamily="34" charset="-122"/>
                <a:ea typeface="微软雅黑" pitchFamily="34" charset="-122"/>
                <a:sym typeface="微软雅黑" pitchFamily="34" charset="-122"/>
              </a:rPr>
              <a:t>覆盖最全</a:t>
            </a:r>
            <a:r>
              <a:rPr lang="zh-CN" altLang="en-US" sz="1800" b="1" dirty="0">
                <a:latin typeface="微软雅黑" pitchFamily="34" charset="-122"/>
                <a:ea typeface="微软雅黑" pitchFamily="34" charset="-122"/>
                <a:sym typeface="微软雅黑" pitchFamily="34" charset="-122"/>
              </a:rPr>
              <a:t>：</a:t>
            </a:r>
            <a:r>
              <a:rPr lang="en-US" altLang="zh-CN" sz="1800" b="1" dirty="0">
                <a:solidFill>
                  <a:srgbClr val="002060"/>
                </a:solidFill>
                <a:latin typeface="微软雅黑" pitchFamily="34" charset="-122"/>
                <a:ea typeface="微软雅黑" pitchFamily="34" charset="-122"/>
                <a:sym typeface="微软雅黑" pitchFamily="34" charset="-122"/>
              </a:rPr>
              <a:t>151</a:t>
            </a:r>
            <a:r>
              <a:rPr lang="zh-CN" altLang="en-US" sz="1800" b="1" dirty="0">
                <a:solidFill>
                  <a:srgbClr val="002060"/>
                </a:solidFill>
                <a:latin typeface="微软雅黑" pitchFamily="34" charset="-122"/>
                <a:ea typeface="微软雅黑" pitchFamily="34" charset="-122"/>
                <a:sym typeface="微软雅黑" pitchFamily="34" charset="-122"/>
              </a:rPr>
              <a:t>个（</a:t>
            </a:r>
            <a:r>
              <a:rPr lang="en-US" altLang="zh-CN" sz="1800" b="1" dirty="0">
                <a:solidFill>
                  <a:srgbClr val="002060"/>
                </a:solidFill>
                <a:latin typeface="微软雅黑" pitchFamily="34" charset="-122"/>
                <a:ea typeface="微软雅黑" pitchFamily="34" charset="-122"/>
                <a:sym typeface="微软雅黑" pitchFamily="34" charset="-122"/>
              </a:rPr>
              <a:t> 111</a:t>
            </a:r>
            <a:r>
              <a:rPr lang="zh-CN" altLang="en-US" sz="1800" b="1" dirty="0">
                <a:solidFill>
                  <a:srgbClr val="002060"/>
                </a:solidFill>
                <a:latin typeface="微软雅黑" pitchFamily="34" charset="-122"/>
                <a:ea typeface="微软雅黑" pitchFamily="34" charset="-122"/>
                <a:sym typeface="微软雅黑" pitchFamily="34" charset="-122"/>
              </a:rPr>
              <a:t>教指委</a:t>
            </a:r>
            <a:r>
              <a:rPr lang="en-US" altLang="zh-CN" sz="1800" b="1" dirty="0">
                <a:solidFill>
                  <a:srgbClr val="002060"/>
                </a:solidFill>
                <a:latin typeface="微软雅黑" pitchFamily="34" charset="-122"/>
                <a:ea typeface="微软雅黑" pitchFamily="34" charset="-122"/>
                <a:sym typeface="微软雅黑" pitchFamily="34" charset="-122"/>
              </a:rPr>
              <a:t>+40</a:t>
            </a:r>
            <a:r>
              <a:rPr lang="zh-CN" altLang="en-US" sz="1800" b="1" dirty="0">
                <a:solidFill>
                  <a:srgbClr val="002060"/>
                </a:solidFill>
                <a:latin typeface="微软雅黑" pitchFamily="34" charset="-122"/>
                <a:ea typeface="微软雅黑" pitchFamily="34" charset="-122"/>
                <a:sym typeface="微软雅黑" pitchFamily="34" charset="-122"/>
              </a:rPr>
              <a:t>分教指委）</a:t>
            </a:r>
            <a:endParaRPr lang="en-US" altLang="zh-CN" sz="1800" b="1" dirty="0">
              <a:solidFill>
                <a:srgbClr val="002060"/>
              </a:solidFill>
              <a:latin typeface="微软雅黑" pitchFamily="34" charset="-122"/>
              <a:ea typeface="微软雅黑" pitchFamily="34" charset="-122"/>
              <a:sym typeface="微软雅黑" pitchFamily="34" charset="-122"/>
            </a:endParaRPr>
          </a:p>
          <a:p>
            <a:pPr defTabSz="0">
              <a:lnSpc>
                <a:spcPct val="150000"/>
              </a:lnSpc>
              <a:spcBef>
                <a:spcPts val="600"/>
              </a:spcBef>
            </a:pPr>
            <a:r>
              <a:rPr lang="en-US" altLang="zh-CN" sz="1800" b="1" dirty="0">
                <a:latin typeface="微软雅黑" pitchFamily="34" charset="-122"/>
                <a:ea typeface="微软雅黑" pitchFamily="34" charset="-122"/>
                <a:sym typeface="微软雅黑" pitchFamily="34" charset="-122"/>
              </a:rPr>
              <a:t>                   </a:t>
            </a:r>
          </a:p>
          <a:p>
            <a:pPr defTabSz="0">
              <a:lnSpc>
                <a:spcPct val="150000"/>
              </a:lnSpc>
              <a:spcBef>
                <a:spcPts val="600"/>
              </a:spcBef>
            </a:pPr>
            <a:r>
              <a:rPr lang="en-US" altLang="zh-CN" sz="1800" b="1" dirty="0">
                <a:solidFill>
                  <a:srgbClr val="002060"/>
                </a:solidFill>
                <a:latin typeface="微软雅黑" pitchFamily="34" charset="-122"/>
                <a:ea typeface="微软雅黑" pitchFamily="34" charset="-122"/>
                <a:sym typeface="微软雅黑" pitchFamily="34" charset="-122"/>
              </a:rPr>
              <a:t>              【2</a:t>
            </a:r>
            <a:r>
              <a:rPr lang="zh-CN" altLang="en-US" sz="1800" b="1" dirty="0">
                <a:solidFill>
                  <a:srgbClr val="002060"/>
                </a:solidFill>
                <a:latin typeface="微软雅黑" pitchFamily="34" charset="-122"/>
                <a:ea typeface="微软雅黑" pitchFamily="34" charset="-122"/>
                <a:sym typeface="微软雅黑" pitchFamily="34" charset="-122"/>
              </a:rPr>
              <a:t>个综合类</a:t>
            </a:r>
            <a:r>
              <a:rPr lang="en-US" altLang="zh-CN" sz="1800" b="1" dirty="0">
                <a:solidFill>
                  <a:srgbClr val="002060"/>
                </a:solidFill>
                <a:latin typeface="微软雅黑" pitchFamily="34" charset="-122"/>
                <a:ea typeface="微软雅黑" pitchFamily="34" charset="-122"/>
                <a:sym typeface="微软雅黑" pitchFamily="34" charset="-122"/>
              </a:rPr>
              <a:t>+109</a:t>
            </a:r>
            <a:r>
              <a:rPr lang="zh-CN" altLang="en-US" sz="1800" b="1" dirty="0">
                <a:solidFill>
                  <a:srgbClr val="002060"/>
                </a:solidFill>
                <a:latin typeface="微软雅黑" pitchFamily="34" charset="-122"/>
                <a:ea typeface="微软雅黑" pitchFamily="34" charset="-122"/>
                <a:sym typeface="微软雅黑" pitchFamily="34" charset="-122"/>
              </a:rPr>
              <a:t>个专业类或课程类</a:t>
            </a:r>
            <a:r>
              <a:rPr lang="en-US" altLang="zh-CN" sz="1800" b="1" dirty="0">
                <a:solidFill>
                  <a:srgbClr val="002060"/>
                </a:solidFill>
                <a:latin typeface="微软雅黑" pitchFamily="34" charset="-122"/>
                <a:ea typeface="微软雅黑" pitchFamily="34" charset="-122"/>
                <a:sym typeface="微软雅黑" pitchFamily="34" charset="-122"/>
              </a:rPr>
              <a:t>】</a:t>
            </a:r>
          </a:p>
          <a:p>
            <a:pPr defTabSz="0">
              <a:lnSpc>
                <a:spcPct val="150000"/>
              </a:lnSpc>
              <a:spcBef>
                <a:spcPts val="600"/>
              </a:spcBef>
            </a:pPr>
            <a:r>
              <a:rPr lang="zh-CN" altLang="en-US" sz="1800" b="1" dirty="0">
                <a:solidFill>
                  <a:srgbClr val="C00000"/>
                </a:solidFill>
                <a:latin typeface="微软雅黑" pitchFamily="34" charset="-122"/>
                <a:ea typeface="微软雅黑" pitchFamily="34" charset="-122"/>
                <a:sym typeface="微软雅黑" pitchFamily="34" charset="-122"/>
              </a:rPr>
              <a:t>水平最高</a:t>
            </a:r>
            <a:r>
              <a:rPr lang="zh-CN" altLang="en-US" sz="1800" b="1" dirty="0">
                <a:latin typeface="微软雅黑" pitchFamily="34" charset="-122"/>
                <a:ea typeface="微软雅黑" pitchFamily="34" charset="-122"/>
                <a:sym typeface="微软雅黑" pitchFamily="34" charset="-122"/>
              </a:rPr>
              <a:t>：</a:t>
            </a:r>
            <a:r>
              <a:rPr lang="zh-CN" altLang="en-US" sz="1800" b="1" dirty="0">
                <a:solidFill>
                  <a:srgbClr val="002060"/>
                </a:solidFill>
                <a:latin typeface="微软雅黑" pitchFamily="34" charset="-122"/>
                <a:ea typeface="微软雅黑" pitchFamily="34" charset="-122"/>
                <a:sym typeface="微软雅黑" pitchFamily="34" charset="-122"/>
              </a:rPr>
              <a:t>国家教学名师</a:t>
            </a:r>
            <a:r>
              <a:rPr lang="en-US" altLang="zh-CN" sz="1800" b="1" dirty="0">
                <a:solidFill>
                  <a:srgbClr val="002060"/>
                </a:solidFill>
                <a:latin typeface="微软雅黑" pitchFamily="34" charset="-122"/>
                <a:ea typeface="微软雅黑" pitchFamily="34" charset="-122"/>
                <a:sym typeface="微软雅黑" pitchFamily="34" charset="-122"/>
              </a:rPr>
              <a:t>124</a:t>
            </a:r>
            <a:r>
              <a:rPr lang="zh-CN" altLang="en-US" sz="1800" b="1" dirty="0">
                <a:solidFill>
                  <a:srgbClr val="002060"/>
                </a:solidFill>
                <a:latin typeface="微软雅黑" pitchFamily="34" charset="-122"/>
                <a:ea typeface="微软雅黑" pitchFamily="34" charset="-122"/>
                <a:sym typeface="微软雅黑" pitchFamily="34" charset="-122"/>
              </a:rPr>
              <a:t>人、院士</a:t>
            </a:r>
            <a:r>
              <a:rPr lang="en-US" altLang="zh-CN" sz="1800" b="1" dirty="0">
                <a:solidFill>
                  <a:srgbClr val="002060"/>
                </a:solidFill>
                <a:latin typeface="微软雅黑" pitchFamily="34" charset="-122"/>
                <a:ea typeface="微软雅黑" pitchFamily="34" charset="-122"/>
                <a:sym typeface="微软雅黑" pitchFamily="34" charset="-122"/>
              </a:rPr>
              <a:t>103</a:t>
            </a:r>
            <a:r>
              <a:rPr lang="zh-CN" altLang="en-US" sz="1800" b="1" dirty="0">
                <a:solidFill>
                  <a:srgbClr val="002060"/>
                </a:solidFill>
                <a:latin typeface="微软雅黑" pitchFamily="34" charset="-122"/>
                <a:ea typeface="微软雅黑" pitchFamily="34" charset="-122"/>
                <a:sym typeface="微软雅黑" pitchFamily="34" charset="-122"/>
              </a:rPr>
              <a:t>人、长江学者</a:t>
            </a:r>
            <a:r>
              <a:rPr lang="en-US" altLang="zh-CN" sz="1800" b="1" dirty="0">
                <a:solidFill>
                  <a:srgbClr val="002060"/>
                </a:solidFill>
                <a:latin typeface="微软雅黑" pitchFamily="34" charset="-122"/>
                <a:ea typeface="微软雅黑" pitchFamily="34" charset="-122"/>
                <a:sym typeface="微软雅黑" pitchFamily="34" charset="-122"/>
              </a:rPr>
              <a:t>308</a:t>
            </a:r>
            <a:r>
              <a:rPr lang="zh-CN" altLang="en-US" sz="1800" b="1" dirty="0">
                <a:solidFill>
                  <a:srgbClr val="002060"/>
                </a:solidFill>
                <a:latin typeface="微软雅黑" pitchFamily="34" charset="-122"/>
                <a:ea typeface="微软雅黑" pitchFamily="34" charset="-122"/>
                <a:sym typeface="微软雅黑" pitchFamily="34" charset="-122"/>
              </a:rPr>
              <a:t>人</a:t>
            </a:r>
            <a:endParaRPr lang="en-US" altLang="zh-CN" sz="1800" b="1" dirty="0">
              <a:solidFill>
                <a:srgbClr val="002060"/>
              </a:solidFill>
              <a:latin typeface="微软雅黑" pitchFamily="34" charset="-122"/>
              <a:ea typeface="微软雅黑" pitchFamily="34" charset="-122"/>
              <a:sym typeface="微软雅黑" pitchFamily="34" charset="-122"/>
            </a:endParaRPr>
          </a:p>
          <a:p>
            <a:pPr algn="ctr" defTabSz="0">
              <a:lnSpc>
                <a:spcPct val="150000"/>
              </a:lnSpc>
              <a:spcBef>
                <a:spcPts val="600"/>
              </a:spcBef>
            </a:pPr>
            <a:r>
              <a:rPr lang="zh-CN" altLang="en-US" sz="1800" b="1" dirty="0">
                <a:solidFill>
                  <a:srgbClr val="002060"/>
                </a:solidFill>
                <a:latin typeface="微软雅黑" pitchFamily="34" charset="-122"/>
                <a:ea typeface="微软雅黑" pitchFamily="34" charset="-122"/>
                <a:sym typeface="微软雅黑" pitchFamily="34" charset="-122"/>
              </a:rPr>
              <a:t>                 </a:t>
            </a:r>
            <a:r>
              <a:rPr lang="zh-CN" altLang="en-US" sz="2100" b="1" dirty="0">
                <a:solidFill>
                  <a:srgbClr val="002060"/>
                </a:solidFill>
                <a:latin typeface="微软雅黑" pitchFamily="34" charset="-122"/>
                <a:ea typeface="微软雅黑" pitchFamily="34" charset="-122"/>
                <a:sym typeface="微软雅黑" pitchFamily="34" charset="-122"/>
              </a:rPr>
              <a:t>参谋部、咨询团、指导组、推动队</a:t>
            </a:r>
            <a:endParaRPr lang="zh-CN" altLang="en-US" sz="2100" dirty="0">
              <a:solidFill>
                <a:srgbClr val="002060"/>
              </a:solidFill>
              <a:latin typeface="微软雅黑" pitchFamily="34" charset="-122"/>
              <a:ea typeface="微软雅黑" pitchFamily="34" charset="-122"/>
              <a:sym typeface="微软雅黑" pitchFamily="34" charset="-122"/>
            </a:endParaRPr>
          </a:p>
        </p:txBody>
      </p:sp>
      <p:sp>
        <p:nvSpPr>
          <p:cNvPr id="11" name="左大括号 10"/>
          <p:cNvSpPr/>
          <p:nvPr/>
        </p:nvSpPr>
        <p:spPr>
          <a:xfrm rot="5400000">
            <a:off x="3130479" y="1239602"/>
            <a:ext cx="504056" cy="1872207"/>
          </a:xfrm>
          <a:prstGeom prst="leftBrace">
            <a:avLst>
              <a:gd name="adj1" fmla="val 8333"/>
              <a:gd name="adj2" fmla="val 50038"/>
            </a:avLst>
          </a:prstGeom>
        </p:spPr>
        <p:style>
          <a:lnRef idx="2">
            <a:schemeClr val="accent1"/>
          </a:lnRef>
          <a:fillRef idx="0">
            <a:schemeClr val="accent1"/>
          </a:fillRef>
          <a:effectRef idx="1">
            <a:schemeClr val="accent1"/>
          </a:effectRef>
          <a:fontRef idx="minor">
            <a:schemeClr val="tx1"/>
          </a:fontRef>
        </p:style>
        <p:txBody>
          <a:bodyPr anchor="ctr"/>
          <a:lstStyle/>
          <a:p>
            <a:pPr algn="ctr">
              <a:buFont typeface="Arial" panose="020B0604020202020204" pitchFamily="34" charset="0"/>
              <a:buNone/>
              <a:defRPr/>
            </a:pPr>
            <a:endParaRPr lang="zh-CN" altLang="en-US" sz="1350"/>
          </a:p>
        </p:txBody>
      </p:sp>
      <p:sp>
        <p:nvSpPr>
          <p:cNvPr id="13" name="矩形 3"/>
          <p:cNvSpPr>
            <a:spLocks noChangeArrowheads="1"/>
          </p:cNvSpPr>
          <p:nvPr/>
        </p:nvSpPr>
        <p:spPr bwMode="auto">
          <a:xfrm>
            <a:off x="683568" y="4011910"/>
            <a:ext cx="7848871" cy="50783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a:lnSpc>
                <a:spcPct val="150000"/>
              </a:lnSpc>
              <a:buFont typeface="Arial" pitchFamily="34" charset="0"/>
              <a:buNone/>
            </a:pPr>
            <a:r>
              <a:rPr lang="zh-CN" altLang="en-US" sz="1800" b="1" dirty="0">
                <a:solidFill>
                  <a:srgbClr val="002060"/>
                </a:solidFill>
                <a:latin typeface="微软雅黑" pitchFamily="34" charset="-122"/>
                <a:ea typeface="微软雅黑" pitchFamily="34" charset="-122"/>
              </a:rPr>
              <a:t>部属高校占</a:t>
            </a:r>
            <a:r>
              <a:rPr lang="en-US" altLang="zh-CN" sz="1800" b="1" dirty="0">
                <a:solidFill>
                  <a:srgbClr val="002060"/>
                </a:solidFill>
                <a:latin typeface="微软雅黑" pitchFamily="34" charset="-122"/>
                <a:ea typeface="微软雅黑" pitchFamily="34" charset="-122"/>
              </a:rPr>
              <a:t>47.6%</a:t>
            </a:r>
            <a:r>
              <a:rPr lang="zh-CN" altLang="en-US" sz="1800" b="1" dirty="0">
                <a:solidFill>
                  <a:srgbClr val="002060"/>
                </a:solidFill>
                <a:latin typeface="微软雅黑" pitchFamily="34" charset="-122"/>
                <a:ea typeface="微软雅黑" pitchFamily="34" charset="-122"/>
              </a:rPr>
              <a:t>、地方高校占</a:t>
            </a:r>
            <a:r>
              <a:rPr lang="en-US" altLang="zh-CN" sz="1800" b="1" dirty="0">
                <a:solidFill>
                  <a:srgbClr val="002060"/>
                </a:solidFill>
                <a:latin typeface="微软雅黑" pitchFamily="34" charset="-122"/>
                <a:ea typeface="微软雅黑" pitchFamily="34" charset="-122"/>
              </a:rPr>
              <a:t>46.3%</a:t>
            </a:r>
            <a:r>
              <a:rPr lang="zh-CN" altLang="en-US" sz="1800" b="1" dirty="0">
                <a:solidFill>
                  <a:srgbClr val="002060"/>
                </a:solidFill>
                <a:latin typeface="微软雅黑" pitchFamily="34" charset="-122"/>
                <a:ea typeface="微软雅黑" pitchFamily="34" charset="-122"/>
              </a:rPr>
              <a:t>、行业部门占</a:t>
            </a:r>
            <a:r>
              <a:rPr lang="en-US" altLang="zh-CN" sz="1800" b="1" dirty="0">
                <a:solidFill>
                  <a:srgbClr val="002060"/>
                </a:solidFill>
                <a:latin typeface="微软雅黑" pitchFamily="34" charset="-122"/>
                <a:ea typeface="微软雅黑" pitchFamily="34" charset="-122"/>
              </a:rPr>
              <a:t>6.1%</a:t>
            </a:r>
            <a:endParaRPr lang="zh-CN" altLang="en-US" sz="1800" b="1" dirty="0">
              <a:solidFill>
                <a:srgbClr val="002060"/>
              </a:solidFill>
              <a:latin typeface="微软雅黑" pitchFamily="34" charset="-122"/>
              <a:ea typeface="微软雅黑" pitchFamily="34" charset="-122"/>
            </a:endParaRPr>
          </a:p>
        </p:txBody>
      </p:sp>
    </p:spTree>
    <p:extLst>
      <p:ext uri="{BB962C8B-B14F-4D97-AF65-F5344CB8AC3E}">
        <p14:creationId xmlns:p14="http://schemas.microsoft.com/office/powerpoint/2010/main" xmlns="" val="2099698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a:xfrm>
            <a:off x="1331640" y="635794"/>
            <a:ext cx="6102678" cy="596504"/>
          </a:xfrm>
        </p:spPr>
        <p:txBody>
          <a:bodyPr/>
          <a:lstStyle/>
          <a:p>
            <a:r>
              <a:rPr lang="en-US" altLang="zh-CN" sz="2100" dirty="0"/>
              <a:t>7.</a:t>
            </a:r>
            <a:r>
              <a:rPr lang="zh-CN" altLang="en-US" sz="2100" dirty="0"/>
              <a:t>举办了一届惊艳非凡的创新创业大赛</a:t>
            </a:r>
          </a:p>
        </p:txBody>
      </p:sp>
      <p:sp>
        <p:nvSpPr>
          <p:cNvPr id="2" name="文本框 1">
            <a:extLst>
              <a:ext uri="{FF2B5EF4-FFF2-40B4-BE49-F238E27FC236}">
                <a16:creationId xmlns="" xmlns:a16="http://schemas.microsoft.com/office/drawing/2014/main" id="{852FB127-33E8-46A9-98C3-97AC8AC2DADA}"/>
              </a:ext>
            </a:extLst>
          </p:cNvPr>
          <p:cNvSpPr txBox="1"/>
          <p:nvPr/>
        </p:nvSpPr>
        <p:spPr>
          <a:xfrm>
            <a:off x="349828" y="1106760"/>
            <a:ext cx="3003457" cy="1689052"/>
          </a:xfrm>
          <a:prstGeom prst="rect">
            <a:avLst/>
          </a:prstGeom>
          <a:noFill/>
        </p:spPr>
        <p:txBody>
          <a:bodyPr wrap="square" rtlCol="0">
            <a:spAutoFit/>
          </a:bodyPr>
          <a:lstStyle/>
          <a:p>
            <a:pPr marL="257175" indent="-257175">
              <a:lnSpc>
                <a:spcPct val="150000"/>
              </a:lnSpc>
              <a:buFont typeface="Arial" panose="020B0604020202020204" pitchFamily="34" charset="0"/>
              <a:buChar char="•"/>
            </a:pPr>
            <a:r>
              <a:rPr lang="zh-CN" altLang="en-US" sz="2400" b="1" dirty="0">
                <a:solidFill>
                  <a:srgbClr val="002060"/>
                </a:solidFill>
                <a:latin typeface="微软雅黑" pitchFamily="34" charset="-122"/>
                <a:ea typeface="微软雅黑" pitchFamily="34" charset="-122"/>
              </a:rPr>
              <a:t>总书记亲自回信</a:t>
            </a:r>
            <a:endParaRPr lang="en-US" altLang="zh-CN" sz="2400" b="1" dirty="0">
              <a:solidFill>
                <a:srgbClr val="002060"/>
              </a:solidFill>
              <a:latin typeface="微软雅黑" pitchFamily="34" charset="-122"/>
              <a:ea typeface="微软雅黑" pitchFamily="34" charset="-122"/>
            </a:endParaRPr>
          </a:p>
          <a:p>
            <a:pPr marL="257175" indent="-257175">
              <a:lnSpc>
                <a:spcPct val="150000"/>
              </a:lnSpc>
              <a:buFont typeface="Arial" panose="020B0604020202020204" pitchFamily="34" charset="0"/>
              <a:buChar char="•"/>
            </a:pPr>
            <a:r>
              <a:rPr lang="zh-CN" altLang="en-US" sz="2400" b="1" dirty="0">
                <a:solidFill>
                  <a:srgbClr val="002060"/>
                </a:solidFill>
                <a:latin typeface="微软雅黑" pitchFamily="34" charset="-122"/>
                <a:ea typeface="微软雅黑" pitchFamily="34" charset="-122"/>
              </a:rPr>
              <a:t>总理亲自倡议</a:t>
            </a:r>
            <a:endParaRPr lang="en-US" altLang="zh-CN" sz="2400" b="1" dirty="0">
              <a:solidFill>
                <a:srgbClr val="002060"/>
              </a:solidFill>
              <a:latin typeface="微软雅黑" pitchFamily="34" charset="-122"/>
              <a:ea typeface="微软雅黑" pitchFamily="34" charset="-122"/>
            </a:endParaRPr>
          </a:p>
          <a:p>
            <a:pPr marL="257175" indent="-257175">
              <a:lnSpc>
                <a:spcPct val="150000"/>
              </a:lnSpc>
              <a:buFont typeface="Arial" panose="020B0604020202020204" pitchFamily="34" charset="0"/>
              <a:buChar char="•"/>
            </a:pPr>
            <a:r>
              <a:rPr lang="zh-CN" altLang="en-US" sz="2400" b="1" dirty="0">
                <a:solidFill>
                  <a:srgbClr val="002060"/>
                </a:solidFill>
                <a:latin typeface="微软雅黑" pitchFamily="34" charset="-122"/>
                <a:ea typeface="微软雅黑" pitchFamily="34" charset="-122"/>
              </a:rPr>
              <a:t>副总理亲自出席</a:t>
            </a:r>
            <a:endParaRPr lang="en-US" altLang="zh-CN" sz="2400" dirty="0">
              <a:solidFill>
                <a:srgbClr val="002060"/>
              </a:solidFill>
              <a:latin typeface="微软雅黑" pitchFamily="34" charset="-122"/>
              <a:ea typeface="微软雅黑" pitchFamily="34" charset="-122"/>
            </a:endParaRPr>
          </a:p>
        </p:txBody>
      </p:sp>
      <p:sp>
        <p:nvSpPr>
          <p:cNvPr id="5" name="矩形 4"/>
          <p:cNvSpPr/>
          <p:nvPr/>
        </p:nvSpPr>
        <p:spPr>
          <a:xfrm>
            <a:off x="847167" y="3435846"/>
            <a:ext cx="7721852" cy="95365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lnSpc>
                <a:spcPct val="120000"/>
              </a:lnSpc>
            </a:pPr>
            <a:r>
              <a:rPr lang="zh-CN" altLang="en-US" sz="2400" b="1" dirty="0">
                <a:solidFill>
                  <a:srgbClr val="002060"/>
                </a:solidFill>
                <a:latin typeface="华文新魏" pitchFamily="2" charset="-122"/>
                <a:ea typeface="华文新魏" pitchFamily="2" charset="-122"/>
              </a:rPr>
              <a:t>被赞誉为：全球最好的双创路演平台！</a:t>
            </a:r>
            <a:endParaRPr lang="en-US" altLang="zh-CN" sz="2400" b="1" dirty="0">
              <a:solidFill>
                <a:srgbClr val="002060"/>
              </a:solidFill>
              <a:latin typeface="华文新魏" pitchFamily="2" charset="-122"/>
              <a:ea typeface="华文新魏" pitchFamily="2" charset="-122"/>
            </a:endParaRPr>
          </a:p>
          <a:p>
            <a:pPr algn="ctr">
              <a:lnSpc>
                <a:spcPct val="120000"/>
              </a:lnSpc>
            </a:pPr>
            <a:r>
              <a:rPr lang="zh-CN" altLang="en-US" sz="2400" b="1" dirty="0">
                <a:solidFill>
                  <a:srgbClr val="002060"/>
                </a:solidFill>
                <a:latin typeface="华文新魏" pitchFamily="2" charset="-122"/>
                <a:ea typeface="华文新魏" pitchFamily="2" charset="-122"/>
              </a:rPr>
              <a:t>被评价为：一场惊艳非凡的双创大赛！</a:t>
            </a:r>
          </a:p>
        </p:txBody>
      </p:sp>
      <p:sp>
        <p:nvSpPr>
          <p:cNvPr id="10" name="标题 1"/>
          <p:cNvSpPr txBox="1">
            <a:spLocks/>
          </p:cNvSpPr>
          <p:nvPr/>
        </p:nvSpPr>
        <p:spPr bwMode="auto">
          <a:xfrm>
            <a:off x="0" y="-9525"/>
            <a:ext cx="8892480" cy="7090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kern="1200">
                <a:solidFill>
                  <a:schemeClr val="bg1"/>
                </a:solidFill>
                <a:latin typeface="微软雅黑" pitchFamily="34" charset="-122"/>
                <a:ea typeface="微软雅黑" pitchFamily="34" charset="-122"/>
                <a:cs typeface="微软雅黑"/>
              </a:defRPr>
            </a:lvl1pPr>
            <a:lvl2pPr algn="ctr" rtl="0" eaLnBrk="0" fontAlgn="base" hangingPunct="0">
              <a:spcBef>
                <a:spcPct val="0"/>
              </a:spcBef>
              <a:spcAft>
                <a:spcPct val="0"/>
              </a:spcAft>
              <a:defRPr sz="4400">
                <a:solidFill>
                  <a:schemeClr val="tx1"/>
                </a:solidFill>
                <a:latin typeface="微软雅黑"/>
                <a:ea typeface="微软雅黑"/>
                <a:cs typeface="微软雅黑"/>
              </a:defRPr>
            </a:lvl2pPr>
            <a:lvl3pPr algn="ctr" rtl="0" eaLnBrk="0" fontAlgn="base" hangingPunct="0">
              <a:spcBef>
                <a:spcPct val="0"/>
              </a:spcBef>
              <a:spcAft>
                <a:spcPct val="0"/>
              </a:spcAft>
              <a:defRPr sz="4400">
                <a:solidFill>
                  <a:schemeClr val="tx1"/>
                </a:solidFill>
                <a:latin typeface="微软雅黑"/>
                <a:ea typeface="微软雅黑"/>
                <a:cs typeface="微软雅黑"/>
              </a:defRPr>
            </a:lvl3pPr>
            <a:lvl4pPr algn="ctr" rtl="0" eaLnBrk="0" fontAlgn="base" hangingPunct="0">
              <a:spcBef>
                <a:spcPct val="0"/>
              </a:spcBef>
              <a:spcAft>
                <a:spcPct val="0"/>
              </a:spcAft>
              <a:defRPr sz="4400">
                <a:solidFill>
                  <a:schemeClr val="tx1"/>
                </a:solidFill>
                <a:latin typeface="微软雅黑"/>
                <a:ea typeface="微软雅黑"/>
                <a:cs typeface="微软雅黑"/>
              </a:defRPr>
            </a:lvl4pPr>
            <a:lvl5pPr algn="ctr" rtl="0" eaLnBrk="0" fontAlgn="base" hangingPunct="0">
              <a:spcBef>
                <a:spcPct val="0"/>
              </a:spcBef>
              <a:spcAft>
                <a:spcPct val="0"/>
              </a:spcAft>
              <a:defRPr sz="4400">
                <a:solidFill>
                  <a:schemeClr val="tx1"/>
                </a:solidFill>
                <a:latin typeface="微软雅黑"/>
                <a:ea typeface="微软雅黑"/>
                <a:cs typeface="微软雅黑"/>
              </a:defRPr>
            </a:lvl5pPr>
            <a:lvl6pPr marL="457189" algn="ctr" rtl="0" fontAlgn="base">
              <a:spcBef>
                <a:spcPct val="0"/>
              </a:spcBef>
              <a:spcAft>
                <a:spcPct val="0"/>
              </a:spcAft>
              <a:defRPr sz="4400">
                <a:solidFill>
                  <a:schemeClr val="tx1"/>
                </a:solidFill>
                <a:latin typeface="微软雅黑"/>
                <a:ea typeface="微软雅黑"/>
                <a:cs typeface="微软雅黑"/>
              </a:defRPr>
            </a:lvl6pPr>
            <a:lvl7pPr marL="914378" algn="ctr" rtl="0" fontAlgn="base">
              <a:spcBef>
                <a:spcPct val="0"/>
              </a:spcBef>
              <a:spcAft>
                <a:spcPct val="0"/>
              </a:spcAft>
              <a:defRPr sz="4400">
                <a:solidFill>
                  <a:schemeClr val="tx1"/>
                </a:solidFill>
                <a:latin typeface="微软雅黑"/>
                <a:ea typeface="微软雅黑"/>
                <a:cs typeface="微软雅黑"/>
              </a:defRPr>
            </a:lvl7pPr>
            <a:lvl8pPr marL="1371566" algn="ctr" rtl="0" fontAlgn="base">
              <a:spcBef>
                <a:spcPct val="0"/>
              </a:spcBef>
              <a:spcAft>
                <a:spcPct val="0"/>
              </a:spcAft>
              <a:defRPr sz="4400">
                <a:solidFill>
                  <a:schemeClr val="tx1"/>
                </a:solidFill>
                <a:latin typeface="微软雅黑"/>
                <a:ea typeface="微软雅黑"/>
                <a:cs typeface="微软雅黑"/>
              </a:defRPr>
            </a:lvl8pPr>
            <a:lvl9pPr marL="1828754" algn="ctr" rtl="0" fontAlgn="base">
              <a:spcBef>
                <a:spcPct val="0"/>
              </a:spcBef>
              <a:spcAft>
                <a:spcPct val="0"/>
              </a:spcAft>
              <a:defRPr sz="4400">
                <a:solidFill>
                  <a:schemeClr val="tx1"/>
                </a:solidFill>
                <a:latin typeface="微软雅黑"/>
                <a:ea typeface="微软雅黑"/>
                <a:cs typeface="微软雅黑"/>
              </a:defRPr>
            </a:lvl9pPr>
          </a:lstStyle>
          <a:p>
            <a:r>
              <a:rPr lang="en-US" altLang="zh-CN" sz="2800" dirty="0" smtClean="0"/>
              <a:t>7.</a:t>
            </a:r>
            <a:r>
              <a:rPr lang="zh-CN" altLang="en-US" sz="2800" dirty="0" smtClean="0"/>
              <a:t>举办第四届中国“互联网</a:t>
            </a:r>
            <a:r>
              <a:rPr lang="en-US" altLang="zh-CN" sz="2800" dirty="0" smtClean="0"/>
              <a:t>+”</a:t>
            </a:r>
            <a:r>
              <a:rPr lang="zh-CN" altLang="en-US" sz="2800" dirty="0"/>
              <a:t>大学生创新创业</a:t>
            </a:r>
            <a:r>
              <a:rPr lang="zh-CN" altLang="en-US" sz="2800" dirty="0" smtClean="0"/>
              <a:t>大赛</a:t>
            </a:r>
            <a:endParaRPr lang="zh-CN" altLang="en-US" sz="2800" dirty="0"/>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xmlns=""/>
              </a:ext>
            </a:extLst>
          </a:blip>
          <a:srcRect/>
          <a:stretch/>
        </p:blipFill>
        <p:spPr>
          <a:xfrm>
            <a:off x="6184654" y="1106760"/>
            <a:ext cx="2419794" cy="1766677"/>
          </a:xfrm>
          <a:prstGeom prst="rect">
            <a:avLst/>
          </a:prstGeom>
          <a:ln>
            <a:noFill/>
          </a:ln>
          <a:effectLst>
            <a:outerShdw blurRad="292100" dist="139700" dir="2700000" algn="tl" rotWithShape="0">
              <a:srgbClr val="333333">
                <a:alpha val="65000"/>
              </a:srgbClr>
            </a:outerShdw>
          </a:effectLst>
        </p:spPr>
      </p:pic>
      <p:pic>
        <p:nvPicPr>
          <p:cNvPr id="12" name="图片 11"/>
          <p:cNvPicPr>
            <a:picLocks noChangeAspect="1"/>
          </p:cNvPicPr>
          <p:nvPr/>
        </p:nvPicPr>
        <p:blipFill rotWithShape="1">
          <a:blip r:embed="rId4" cstate="print"/>
          <a:srcRect l="4862" t="5492" r="10054" b="12601"/>
          <a:stretch/>
        </p:blipFill>
        <p:spPr>
          <a:xfrm>
            <a:off x="3491879" y="1059582"/>
            <a:ext cx="2520281" cy="1872208"/>
          </a:xfrm>
          <a:prstGeom prst="rect">
            <a:avLst/>
          </a:prstGeom>
        </p:spPr>
      </p:pic>
    </p:spTree>
    <p:extLst>
      <p:ext uri="{BB962C8B-B14F-4D97-AF65-F5344CB8AC3E}">
        <p14:creationId xmlns:p14="http://schemas.microsoft.com/office/powerpoint/2010/main" xmlns="" val="35985077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矩形 9"/>
          <p:cNvSpPr>
            <a:spLocks noChangeArrowheads="1"/>
          </p:cNvSpPr>
          <p:nvPr/>
        </p:nvSpPr>
        <p:spPr bwMode="auto">
          <a:xfrm>
            <a:off x="0" y="0"/>
            <a:ext cx="9144000" cy="720725"/>
          </a:xfrm>
          <a:prstGeom prst="rect">
            <a:avLst/>
          </a:prstGeom>
          <a:solidFill>
            <a:srgbClr val="37649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9pPr>
          </a:lstStyle>
          <a:p>
            <a:endParaRPr lang="zh-CN" altLang="en-US">
              <a:solidFill>
                <a:srgbClr val="002060"/>
              </a:solidFill>
              <a:latin typeface="宋体" panose="02010600030101010101" pitchFamily="2" charset="-122"/>
              <a:sym typeface="宋体" panose="02010600030101010101" pitchFamily="2" charset="-122"/>
            </a:endParaRPr>
          </a:p>
        </p:txBody>
      </p:sp>
      <p:pic>
        <p:nvPicPr>
          <p:cNvPr id="88067" name="Picture 3" descr="logo"/>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461375" y="120650"/>
            <a:ext cx="609600"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068" name="标题 1"/>
          <p:cNvSpPr>
            <a:spLocks noGrp="1" noChangeArrowheads="1"/>
          </p:cNvSpPr>
          <p:nvPr>
            <p:ph type="title" idx="4294967295"/>
          </p:nvPr>
        </p:nvSpPr>
        <p:spPr>
          <a:xfrm>
            <a:off x="0" y="0"/>
            <a:ext cx="9144000" cy="785813"/>
          </a:xfrm>
        </p:spPr>
        <p:txBody>
          <a:bodyPr/>
          <a:lstStyle/>
          <a:p>
            <a:r>
              <a:rPr lang="zh-CN" altLang="en-US" sz="2800" b="1" dirty="0">
                <a:solidFill>
                  <a:srgbClr val="FFFFFF"/>
                </a:solidFill>
              </a:rPr>
              <a:t>第四届中国“互联网</a:t>
            </a:r>
            <a:r>
              <a:rPr lang="en-US" altLang="zh-CN" sz="2800" b="1" dirty="0">
                <a:solidFill>
                  <a:srgbClr val="FFFFFF"/>
                </a:solidFill>
              </a:rPr>
              <a:t>+”</a:t>
            </a:r>
            <a:r>
              <a:rPr lang="zh-CN" altLang="en-US" sz="2800" b="1" dirty="0">
                <a:solidFill>
                  <a:srgbClr val="FFFFFF"/>
                </a:solidFill>
              </a:rPr>
              <a:t>大学生创新创业大赛</a:t>
            </a:r>
          </a:p>
        </p:txBody>
      </p:sp>
      <p:sp>
        <p:nvSpPr>
          <p:cNvPr id="88069" name="矩形 9"/>
          <p:cNvSpPr>
            <a:spLocks noChangeArrowheads="1"/>
          </p:cNvSpPr>
          <p:nvPr/>
        </p:nvSpPr>
        <p:spPr bwMode="auto">
          <a:xfrm>
            <a:off x="250825" y="700088"/>
            <a:ext cx="8785225" cy="35425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1900" b="1"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主   题</a:t>
            </a:r>
            <a:r>
              <a:rPr lang="zh-CN" altLang="en-US" sz="19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：勇立时代潮头敢闯会创   扎根中国大地书写人生华章</a:t>
            </a:r>
            <a:endParaRPr lang="en-US" altLang="zh-CN" sz="19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endParaRPr>
          </a:p>
          <a:p>
            <a:pPr>
              <a:lnSpc>
                <a:spcPct val="150000"/>
              </a:lnSpc>
            </a:pPr>
            <a:r>
              <a:rPr lang="zh-CN" altLang="en-US" sz="1900" b="1"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有广度</a:t>
            </a:r>
            <a:r>
              <a:rPr lang="zh-CN" altLang="en-US" sz="19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a:t>
            </a:r>
            <a:r>
              <a:rPr lang="en-US" altLang="zh-CN" sz="1900" b="1"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265</a:t>
            </a:r>
            <a:r>
              <a:rPr lang="zh-CN" altLang="en-US" sz="1900" b="1"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万人、</a:t>
            </a:r>
            <a:r>
              <a:rPr lang="en-US" altLang="zh-CN" sz="1900" b="1"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64</a:t>
            </a:r>
            <a:r>
              <a:rPr lang="zh-CN" altLang="en-US" sz="1900" b="1"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万项目（</a:t>
            </a:r>
            <a:r>
              <a:rPr lang="en-US" altLang="zh-CN" sz="1900" b="1"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9%</a:t>
            </a:r>
            <a:r>
              <a:rPr lang="zh-CN" altLang="en-US" sz="1900" b="1"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a:t>
            </a:r>
            <a:r>
              <a:rPr lang="en-US" altLang="zh-CN" sz="1900" b="1"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+51</a:t>
            </a:r>
            <a:r>
              <a:rPr lang="zh-CN" altLang="en-US" sz="1900" b="1"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个</a:t>
            </a:r>
            <a:r>
              <a:rPr lang="zh-CN" altLang="en-US" sz="19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国家</a:t>
            </a:r>
            <a:r>
              <a:rPr lang="en-US" altLang="zh-CN" sz="19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a:t>
            </a:r>
            <a:r>
              <a:rPr lang="zh-CN" altLang="en-US" sz="19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地区</a:t>
            </a:r>
            <a:r>
              <a:rPr lang="en-US" altLang="zh-CN" sz="1900" b="1"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700</a:t>
            </a:r>
            <a:r>
              <a:rPr lang="zh-CN" altLang="en-US" sz="1900" b="1"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支</a:t>
            </a:r>
            <a:r>
              <a:rPr lang="zh-CN" altLang="en-US" sz="19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团队参赛</a:t>
            </a:r>
            <a:endParaRPr lang="en-US" altLang="zh-CN" sz="19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endParaRPr>
          </a:p>
          <a:p>
            <a:pPr>
              <a:lnSpc>
                <a:spcPct val="150000"/>
              </a:lnSpc>
            </a:pPr>
            <a:r>
              <a:rPr lang="zh-CN" altLang="en-US" sz="1900" b="1"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有深度</a:t>
            </a:r>
            <a:r>
              <a:rPr lang="zh-CN" altLang="en-US" sz="19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：创新创业教育与专业教育深度融合，</a:t>
            </a:r>
            <a:r>
              <a:rPr lang="zh-CN" altLang="en-US" sz="1900" b="1"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海丝、海峡、海洋文化特色</a:t>
            </a:r>
          </a:p>
          <a:p>
            <a:pPr>
              <a:lnSpc>
                <a:spcPct val="150000"/>
              </a:lnSpc>
            </a:pPr>
            <a:r>
              <a:rPr lang="zh-CN" altLang="en-US" sz="1900" b="1"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有高度</a:t>
            </a:r>
            <a:r>
              <a:rPr lang="zh-CN" altLang="en-US" sz="19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：对接</a:t>
            </a:r>
            <a:r>
              <a:rPr lang="zh-CN" altLang="en-US" sz="1900" b="1" dirty="0">
                <a:solidFill>
                  <a:srgbClr val="002060"/>
                </a:solidFill>
                <a:ea typeface="微软雅黑" panose="020B0503020204020204" pitchFamily="34" charset="-122"/>
                <a:sym typeface="Times New Roman" panose="02020603050405020304" pitchFamily="18" charset="0"/>
              </a:rPr>
              <a:t>“</a:t>
            </a:r>
            <a:r>
              <a:rPr lang="zh-CN" altLang="en-US" sz="19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一带一路</a:t>
            </a:r>
            <a:r>
              <a:rPr lang="en-US" altLang="zh-CN" sz="1900" b="1" dirty="0">
                <a:solidFill>
                  <a:srgbClr val="002060"/>
                </a:solidFill>
                <a:ea typeface="微软雅黑" panose="020B0503020204020204" pitchFamily="34" charset="-122"/>
                <a:sym typeface="Times New Roman" panose="02020603050405020304" pitchFamily="18" charset="0"/>
              </a:rPr>
              <a:t>”</a:t>
            </a:r>
            <a:r>
              <a:rPr lang="zh-CN" altLang="en-US" sz="19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、创新驱动、乡村振兴等国家战略</a:t>
            </a:r>
            <a:endParaRPr lang="en-US" altLang="zh-CN" sz="19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endParaRPr>
          </a:p>
          <a:p>
            <a:pPr>
              <a:lnSpc>
                <a:spcPct val="140000"/>
              </a:lnSpc>
            </a:pPr>
            <a:r>
              <a:rPr lang="zh-CN" altLang="en-US" sz="1900" b="1"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有温度</a:t>
            </a:r>
            <a:r>
              <a:rPr lang="zh-CN" altLang="en-US" sz="19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a:t>
            </a:r>
            <a:r>
              <a:rPr lang="zh-CN" altLang="en-US" sz="1900" b="1" dirty="0">
                <a:solidFill>
                  <a:srgbClr val="002060"/>
                </a:solidFill>
                <a:ea typeface="微软雅黑" panose="020B0503020204020204" pitchFamily="34" charset="-122"/>
                <a:sym typeface="Times New Roman" panose="02020603050405020304" pitchFamily="18" charset="0"/>
              </a:rPr>
              <a:t>“</a:t>
            </a:r>
            <a:r>
              <a:rPr lang="zh-CN" altLang="en-US" sz="19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青年红色筑梦之旅</a:t>
            </a:r>
            <a:r>
              <a:rPr lang="zh-CN" altLang="en-US" sz="1900" b="1" dirty="0">
                <a:solidFill>
                  <a:srgbClr val="002060"/>
                </a:solidFill>
                <a:ea typeface="微软雅黑" panose="020B0503020204020204" pitchFamily="34" charset="-122"/>
                <a:sym typeface="Times New Roman" panose="02020603050405020304" pitchFamily="18" charset="0"/>
              </a:rPr>
              <a:t>”</a:t>
            </a:r>
            <a:r>
              <a:rPr lang="zh-CN" altLang="en-US" sz="19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a:t>
            </a:r>
            <a:r>
              <a:rPr lang="en-US" altLang="zh-CN" sz="1900" b="1"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70</a:t>
            </a:r>
            <a:r>
              <a:rPr lang="zh-CN" altLang="en-US" sz="1900" b="1"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余万人、</a:t>
            </a:r>
            <a:r>
              <a:rPr lang="en-US" altLang="zh-CN" sz="1900" b="1"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14</a:t>
            </a:r>
            <a:r>
              <a:rPr lang="zh-CN" altLang="en-US" sz="1900" b="1"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万支团队</a:t>
            </a:r>
            <a:r>
              <a:rPr lang="zh-CN" altLang="en-US" sz="19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走进革命老区、</a:t>
            </a:r>
            <a:endParaRPr lang="en-US" altLang="zh-CN" sz="19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endParaRPr>
          </a:p>
          <a:p>
            <a:pPr>
              <a:lnSpc>
                <a:spcPct val="140000"/>
              </a:lnSpc>
            </a:pPr>
            <a:r>
              <a:rPr lang="en-US" altLang="zh-CN" sz="19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              </a:t>
            </a:r>
            <a:r>
              <a:rPr lang="zh-CN" altLang="en-US" sz="19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贫困地区，上好全国最大最有温度的思政课</a:t>
            </a:r>
          </a:p>
          <a:p>
            <a:pPr>
              <a:lnSpc>
                <a:spcPct val="150000"/>
              </a:lnSpc>
            </a:pPr>
            <a:endParaRPr lang="zh-CN" altLang="en-US" sz="19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endParaRPr>
          </a:p>
          <a:p>
            <a:pPr>
              <a:lnSpc>
                <a:spcPct val="150000"/>
              </a:lnSpc>
            </a:pPr>
            <a:endParaRPr lang="zh-CN" altLang="en-US" sz="1900" b="1"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endParaRPr>
          </a:p>
        </p:txBody>
      </p:sp>
      <p:pic>
        <p:nvPicPr>
          <p:cNvPr id="88070" name="图片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2875" y="3487738"/>
            <a:ext cx="8893175" cy="146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5925099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矩形 9"/>
          <p:cNvSpPr>
            <a:spLocks noChangeArrowheads="1"/>
          </p:cNvSpPr>
          <p:nvPr/>
        </p:nvSpPr>
        <p:spPr bwMode="auto">
          <a:xfrm>
            <a:off x="0" y="0"/>
            <a:ext cx="9144000" cy="720725"/>
          </a:xfrm>
          <a:prstGeom prst="rect">
            <a:avLst/>
          </a:prstGeom>
          <a:solidFill>
            <a:srgbClr val="37649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9pPr>
          </a:lstStyle>
          <a:p>
            <a:endParaRPr lang="zh-CN" altLang="en-US">
              <a:solidFill>
                <a:srgbClr val="002060"/>
              </a:solidFill>
              <a:latin typeface="宋体" panose="02010600030101010101" pitchFamily="2" charset="-122"/>
              <a:sym typeface="宋体" panose="02010600030101010101" pitchFamily="2" charset="-122"/>
            </a:endParaRPr>
          </a:p>
        </p:txBody>
      </p:sp>
      <p:pic>
        <p:nvPicPr>
          <p:cNvPr id="89091"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4725988"/>
            <a:ext cx="9140825" cy="438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092" name="Picture 3" descr="logo"/>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461375" y="120650"/>
            <a:ext cx="609600"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9093" name="标题 1"/>
          <p:cNvSpPr>
            <a:spLocks noGrp="1" noChangeArrowheads="1"/>
          </p:cNvSpPr>
          <p:nvPr>
            <p:ph type="title" idx="4294967295"/>
          </p:nvPr>
        </p:nvSpPr>
        <p:spPr>
          <a:xfrm>
            <a:off x="0" y="0"/>
            <a:ext cx="9144000" cy="785813"/>
          </a:xfrm>
        </p:spPr>
        <p:txBody>
          <a:bodyPr/>
          <a:lstStyle/>
          <a:p>
            <a:r>
              <a:rPr lang="zh-CN" altLang="zh-CN" sz="2800" b="1" dirty="0">
                <a:solidFill>
                  <a:srgbClr val="FFFFFF"/>
                </a:solidFill>
              </a:rPr>
              <a:t>惊艳非凡、海阔天空</a:t>
            </a:r>
          </a:p>
        </p:txBody>
      </p:sp>
      <p:sp>
        <p:nvSpPr>
          <p:cNvPr id="89094" name="内容占位符 2"/>
          <p:cNvSpPr>
            <a:spLocks noGrp="1" noChangeArrowheads="1"/>
          </p:cNvSpPr>
          <p:nvPr>
            <p:ph sz="half" idx="4294967295"/>
          </p:nvPr>
        </p:nvSpPr>
        <p:spPr>
          <a:xfrm>
            <a:off x="323850" y="1058863"/>
            <a:ext cx="8567738" cy="711571"/>
          </a:xfrm>
          <a:gradFill rotWithShape="1">
            <a:gsLst>
              <a:gs pos="0">
                <a:srgbClr val="A3C2FF"/>
              </a:gs>
              <a:gs pos="34999">
                <a:srgbClr val="BDD5FF"/>
              </a:gs>
              <a:gs pos="100000">
                <a:srgbClr val="E5EEFF"/>
              </a:gs>
            </a:gsLst>
            <a:lin ang="5400000" scaled="1"/>
          </a:gradFill>
          <a:ln cap="flat">
            <a:solidFill>
              <a:schemeClr val="accent1"/>
            </a:solidFill>
            <a:miter lim="800000"/>
            <a:headEnd/>
            <a:tailEnd/>
          </a:ln>
        </p:spPr>
        <p:txBody>
          <a:bodyPr anchor="ctr"/>
          <a:lstStyle/>
          <a:p>
            <a:pPr marL="0" indent="0">
              <a:lnSpc>
                <a:spcPct val="130000"/>
              </a:lnSpc>
              <a:spcBef>
                <a:spcPct val="0"/>
              </a:spcBef>
              <a:buFont typeface="Arial" panose="020B0604020202020204" pitchFamily="34" charset="0"/>
              <a:buNone/>
            </a:pPr>
            <a:r>
              <a:rPr lang="zh-CN" altLang="en-US" sz="2400" b="1" dirty="0">
                <a:solidFill>
                  <a:srgbClr val="002060"/>
                </a:solidFill>
              </a:rPr>
              <a:t>           五大成效：大军</a:t>
            </a:r>
            <a:r>
              <a:rPr lang="en-US" altLang="zh-CN" sz="2400" b="1" dirty="0">
                <a:solidFill>
                  <a:srgbClr val="002060"/>
                </a:solidFill>
              </a:rPr>
              <a:t>+</a:t>
            </a:r>
            <a:r>
              <a:rPr lang="zh-CN" altLang="en-US" sz="2400" b="1" dirty="0">
                <a:solidFill>
                  <a:srgbClr val="002060"/>
                </a:solidFill>
              </a:rPr>
              <a:t>大课</a:t>
            </a:r>
            <a:r>
              <a:rPr lang="en-US" altLang="zh-CN" sz="2400" b="1" dirty="0">
                <a:solidFill>
                  <a:srgbClr val="002060"/>
                </a:solidFill>
              </a:rPr>
              <a:t>+</a:t>
            </a:r>
            <a:r>
              <a:rPr lang="zh-CN" altLang="en-US" sz="2400" b="1" dirty="0">
                <a:solidFill>
                  <a:srgbClr val="002060"/>
                </a:solidFill>
              </a:rPr>
              <a:t>大会</a:t>
            </a:r>
            <a:r>
              <a:rPr lang="en-US" altLang="zh-CN" sz="2400" b="1" dirty="0">
                <a:solidFill>
                  <a:srgbClr val="002060"/>
                </a:solidFill>
              </a:rPr>
              <a:t>+</a:t>
            </a:r>
            <a:r>
              <a:rPr lang="zh-CN" altLang="en-US" sz="2400" b="1" dirty="0">
                <a:solidFill>
                  <a:srgbClr val="002060"/>
                </a:solidFill>
              </a:rPr>
              <a:t>大论坛</a:t>
            </a:r>
            <a:r>
              <a:rPr lang="en-US" altLang="zh-CN" sz="2400" b="1" dirty="0">
                <a:solidFill>
                  <a:srgbClr val="002060"/>
                </a:solidFill>
              </a:rPr>
              <a:t>+</a:t>
            </a:r>
            <a:r>
              <a:rPr lang="zh-CN" altLang="en-US" sz="2400" b="1" dirty="0">
                <a:solidFill>
                  <a:srgbClr val="002060"/>
                </a:solidFill>
              </a:rPr>
              <a:t>大电影 </a:t>
            </a:r>
            <a:endParaRPr lang="en-US" altLang="zh-CN" sz="2400" b="1" dirty="0">
              <a:solidFill>
                <a:srgbClr val="002060"/>
              </a:solidFill>
            </a:endParaRPr>
          </a:p>
        </p:txBody>
      </p:sp>
      <p:sp>
        <p:nvSpPr>
          <p:cNvPr id="89095" name="矩形 4"/>
          <p:cNvSpPr>
            <a:spLocks noChangeArrowheads="1"/>
          </p:cNvSpPr>
          <p:nvPr/>
        </p:nvSpPr>
        <p:spPr bwMode="auto">
          <a:xfrm>
            <a:off x="263525" y="4029075"/>
            <a:ext cx="8723313" cy="471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9pPr>
          </a:lstStyle>
          <a:p>
            <a:pPr algn="ctr">
              <a:lnSpc>
                <a:spcPct val="130000"/>
              </a:lnSpc>
            </a:pPr>
            <a:r>
              <a:rPr lang="zh-CN" altLang="en-US" sz="1900" b="1" dirty="0" smtClean="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中央媒体</a:t>
            </a:r>
            <a:r>
              <a:rPr lang="zh-CN" altLang="en-US" sz="19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：新华社通稿，人民日报头版，光明日报头版头条</a:t>
            </a:r>
            <a:r>
              <a:rPr lang="en-US" altLang="zh-CN" sz="19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a:t>
            </a:r>
            <a:r>
              <a:rPr lang="zh-CN" altLang="en-US" sz="19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评论员文章等</a:t>
            </a:r>
            <a:endParaRPr lang="en-US" altLang="zh-CN" sz="1900"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endParaRPr>
          </a:p>
        </p:txBody>
      </p:sp>
      <p:pic>
        <p:nvPicPr>
          <p:cNvPr id="89096" name="图片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804025" y="2139950"/>
            <a:ext cx="2147888" cy="1289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9097" name="文本框 9"/>
          <p:cNvSpPr>
            <a:spLocks noChangeArrowheads="1"/>
          </p:cNvSpPr>
          <p:nvPr/>
        </p:nvSpPr>
        <p:spPr bwMode="auto">
          <a:xfrm>
            <a:off x="6804025" y="3416300"/>
            <a:ext cx="2232025" cy="407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9pPr>
          </a:lstStyle>
          <a:p>
            <a:pPr algn="ctr">
              <a:lnSpc>
                <a:spcPct val="130000"/>
              </a:lnSpc>
            </a:pPr>
            <a:r>
              <a:rPr lang="zh-CN" altLang="en-US" sz="1600"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新华社专访</a:t>
            </a:r>
            <a:r>
              <a:rPr lang="en-US" altLang="zh-CN" sz="1000"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a:t>
            </a:r>
            <a:r>
              <a:rPr lang="zh-CN" altLang="en-US" sz="1000"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点击近</a:t>
            </a:r>
            <a:r>
              <a:rPr lang="en-US" altLang="zh-CN" sz="1000"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700</a:t>
            </a:r>
            <a:r>
              <a:rPr lang="zh-CN" altLang="en-US" sz="1000"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万</a:t>
            </a:r>
            <a:r>
              <a:rPr lang="en-US" altLang="zh-CN" sz="1000"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a:t>
            </a:r>
            <a:endParaRPr lang="zh-CN" altLang="en-US" sz="1000"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endParaRPr>
          </a:p>
        </p:txBody>
      </p:sp>
      <p:pic>
        <p:nvPicPr>
          <p:cNvPr id="89098" name="图片 11"/>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400300" y="2139950"/>
            <a:ext cx="2027238"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9099" name="矩形 12"/>
          <p:cNvSpPr>
            <a:spLocks noChangeArrowheads="1"/>
          </p:cNvSpPr>
          <p:nvPr/>
        </p:nvSpPr>
        <p:spPr bwMode="auto">
          <a:xfrm>
            <a:off x="2195513" y="3422650"/>
            <a:ext cx="2244725" cy="407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1600"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新闻联播</a:t>
            </a:r>
            <a:r>
              <a:rPr lang="en-US" altLang="zh-CN" sz="1600"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(10</a:t>
            </a:r>
            <a:r>
              <a:rPr lang="zh-CN" altLang="en-US" sz="1600"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月</a:t>
            </a:r>
            <a:r>
              <a:rPr lang="en-US" altLang="zh-CN" sz="1600"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13</a:t>
            </a:r>
            <a:r>
              <a:rPr lang="zh-CN" altLang="en-US" sz="1600"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日</a:t>
            </a:r>
            <a:r>
              <a:rPr lang="en-US" altLang="zh-CN" sz="1600"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a:t>
            </a:r>
            <a:endParaRPr lang="zh-CN" altLang="en-US"/>
          </a:p>
        </p:txBody>
      </p:sp>
      <p:pic>
        <p:nvPicPr>
          <p:cNvPr id="89100" name="图片 13"/>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79388" y="2139950"/>
            <a:ext cx="2028825"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9101" name="矩形 14"/>
          <p:cNvSpPr>
            <a:spLocks noChangeArrowheads="1"/>
          </p:cNvSpPr>
          <p:nvPr/>
        </p:nvSpPr>
        <p:spPr bwMode="auto">
          <a:xfrm>
            <a:off x="36513" y="3416300"/>
            <a:ext cx="2205037"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1600"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新闻联播</a:t>
            </a:r>
            <a:r>
              <a:rPr lang="en-US" altLang="zh-CN" sz="1600"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(10</a:t>
            </a:r>
            <a:r>
              <a:rPr lang="zh-CN" altLang="en-US" sz="1600"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月</a:t>
            </a:r>
            <a:r>
              <a:rPr lang="en-US" altLang="zh-CN" sz="1600"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11</a:t>
            </a:r>
            <a:r>
              <a:rPr lang="zh-CN" altLang="en-US" sz="1600"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日</a:t>
            </a:r>
            <a:r>
              <a:rPr lang="en-US" altLang="zh-CN" sz="1600"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a:t>
            </a:r>
            <a:endParaRPr lang="zh-CN" altLang="en-US"/>
          </a:p>
        </p:txBody>
      </p:sp>
      <p:pic>
        <p:nvPicPr>
          <p:cNvPr id="89102" name="图片 16"/>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4540250" y="2139950"/>
            <a:ext cx="2119313" cy="1308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9103" name="文本框 17"/>
          <p:cNvSpPr>
            <a:spLocks noChangeArrowheads="1"/>
          </p:cNvSpPr>
          <p:nvPr/>
        </p:nvSpPr>
        <p:spPr bwMode="auto">
          <a:xfrm>
            <a:off x="4356100" y="3429000"/>
            <a:ext cx="2520950" cy="407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1600"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凤凰卫视（</a:t>
            </a:r>
            <a:r>
              <a:rPr lang="en-US" altLang="zh-CN" sz="1600"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10</a:t>
            </a:r>
            <a:r>
              <a:rPr lang="zh-CN" altLang="en-US" sz="1600"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月</a:t>
            </a:r>
            <a:r>
              <a:rPr lang="en-US" altLang="zh-CN" sz="1600"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15</a:t>
            </a:r>
            <a:r>
              <a:rPr lang="zh-CN" altLang="en-US" sz="1600"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日）</a:t>
            </a:r>
            <a:endParaRPr lang="zh-CN" altLang="en-US"/>
          </a:p>
        </p:txBody>
      </p:sp>
    </p:spTree>
    <p:extLst>
      <p:ext uri="{BB962C8B-B14F-4D97-AF65-F5344CB8AC3E}">
        <p14:creationId xmlns:p14="http://schemas.microsoft.com/office/powerpoint/2010/main" xmlns="" val="33738641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矩形 9"/>
          <p:cNvSpPr>
            <a:spLocks noChangeArrowheads="1"/>
          </p:cNvSpPr>
          <p:nvPr/>
        </p:nvSpPr>
        <p:spPr bwMode="auto">
          <a:xfrm>
            <a:off x="0" y="0"/>
            <a:ext cx="9144000" cy="720725"/>
          </a:xfrm>
          <a:prstGeom prst="rect">
            <a:avLst/>
          </a:prstGeom>
          <a:solidFill>
            <a:srgbClr val="37649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9pPr>
          </a:lstStyle>
          <a:p>
            <a:endParaRPr lang="zh-CN" altLang="en-US">
              <a:solidFill>
                <a:srgbClr val="002060"/>
              </a:solidFill>
              <a:latin typeface="宋体" panose="02010600030101010101" pitchFamily="2" charset="-122"/>
              <a:sym typeface="宋体" panose="02010600030101010101" pitchFamily="2" charset="-122"/>
            </a:endParaRPr>
          </a:p>
        </p:txBody>
      </p:sp>
      <p:pic>
        <p:nvPicPr>
          <p:cNvPr id="55299"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4725888"/>
            <a:ext cx="9140825" cy="438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00" name="Picture 3" descr="logo"/>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461375" y="120650"/>
            <a:ext cx="609600"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301" name="标题 1"/>
          <p:cNvSpPr>
            <a:spLocks noGrp="1" noChangeArrowheads="1"/>
          </p:cNvSpPr>
          <p:nvPr>
            <p:ph type="title" idx="4294967295"/>
          </p:nvPr>
        </p:nvSpPr>
        <p:spPr>
          <a:xfrm>
            <a:off x="0" y="0"/>
            <a:ext cx="9144000" cy="785813"/>
          </a:xfrm>
        </p:spPr>
        <p:txBody>
          <a:bodyPr/>
          <a:lstStyle/>
          <a:p>
            <a:r>
              <a:rPr lang="en-US" altLang="zh-CN" sz="2800" b="1" dirty="0">
                <a:solidFill>
                  <a:srgbClr val="FFFFFF"/>
                </a:solidFill>
              </a:rPr>
              <a:t>8.</a:t>
            </a:r>
            <a:r>
              <a:rPr lang="zh-CN" altLang="en-US" sz="2800" b="1" dirty="0">
                <a:solidFill>
                  <a:srgbClr val="FFFFFF"/>
                </a:solidFill>
              </a:rPr>
              <a:t>颁布“新时代高教</a:t>
            </a:r>
            <a:r>
              <a:rPr lang="en-US" altLang="zh-CN" sz="2800" b="1" dirty="0">
                <a:solidFill>
                  <a:srgbClr val="FFFFFF"/>
                </a:solidFill>
              </a:rPr>
              <a:t>40</a:t>
            </a:r>
            <a:r>
              <a:rPr lang="zh-CN" altLang="en-US" sz="2800" b="1" dirty="0">
                <a:solidFill>
                  <a:srgbClr val="FFFFFF"/>
                </a:solidFill>
              </a:rPr>
              <a:t>条”</a:t>
            </a:r>
          </a:p>
        </p:txBody>
      </p:sp>
      <p:sp>
        <p:nvSpPr>
          <p:cNvPr id="55302" name="矩形 4"/>
          <p:cNvSpPr>
            <a:spLocks noChangeArrowheads="1"/>
          </p:cNvSpPr>
          <p:nvPr/>
        </p:nvSpPr>
        <p:spPr bwMode="auto">
          <a:xfrm>
            <a:off x="0" y="808038"/>
            <a:ext cx="9132888" cy="862012"/>
          </a:xfrm>
          <a:prstGeom prst="rect">
            <a:avLst/>
          </a:prstGeom>
          <a:gradFill rotWithShape="1">
            <a:gsLst>
              <a:gs pos="0">
                <a:srgbClr val="A3C2FF"/>
              </a:gs>
              <a:gs pos="34999">
                <a:srgbClr val="BDD5FF"/>
              </a:gs>
              <a:gs pos="100000">
                <a:srgbClr val="E5EEFF"/>
              </a:gs>
            </a:gsLst>
            <a:lin ang="5400000" scaled="1"/>
          </a:gradFill>
          <a:ln w="9525" cmpd="sng">
            <a:solidFill>
              <a:schemeClr val="accent1"/>
            </a:solidFill>
            <a:miter lim="800000"/>
            <a:headEnd/>
            <a:tailEnd/>
          </a:ln>
        </p:spPr>
        <p:txBody>
          <a:bodyPr>
            <a:spAutoFit/>
          </a:bodyPr>
          <a:lstStyle>
            <a:lvl1pPr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9pPr>
          </a:lstStyle>
          <a:p>
            <a:pPr algn="ctr">
              <a:spcBef>
                <a:spcPts val="600"/>
              </a:spcBef>
              <a:spcAft>
                <a:spcPts val="600"/>
              </a:spcAft>
            </a:pPr>
            <a:endParaRPr lang="zh-CN" altLang="en-US" sz="800" b="1">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en-US" altLang="zh-CN" sz="2400" b="1">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关于加快建设高水平本科教育   全面提高人才培养能力的意见</a:t>
            </a:r>
            <a:r>
              <a:rPr lang="en-US" altLang="zh-CN" sz="2400" b="1">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400" b="1">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algn="ctr">
              <a:spcBef>
                <a:spcPts val="600"/>
              </a:spcBef>
              <a:spcAft>
                <a:spcPts val="600"/>
              </a:spcAft>
            </a:pPr>
            <a:endParaRPr lang="zh-CN" altLang="en-US" sz="800" b="1">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5304" name="内容占位符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660232" y="1893277"/>
            <a:ext cx="1959295" cy="24347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内容占位符 2"/>
          <p:cNvSpPr txBox="1">
            <a:spLocks/>
          </p:cNvSpPr>
          <p:nvPr/>
        </p:nvSpPr>
        <p:spPr>
          <a:xfrm>
            <a:off x="300681" y="1872948"/>
            <a:ext cx="2880320" cy="1996586"/>
          </a:xfrm>
          <a:prstGeom prst="rect">
            <a:avLst/>
          </a:prstGeom>
        </p:spPr>
        <p:txBody>
          <a:bodyPr/>
          <a:lstStyle>
            <a:lvl1pPr marL="342892" indent="-342892" algn="l" rtl="0" eaLnBrk="0" fontAlgn="base" hangingPunct="0">
              <a:spcBef>
                <a:spcPct val="20000"/>
              </a:spcBef>
              <a:spcAft>
                <a:spcPct val="0"/>
              </a:spcAft>
              <a:buFont typeface="Arial" charset="0"/>
              <a:buChar char="•"/>
              <a:defRPr sz="3200" kern="1200">
                <a:solidFill>
                  <a:schemeClr val="tx1"/>
                </a:solidFill>
                <a:latin typeface="微软雅黑" pitchFamily="34" charset="-122"/>
                <a:ea typeface="微软雅黑" pitchFamily="34" charset="-122"/>
                <a:cs typeface="微软雅黑"/>
              </a:defRPr>
            </a:lvl1pPr>
            <a:lvl2pPr marL="742931" indent="-285743" algn="l" rtl="0" eaLnBrk="0" fontAlgn="base" hangingPunct="0">
              <a:spcBef>
                <a:spcPct val="20000"/>
              </a:spcBef>
              <a:spcAft>
                <a:spcPct val="0"/>
              </a:spcAft>
              <a:buFont typeface="Arial" charset="0"/>
              <a:buChar char="–"/>
              <a:defRPr sz="2800" kern="1200">
                <a:solidFill>
                  <a:schemeClr val="tx1"/>
                </a:solidFill>
                <a:latin typeface="微软雅黑" pitchFamily="34" charset="-122"/>
                <a:ea typeface="微软雅黑" pitchFamily="34" charset="-122"/>
                <a:cs typeface="微软雅黑"/>
              </a:defRPr>
            </a:lvl2pPr>
            <a:lvl3pPr marL="1142972" indent="-228594" algn="l" rtl="0" eaLnBrk="0" fontAlgn="base" hangingPunct="0">
              <a:spcBef>
                <a:spcPct val="20000"/>
              </a:spcBef>
              <a:spcAft>
                <a:spcPct val="0"/>
              </a:spcAft>
              <a:buFont typeface="Arial" charset="0"/>
              <a:buChar char="•"/>
              <a:defRPr sz="2400" kern="1200">
                <a:solidFill>
                  <a:schemeClr val="tx1"/>
                </a:solidFill>
                <a:latin typeface="微软雅黑" pitchFamily="34" charset="-122"/>
                <a:ea typeface="微软雅黑" pitchFamily="34" charset="-122"/>
                <a:cs typeface="微软雅黑"/>
              </a:defRPr>
            </a:lvl3pPr>
            <a:lvl4pPr marL="1600160" indent="-228594" algn="l" rtl="0" eaLnBrk="0" fontAlgn="base" hangingPunct="0">
              <a:spcBef>
                <a:spcPct val="20000"/>
              </a:spcBef>
              <a:spcAft>
                <a:spcPct val="0"/>
              </a:spcAft>
              <a:buFont typeface="Arial" charset="0"/>
              <a:buChar char="–"/>
              <a:defRPr sz="2000" kern="1200">
                <a:solidFill>
                  <a:schemeClr val="tx1"/>
                </a:solidFill>
                <a:latin typeface="微软雅黑" pitchFamily="34" charset="-122"/>
                <a:ea typeface="微软雅黑" pitchFamily="34" charset="-122"/>
                <a:cs typeface="微软雅黑"/>
              </a:defRPr>
            </a:lvl4pPr>
            <a:lvl5pPr marL="2057348" indent="-228594" algn="l" rtl="0" eaLnBrk="0" fontAlgn="base" hangingPunct="0">
              <a:spcBef>
                <a:spcPct val="20000"/>
              </a:spcBef>
              <a:spcAft>
                <a:spcPct val="0"/>
              </a:spcAft>
              <a:buFont typeface="Arial" charset="0"/>
              <a:buChar char="»"/>
              <a:defRPr sz="2000" kern="1200">
                <a:solidFill>
                  <a:schemeClr val="tx1"/>
                </a:solidFill>
                <a:latin typeface="微软雅黑" pitchFamily="34" charset="-122"/>
                <a:ea typeface="微软雅黑" pitchFamily="34" charset="-122"/>
                <a:cs typeface="微软雅黑"/>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ct val="200000"/>
              </a:lnSpc>
              <a:spcBef>
                <a:spcPts val="0"/>
              </a:spcBef>
              <a:spcAft>
                <a:spcPts val="0"/>
              </a:spcAft>
              <a:buFont typeface="+mj-lt"/>
              <a:buAutoNum type="arabicPeriod"/>
            </a:pPr>
            <a:r>
              <a:rPr lang="zh-CN" altLang="en-US" sz="2000" b="1" dirty="0">
                <a:solidFill>
                  <a:srgbClr val="002060"/>
                </a:solidFill>
              </a:rPr>
              <a:t>落实一个根本任务</a:t>
            </a:r>
            <a:endParaRPr lang="en-US" altLang="zh-CN" sz="2000" b="1" dirty="0">
              <a:solidFill>
                <a:srgbClr val="002060"/>
              </a:solidFill>
            </a:endParaRPr>
          </a:p>
          <a:p>
            <a:pPr marL="457200" indent="-457200">
              <a:lnSpc>
                <a:spcPct val="200000"/>
              </a:lnSpc>
              <a:spcBef>
                <a:spcPts val="0"/>
              </a:spcBef>
              <a:spcAft>
                <a:spcPts val="0"/>
              </a:spcAft>
              <a:buFont typeface="+mj-lt"/>
              <a:buAutoNum type="arabicPeriod"/>
            </a:pPr>
            <a:r>
              <a:rPr lang="zh-CN" altLang="en-US" sz="2000" b="1" dirty="0">
                <a:solidFill>
                  <a:srgbClr val="002060"/>
                </a:solidFill>
              </a:rPr>
              <a:t>坚持一个根本标准</a:t>
            </a:r>
            <a:endParaRPr lang="en-US" altLang="zh-CN" sz="2000" b="1" dirty="0">
              <a:solidFill>
                <a:srgbClr val="002060"/>
              </a:solidFill>
            </a:endParaRPr>
          </a:p>
          <a:p>
            <a:pPr marL="457200" indent="-457200">
              <a:lnSpc>
                <a:spcPct val="200000"/>
              </a:lnSpc>
              <a:spcBef>
                <a:spcPts val="0"/>
              </a:spcBef>
              <a:spcAft>
                <a:spcPts val="0"/>
              </a:spcAft>
              <a:buFont typeface="+mj-lt"/>
              <a:buAutoNum type="arabicPeriod"/>
            </a:pPr>
            <a:r>
              <a:rPr lang="zh-CN" altLang="en-US" sz="2000" b="1" dirty="0">
                <a:solidFill>
                  <a:srgbClr val="002060"/>
                </a:solidFill>
              </a:rPr>
              <a:t>突出一个基础地位</a:t>
            </a:r>
            <a:endParaRPr lang="en-US" altLang="zh-CN" sz="2000" b="1" dirty="0">
              <a:solidFill>
                <a:srgbClr val="002060"/>
              </a:solidFill>
            </a:endParaRPr>
          </a:p>
          <a:p>
            <a:pPr marL="457200" indent="-457200">
              <a:lnSpc>
                <a:spcPct val="200000"/>
              </a:lnSpc>
              <a:spcBef>
                <a:spcPts val="0"/>
              </a:spcBef>
              <a:spcAft>
                <a:spcPts val="0"/>
              </a:spcAft>
              <a:buFont typeface="+mj-lt"/>
              <a:buAutoNum type="arabicPeriod"/>
            </a:pPr>
            <a:r>
              <a:rPr lang="zh-CN" altLang="en-US" sz="2000" b="1" dirty="0">
                <a:solidFill>
                  <a:srgbClr val="002060"/>
                </a:solidFill>
              </a:rPr>
              <a:t>强化一个基本抓手</a:t>
            </a:r>
            <a:endParaRPr lang="en-US" altLang="zh-CN" sz="2000" b="1" dirty="0">
              <a:solidFill>
                <a:srgbClr val="002060"/>
              </a:solidFill>
            </a:endParaRPr>
          </a:p>
        </p:txBody>
      </p:sp>
      <p:sp>
        <p:nvSpPr>
          <p:cNvPr id="10" name="内容占位符 2"/>
          <p:cNvSpPr txBox="1">
            <a:spLocks/>
          </p:cNvSpPr>
          <p:nvPr/>
        </p:nvSpPr>
        <p:spPr bwMode="auto">
          <a:xfrm>
            <a:off x="3275856" y="1872948"/>
            <a:ext cx="3089816" cy="23619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892" indent="-342892" algn="l" rtl="0" eaLnBrk="0" fontAlgn="base" hangingPunct="0">
              <a:spcBef>
                <a:spcPct val="20000"/>
              </a:spcBef>
              <a:spcAft>
                <a:spcPct val="0"/>
              </a:spcAft>
              <a:buFont typeface="Arial" charset="0"/>
              <a:buChar char="•"/>
              <a:defRPr lang="zh-CN" altLang="en-US" sz="2800" kern="1200" dirty="0" smtClean="0">
                <a:solidFill>
                  <a:srgbClr val="002060"/>
                </a:solidFill>
                <a:latin typeface="黑体" panose="02010609060101010101" pitchFamily="49" charset="-122"/>
                <a:ea typeface="黑体" panose="02010609060101010101" pitchFamily="49" charset="-122"/>
                <a:cs typeface="微软雅黑"/>
              </a:defRPr>
            </a:lvl1pPr>
            <a:lvl2pPr marL="742931" indent="-285743" algn="l" rtl="0" eaLnBrk="0" fontAlgn="base" hangingPunct="0">
              <a:spcBef>
                <a:spcPct val="20000"/>
              </a:spcBef>
              <a:spcAft>
                <a:spcPct val="0"/>
              </a:spcAft>
              <a:buFont typeface="Arial" charset="0"/>
              <a:buChar char="–"/>
              <a:defRPr sz="2400" kern="1200">
                <a:solidFill>
                  <a:srgbClr val="002060"/>
                </a:solidFill>
                <a:latin typeface="黑体" panose="02010609060101010101" pitchFamily="49" charset="-122"/>
                <a:ea typeface="黑体" panose="02010609060101010101" pitchFamily="49" charset="-122"/>
                <a:cs typeface="微软雅黑"/>
              </a:defRPr>
            </a:lvl2pPr>
            <a:lvl3pPr marL="1142972" indent="-228594" algn="l" rtl="0" eaLnBrk="0" fontAlgn="base" hangingPunct="0">
              <a:spcBef>
                <a:spcPct val="20000"/>
              </a:spcBef>
              <a:spcAft>
                <a:spcPct val="0"/>
              </a:spcAft>
              <a:buFont typeface="Arial" charset="0"/>
              <a:buChar char="•"/>
              <a:defRPr sz="2000" kern="1200">
                <a:solidFill>
                  <a:schemeClr val="tx1"/>
                </a:solidFill>
                <a:latin typeface="微软雅黑" pitchFamily="34" charset="-122"/>
                <a:ea typeface="微软雅黑" pitchFamily="34" charset="-122"/>
                <a:cs typeface="微软雅黑"/>
              </a:defRPr>
            </a:lvl3pPr>
            <a:lvl4pPr marL="1600160" indent="-228594" algn="l" rtl="0" eaLnBrk="0" fontAlgn="base" hangingPunct="0">
              <a:spcBef>
                <a:spcPct val="20000"/>
              </a:spcBef>
              <a:spcAft>
                <a:spcPct val="0"/>
              </a:spcAft>
              <a:buFont typeface="Arial" charset="0"/>
              <a:buChar char="–"/>
              <a:defRPr sz="1800" kern="1200">
                <a:solidFill>
                  <a:schemeClr val="tx1"/>
                </a:solidFill>
                <a:latin typeface="微软雅黑" pitchFamily="34" charset="-122"/>
                <a:ea typeface="微软雅黑" pitchFamily="34" charset="-122"/>
                <a:cs typeface="微软雅黑"/>
              </a:defRPr>
            </a:lvl4pPr>
            <a:lvl5pPr marL="2057348" indent="-228594" algn="l" rtl="0" eaLnBrk="0" fontAlgn="base" hangingPunct="0">
              <a:spcBef>
                <a:spcPct val="20000"/>
              </a:spcBef>
              <a:spcAft>
                <a:spcPct val="0"/>
              </a:spcAft>
              <a:buFont typeface="Arial" charset="0"/>
              <a:buChar char="»"/>
              <a:defRPr sz="1800" kern="1200">
                <a:solidFill>
                  <a:schemeClr val="tx1"/>
                </a:solidFill>
                <a:latin typeface="微软雅黑" pitchFamily="34" charset="-122"/>
                <a:ea typeface="微软雅黑" pitchFamily="34" charset="-122"/>
                <a:cs typeface="微软雅黑"/>
              </a:defRPr>
            </a:lvl5pPr>
            <a:lvl6pPr marL="2514537" indent="-228594" algn="l" defTabSz="91437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457200" indent="-457200">
              <a:lnSpc>
                <a:spcPct val="200000"/>
              </a:lnSpc>
              <a:spcBef>
                <a:spcPts val="0"/>
              </a:spcBef>
              <a:spcAft>
                <a:spcPts val="0"/>
              </a:spcAft>
              <a:buFont typeface="+mj-lt"/>
              <a:buAutoNum type="arabicPeriod" startAt="5"/>
            </a:pPr>
            <a:r>
              <a:rPr lang="zh-CN" altLang="en-US" sz="2000" b="1" dirty="0">
                <a:latin typeface="微软雅黑" panose="020B0503020204020204" pitchFamily="34" charset="-122"/>
                <a:ea typeface="微软雅黑" panose="020B0503020204020204" pitchFamily="34" charset="-122"/>
              </a:rPr>
              <a:t>打造一支育人队伍</a:t>
            </a:r>
            <a:endParaRPr lang="en-US" altLang="zh-CN" sz="2000" b="1" dirty="0">
              <a:latin typeface="微软雅黑" panose="020B0503020204020204" pitchFamily="34" charset="-122"/>
              <a:ea typeface="微软雅黑" panose="020B0503020204020204" pitchFamily="34" charset="-122"/>
            </a:endParaRPr>
          </a:p>
          <a:p>
            <a:pPr marL="457200" indent="-457200">
              <a:lnSpc>
                <a:spcPct val="200000"/>
              </a:lnSpc>
              <a:spcBef>
                <a:spcPts val="0"/>
              </a:spcBef>
              <a:spcAft>
                <a:spcPts val="0"/>
              </a:spcAft>
              <a:buFont typeface="+mj-lt"/>
              <a:buAutoNum type="arabicPeriod" startAt="5"/>
            </a:pPr>
            <a:r>
              <a:rPr lang="zh-CN" altLang="en-US" sz="2000" b="1" dirty="0">
                <a:latin typeface="微软雅黑" panose="020B0503020204020204" pitchFamily="34" charset="-122"/>
                <a:ea typeface="微软雅黑" panose="020B0503020204020204" pitchFamily="34" charset="-122"/>
              </a:rPr>
              <a:t>完善一套协同机制</a:t>
            </a:r>
            <a:endParaRPr lang="en-US" altLang="zh-CN" sz="2000" b="1" dirty="0">
              <a:latin typeface="微软雅黑" panose="020B0503020204020204" pitchFamily="34" charset="-122"/>
              <a:ea typeface="微软雅黑" panose="020B0503020204020204" pitchFamily="34" charset="-122"/>
            </a:endParaRPr>
          </a:p>
          <a:p>
            <a:pPr marL="457200" indent="-457200">
              <a:lnSpc>
                <a:spcPct val="200000"/>
              </a:lnSpc>
              <a:spcBef>
                <a:spcPts val="0"/>
              </a:spcBef>
              <a:spcAft>
                <a:spcPts val="0"/>
              </a:spcAft>
              <a:buFont typeface="+mj-lt"/>
              <a:buAutoNum type="arabicPeriod" startAt="5"/>
            </a:pPr>
            <a:r>
              <a:rPr lang="zh-CN" altLang="en-US" sz="2000" b="1" dirty="0">
                <a:latin typeface="微软雅黑" panose="020B0503020204020204" pitchFamily="34" charset="-122"/>
                <a:ea typeface="微软雅黑" panose="020B0503020204020204" pitchFamily="34" charset="-122"/>
              </a:rPr>
              <a:t>下好一步“先手棋”</a:t>
            </a:r>
            <a:endParaRPr lang="en-US" altLang="zh-CN" sz="2000" b="1" dirty="0">
              <a:latin typeface="微软雅黑" panose="020B0503020204020204" pitchFamily="34" charset="-122"/>
              <a:ea typeface="微软雅黑" panose="020B0503020204020204" pitchFamily="34" charset="-122"/>
            </a:endParaRPr>
          </a:p>
          <a:p>
            <a:pPr marL="457200" indent="-457200">
              <a:lnSpc>
                <a:spcPct val="200000"/>
              </a:lnSpc>
              <a:spcBef>
                <a:spcPts val="0"/>
              </a:spcBef>
              <a:spcAft>
                <a:spcPts val="0"/>
              </a:spcAft>
              <a:buFont typeface="+mj-lt"/>
              <a:buAutoNum type="arabicPeriod" startAt="5"/>
            </a:pPr>
            <a:r>
              <a:rPr lang="zh-CN" altLang="en-US" sz="2000" b="1" dirty="0">
                <a:latin typeface="微软雅黑" panose="020B0503020204020204" pitchFamily="34" charset="-122"/>
                <a:ea typeface="微软雅黑" panose="020B0503020204020204" pitchFamily="34" charset="-122"/>
              </a:rPr>
              <a:t>培育一流质量文化</a:t>
            </a:r>
          </a:p>
        </p:txBody>
      </p:sp>
    </p:spTree>
    <p:extLst>
      <p:ext uri="{BB962C8B-B14F-4D97-AF65-F5344CB8AC3E}">
        <p14:creationId xmlns:p14="http://schemas.microsoft.com/office/powerpoint/2010/main" xmlns="" val="5308525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noChangeArrowheads="1"/>
          </p:cNvSpPr>
          <p:nvPr>
            <p:ph type="title"/>
          </p:nvPr>
        </p:nvSpPr>
        <p:spPr>
          <a:xfrm>
            <a:off x="0" y="-9249"/>
            <a:ext cx="9144000" cy="795062"/>
          </a:xfrm>
        </p:spPr>
        <p:txBody>
          <a:bodyPr/>
          <a:lstStyle/>
          <a:p>
            <a:r>
              <a:rPr lang="en-US" altLang="zh-CN" sz="2800" dirty="0">
                <a:solidFill>
                  <a:srgbClr val="FFFFFF"/>
                </a:solidFill>
              </a:rPr>
              <a:t>9.</a:t>
            </a:r>
            <a:r>
              <a:rPr lang="zh-CN" altLang="en-US" sz="2800" dirty="0">
                <a:solidFill>
                  <a:srgbClr val="FFFFFF"/>
                </a:solidFill>
              </a:rPr>
              <a:t>联合推出 “六卓越一拔尖”计划</a:t>
            </a:r>
            <a:r>
              <a:rPr lang="en-US" altLang="zh-CN" sz="2800" dirty="0">
                <a:solidFill>
                  <a:srgbClr val="FFFFFF"/>
                </a:solidFill>
              </a:rPr>
              <a:t>2.0</a:t>
            </a:r>
          </a:p>
        </p:txBody>
      </p:sp>
      <p:sp>
        <p:nvSpPr>
          <p:cNvPr id="12" name="矩形 11"/>
          <p:cNvSpPr/>
          <p:nvPr/>
        </p:nvSpPr>
        <p:spPr>
          <a:xfrm>
            <a:off x="647420" y="771550"/>
            <a:ext cx="7596987" cy="2123658"/>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2200" b="1" dirty="0" smtClean="0">
                <a:solidFill>
                  <a:srgbClr val="C00000"/>
                </a:solidFill>
                <a:latin typeface="微软雅黑" pitchFamily="34" charset="-122"/>
                <a:ea typeface="微软雅黑" pitchFamily="34" charset="-122"/>
              </a:rPr>
              <a:t>14</a:t>
            </a:r>
            <a:r>
              <a:rPr lang="zh-CN" altLang="en-US" sz="2200" b="1" dirty="0">
                <a:solidFill>
                  <a:srgbClr val="002060"/>
                </a:solidFill>
                <a:latin typeface="微软雅黑" panose="020B0503020204020204" pitchFamily="34" charset="-122"/>
                <a:ea typeface="微软雅黑" panose="020B0503020204020204" pitchFamily="34" charset="-122"/>
              </a:rPr>
              <a:t>个部委单位联合印发“六卓越一拔尖”计划</a:t>
            </a:r>
            <a:r>
              <a:rPr lang="en-US" altLang="zh-CN" sz="2200" b="1" dirty="0">
                <a:solidFill>
                  <a:srgbClr val="002060"/>
                </a:solidFill>
                <a:latin typeface="微软雅黑" panose="020B0503020204020204" pitchFamily="34" charset="-122"/>
                <a:ea typeface="微软雅黑" panose="020B0503020204020204" pitchFamily="34" charset="-122"/>
              </a:rPr>
              <a:t>2.0</a:t>
            </a:r>
            <a:r>
              <a:rPr lang="zh-CN" altLang="en-US" sz="2200" b="1" dirty="0">
                <a:solidFill>
                  <a:srgbClr val="002060"/>
                </a:solidFill>
                <a:latin typeface="微软雅黑" panose="020B0503020204020204" pitchFamily="34" charset="-122"/>
                <a:ea typeface="微软雅黑" panose="020B0503020204020204" pitchFamily="34" charset="-122"/>
              </a:rPr>
              <a:t>文件</a:t>
            </a:r>
            <a:endParaRPr lang="en-US" altLang="zh-CN" sz="2200" b="1" dirty="0">
              <a:solidFill>
                <a:srgbClr val="00206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200" b="1" dirty="0">
                <a:solidFill>
                  <a:srgbClr val="002060"/>
                </a:solidFill>
                <a:latin typeface="微软雅黑" panose="020B0503020204020204" pitchFamily="34" charset="-122"/>
                <a:ea typeface="微软雅黑" panose="020B0503020204020204" pitchFamily="34" charset="-122"/>
              </a:rPr>
              <a:t>以“拓围、增量、提质、创新”为重点</a:t>
            </a:r>
            <a:endParaRPr lang="en-US" altLang="zh-CN" sz="2200" b="1" dirty="0">
              <a:solidFill>
                <a:srgbClr val="00206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200" b="1" dirty="0">
                <a:solidFill>
                  <a:srgbClr val="002060"/>
                </a:solidFill>
                <a:latin typeface="微软雅黑" panose="020B0503020204020204" pitchFamily="34" charset="-122"/>
                <a:ea typeface="微软雅黑" panose="020B0503020204020204" pitchFamily="34" charset="-122"/>
              </a:rPr>
              <a:t>覆盖</a:t>
            </a:r>
            <a:r>
              <a:rPr lang="zh-CN" altLang="en-US" sz="2200" b="1" dirty="0">
                <a:solidFill>
                  <a:srgbClr val="C00000"/>
                </a:solidFill>
                <a:latin typeface="微软雅黑" panose="020B0503020204020204" pitchFamily="34" charset="-122"/>
                <a:ea typeface="微软雅黑" panose="020B0503020204020204" pitchFamily="34" charset="-122"/>
              </a:rPr>
              <a:t>文、理、工、农、医、教</a:t>
            </a:r>
            <a:r>
              <a:rPr lang="zh-CN" altLang="en-US" sz="2200" b="1" dirty="0" smtClean="0">
                <a:solidFill>
                  <a:srgbClr val="002060"/>
                </a:solidFill>
                <a:latin typeface="微软雅黑" panose="020B0503020204020204" pitchFamily="34" charset="-122"/>
                <a:ea typeface="微软雅黑" panose="020B0503020204020204" pitchFamily="34" charset="-122"/>
              </a:rPr>
              <a:t>领域</a:t>
            </a:r>
            <a:endParaRPr lang="en-US" altLang="zh-CN" sz="2200" b="1" dirty="0" smtClean="0">
              <a:solidFill>
                <a:srgbClr val="00206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200" b="1" dirty="0" smtClean="0">
                <a:solidFill>
                  <a:srgbClr val="002060"/>
                </a:solidFill>
                <a:latin typeface="微软雅黑" panose="020B0503020204020204" pitchFamily="34" charset="-122"/>
                <a:ea typeface="微软雅黑" panose="020B0503020204020204" pitchFamily="34" charset="-122"/>
              </a:rPr>
              <a:t>领跑计划：从金字塔      五指山</a:t>
            </a:r>
            <a:endParaRPr lang="en-US" altLang="zh-CN" sz="2200" b="1" dirty="0">
              <a:solidFill>
                <a:srgbClr val="002060"/>
              </a:solidFill>
              <a:latin typeface="微软雅黑" panose="020B0503020204020204" pitchFamily="34" charset="-122"/>
              <a:ea typeface="微软雅黑" panose="020B0503020204020204" pitchFamily="34" charset="-122"/>
            </a:endParaRPr>
          </a:p>
        </p:txBody>
      </p:sp>
      <p:sp>
        <p:nvSpPr>
          <p:cNvPr id="13" name="灯片编号占位符 3"/>
          <p:cNvSpPr txBox="1">
            <a:spLocks/>
          </p:cNvSpPr>
          <p:nvPr/>
        </p:nvSpPr>
        <p:spPr>
          <a:xfrm>
            <a:off x="3346814" y="4817394"/>
            <a:ext cx="1600200" cy="274637"/>
          </a:xfrm>
          <a:prstGeom prst="rect">
            <a:avLst/>
          </a:prstGeom>
        </p:spPr>
        <p:txBody>
          <a:bodyPr vert="horz" wrap="square" lIns="91440" tIns="45720" rIns="91440" bIns="45720" numCol="1" anchor="ctr" anchorCtr="0" compatLnSpc="1">
            <a:prstTxWarp prst="textNoShape">
              <a:avLst/>
            </a:prstTxWarp>
          </a:bodyPr>
          <a:lstStyle>
            <a:defPPr>
              <a:defRPr lang="zh-CN"/>
            </a:defPPr>
            <a:lvl1pPr algn="r" rtl="0" eaLnBrk="1" fontAlgn="base" hangingPunct="1">
              <a:spcBef>
                <a:spcPct val="0"/>
              </a:spcBef>
              <a:spcAft>
                <a:spcPct val="0"/>
              </a:spcAft>
              <a:defRPr sz="1200" kern="1200">
                <a:solidFill>
                  <a:srgbClr val="898989"/>
                </a:solidFill>
                <a:latin typeface="Arial" pitchFamily="34" charset="0"/>
                <a:ea typeface="宋体" pitchFamily="2" charset="-122"/>
                <a:cs typeface="+mn-cs"/>
              </a:defRPr>
            </a:lvl1pPr>
            <a:lvl2pPr marL="457200" algn="l" rtl="0" eaLnBrk="0" fontAlgn="base" hangingPunct="0">
              <a:spcBef>
                <a:spcPct val="0"/>
              </a:spcBef>
              <a:spcAft>
                <a:spcPct val="0"/>
              </a:spcAft>
              <a:defRPr sz="3200"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sz="3200"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sz="3200"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sz="3200" kern="1200">
                <a:solidFill>
                  <a:schemeClr val="tx1"/>
                </a:solidFill>
                <a:latin typeface="Arial" pitchFamily="34" charset="0"/>
                <a:ea typeface="宋体" pitchFamily="2" charset="-122"/>
                <a:cs typeface="+mn-cs"/>
              </a:defRPr>
            </a:lvl5pPr>
            <a:lvl6pPr marL="2286000" algn="l" defTabSz="914400" rtl="0" eaLnBrk="1" latinLnBrk="0" hangingPunct="1">
              <a:defRPr sz="3200" kern="1200">
                <a:solidFill>
                  <a:schemeClr val="tx1"/>
                </a:solidFill>
                <a:latin typeface="Arial" pitchFamily="34" charset="0"/>
                <a:ea typeface="宋体" pitchFamily="2" charset="-122"/>
                <a:cs typeface="+mn-cs"/>
              </a:defRPr>
            </a:lvl6pPr>
            <a:lvl7pPr marL="2743200" algn="l" defTabSz="914400" rtl="0" eaLnBrk="1" latinLnBrk="0" hangingPunct="1">
              <a:defRPr sz="3200" kern="1200">
                <a:solidFill>
                  <a:schemeClr val="tx1"/>
                </a:solidFill>
                <a:latin typeface="Arial" pitchFamily="34" charset="0"/>
                <a:ea typeface="宋体" pitchFamily="2" charset="-122"/>
                <a:cs typeface="+mn-cs"/>
              </a:defRPr>
            </a:lvl7pPr>
            <a:lvl8pPr marL="3200400" algn="l" defTabSz="914400" rtl="0" eaLnBrk="1" latinLnBrk="0" hangingPunct="1">
              <a:defRPr sz="3200" kern="1200">
                <a:solidFill>
                  <a:schemeClr val="tx1"/>
                </a:solidFill>
                <a:latin typeface="Arial" pitchFamily="34" charset="0"/>
                <a:ea typeface="宋体" pitchFamily="2" charset="-122"/>
                <a:cs typeface="+mn-cs"/>
              </a:defRPr>
            </a:lvl8pPr>
            <a:lvl9pPr marL="3657600" algn="l" defTabSz="914400" rtl="0" eaLnBrk="1" latinLnBrk="0" hangingPunct="1">
              <a:defRPr sz="3200" kern="1200">
                <a:solidFill>
                  <a:schemeClr val="tx1"/>
                </a:solidFill>
                <a:latin typeface="Arial" pitchFamily="34" charset="0"/>
                <a:ea typeface="宋体" pitchFamily="2" charset="-122"/>
                <a:cs typeface="+mn-cs"/>
              </a:defRPr>
            </a:lvl9pPr>
          </a:lstStyle>
          <a:p>
            <a:pPr>
              <a:defRPr/>
            </a:pPr>
            <a:fld id="{B1882700-F12C-4832-A2F1-5EF8D76EDE6D}" type="slidenum">
              <a:rPr lang="en-US" altLang="zh-CN"/>
              <a:pPr>
                <a:defRPr/>
              </a:pPr>
              <a:t>29</a:t>
            </a:fld>
            <a:endParaRPr lang="en-US" altLang="zh-CN" dirty="0"/>
          </a:p>
        </p:txBody>
      </p:sp>
      <p:pic>
        <p:nvPicPr>
          <p:cNvPr id="14" name="图片 11"/>
          <p:cNvPicPr>
            <a:picLocks noChangeAspect="1"/>
          </p:cNvPicPr>
          <p:nvPr/>
        </p:nvPicPr>
        <p:blipFill>
          <a:blip r:embed="rId2" cstate="print"/>
          <a:srcRect/>
          <a:stretch>
            <a:fillRect/>
          </a:stretch>
        </p:blipFill>
        <p:spPr bwMode="auto">
          <a:xfrm>
            <a:off x="6372200" y="2859782"/>
            <a:ext cx="1152128" cy="1654283"/>
          </a:xfrm>
          <a:prstGeom prst="rect">
            <a:avLst/>
          </a:prstGeom>
          <a:noFill/>
          <a:ln w="9525">
            <a:noFill/>
            <a:miter lim="800000"/>
            <a:headEnd/>
            <a:tailEnd/>
          </a:ln>
        </p:spPr>
      </p:pic>
      <p:pic>
        <p:nvPicPr>
          <p:cNvPr id="15" name="图片 12"/>
          <p:cNvPicPr>
            <a:picLocks noChangeAspect="1"/>
          </p:cNvPicPr>
          <p:nvPr/>
        </p:nvPicPr>
        <p:blipFill>
          <a:blip r:embed="rId3" cstate="print"/>
          <a:srcRect/>
          <a:stretch>
            <a:fillRect/>
          </a:stretch>
        </p:blipFill>
        <p:spPr bwMode="auto">
          <a:xfrm>
            <a:off x="3959788" y="2859782"/>
            <a:ext cx="1116267" cy="1654282"/>
          </a:xfrm>
          <a:prstGeom prst="rect">
            <a:avLst/>
          </a:prstGeom>
          <a:noFill/>
          <a:ln w="9525">
            <a:noFill/>
            <a:miter lim="800000"/>
            <a:headEnd/>
            <a:tailEnd/>
          </a:ln>
        </p:spPr>
      </p:pic>
      <p:pic>
        <p:nvPicPr>
          <p:cNvPr id="16" name="图片 13"/>
          <p:cNvPicPr>
            <a:picLocks noChangeAspect="1"/>
          </p:cNvPicPr>
          <p:nvPr/>
        </p:nvPicPr>
        <p:blipFill>
          <a:blip r:embed="rId4" cstate="print"/>
          <a:srcRect/>
          <a:stretch>
            <a:fillRect/>
          </a:stretch>
        </p:blipFill>
        <p:spPr bwMode="auto">
          <a:xfrm>
            <a:off x="5148064" y="2859782"/>
            <a:ext cx="1152128" cy="1654282"/>
          </a:xfrm>
          <a:prstGeom prst="rect">
            <a:avLst/>
          </a:prstGeom>
          <a:noFill/>
          <a:ln w="9525">
            <a:noFill/>
            <a:miter lim="800000"/>
            <a:headEnd/>
            <a:tailEnd/>
          </a:ln>
        </p:spPr>
      </p:pic>
      <p:pic>
        <p:nvPicPr>
          <p:cNvPr id="17" name="图片 14"/>
          <p:cNvPicPr>
            <a:picLocks noChangeAspect="1"/>
          </p:cNvPicPr>
          <p:nvPr/>
        </p:nvPicPr>
        <p:blipFill>
          <a:blip r:embed="rId5" cstate="print"/>
          <a:srcRect/>
          <a:stretch>
            <a:fillRect/>
          </a:stretch>
        </p:blipFill>
        <p:spPr bwMode="auto">
          <a:xfrm>
            <a:off x="1547664" y="2859782"/>
            <a:ext cx="1152128" cy="1654282"/>
          </a:xfrm>
          <a:prstGeom prst="rect">
            <a:avLst/>
          </a:prstGeom>
          <a:noFill/>
          <a:ln w="9525">
            <a:noFill/>
            <a:miter lim="800000"/>
            <a:headEnd/>
            <a:tailEnd/>
          </a:ln>
        </p:spPr>
      </p:pic>
      <p:pic>
        <p:nvPicPr>
          <p:cNvPr id="18" name="图片 15"/>
          <p:cNvPicPr>
            <a:picLocks noChangeAspect="1"/>
          </p:cNvPicPr>
          <p:nvPr/>
        </p:nvPicPr>
        <p:blipFill>
          <a:blip r:embed="rId6" cstate="print"/>
          <a:srcRect/>
          <a:stretch>
            <a:fillRect/>
          </a:stretch>
        </p:blipFill>
        <p:spPr bwMode="auto">
          <a:xfrm>
            <a:off x="7596336" y="2859782"/>
            <a:ext cx="1224136" cy="1635672"/>
          </a:xfrm>
          <a:prstGeom prst="rect">
            <a:avLst/>
          </a:prstGeom>
          <a:noFill/>
          <a:ln w="9525">
            <a:noFill/>
            <a:miter lim="800000"/>
            <a:headEnd/>
            <a:tailEnd/>
          </a:ln>
        </p:spPr>
      </p:pic>
      <p:pic>
        <p:nvPicPr>
          <p:cNvPr id="19" name="图片 16"/>
          <p:cNvPicPr>
            <a:picLocks noChangeAspect="1"/>
          </p:cNvPicPr>
          <p:nvPr/>
        </p:nvPicPr>
        <p:blipFill>
          <a:blip r:embed="rId7" cstate="print"/>
          <a:srcRect/>
          <a:stretch>
            <a:fillRect/>
          </a:stretch>
        </p:blipFill>
        <p:spPr bwMode="auto">
          <a:xfrm>
            <a:off x="251520" y="2859782"/>
            <a:ext cx="1197262" cy="1656184"/>
          </a:xfrm>
          <a:prstGeom prst="rect">
            <a:avLst/>
          </a:prstGeom>
          <a:noFill/>
          <a:ln w="9525">
            <a:noFill/>
            <a:miter lim="800000"/>
            <a:headEnd/>
            <a:tailEnd/>
          </a:ln>
        </p:spPr>
      </p:pic>
      <p:pic>
        <p:nvPicPr>
          <p:cNvPr id="20" name="图片 17"/>
          <p:cNvPicPr>
            <a:picLocks noChangeAspect="1"/>
          </p:cNvPicPr>
          <p:nvPr/>
        </p:nvPicPr>
        <p:blipFill>
          <a:blip r:embed="rId8" cstate="print"/>
          <a:srcRect/>
          <a:stretch>
            <a:fillRect/>
          </a:stretch>
        </p:blipFill>
        <p:spPr bwMode="auto">
          <a:xfrm>
            <a:off x="2771800" y="2859782"/>
            <a:ext cx="1115981" cy="1654282"/>
          </a:xfrm>
          <a:prstGeom prst="rect">
            <a:avLst/>
          </a:prstGeom>
          <a:noFill/>
          <a:ln w="9525">
            <a:noFill/>
            <a:miter lim="800000"/>
            <a:headEnd/>
            <a:tailEnd/>
          </a:ln>
        </p:spPr>
      </p:pic>
      <p:sp>
        <p:nvSpPr>
          <p:cNvPr id="21" name="右箭头 20"/>
          <p:cNvSpPr/>
          <p:nvPr/>
        </p:nvSpPr>
        <p:spPr>
          <a:xfrm flipV="1">
            <a:off x="3635896" y="2526034"/>
            <a:ext cx="288032" cy="1177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0758829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盘点</a:t>
            </a:r>
            <a:r>
              <a:rPr lang="en-US" altLang="zh-CN" dirty="0" smtClean="0"/>
              <a:t>2018 </a:t>
            </a:r>
            <a:r>
              <a:rPr lang="zh-CN" altLang="en-US" dirty="0" smtClean="0"/>
              <a:t>：常常见过常常念</a:t>
            </a:r>
            <a:endParaRPr lang="zh-CN" altLang="en-US" dirty="0"/>
          </a:p>
        </p:txBody>
      </p:sp>
      <p:sp>
        <p:nvSpPr>
          <p:cNvPr id="3" name="内容占位符 2"/>
          <p:cNvSpPr>
            <a:spLocks noGrp="1"/>
          </p:cNvSpPr>
          <p:nvPr>
            <p:ph sz="half" idx="1"/>
          </p:nvPr>
        </p:nvSpPr>
        <p:spPr>
          <a:xfrm>
            <a:off x="138336" y="843558"/>
            <a:ext cx="8867328" cy="3344587"/>
          </a:xfrm>
        </p:spPr>
        <p:txBody>
          <a:bodyPr/>
          <a:lstStyle/>
          <a:p>
            <a:pPr marL="0" indent="0" algn="ctr">
              <a:lnSpc>
                <a:spcPct val="150000"/>
              </a:lnSpc>
              <a:spcBef>
                <a:spcPts val="0"/>
              </a:spcBef>
              <a:buNone/>
            </a:pPr>
            <a:r>
              <a:rPr lang="en-US" altLang="zh-CN" b="1" dirty="0" smtClean="0">
                <a:latin typeface="微软雅黑" panose="020B0503020204020204" pitchFamily="34" charset="-122"/>
                <a:ea typeface="微软雅黑" panose="020B0503020204020204" pitchFamily="34" charset="-122"/>
              </a:rPr>
              <a:t>4+</a:t>
            </a:r>
            <a:r>
              <a:rPr lang="en-US" altLang="zh-CN" sz="2600" b="1" dirty="0" smtClean="0">
                <a:latin typeface="微软雅黑" panose="020B0503020204020204" pitchFamily="34" charset="-122"/>
                <a:ea typeface="微软雅黑" panose="020B0503020204020204" pitchFamily="34" charset="-122"/>
              </a:rPr>
              <a:t>N</a:t>
            </a:r>
          </a:p>
          <a:p>
            <a:pPr>
              <a:lnSpc>
                <a:spcPct val="150000"/>
              </a:lnSpc>
              <a:spcBef>
                <a:spcPts val="0"/>
              </a:spcBef>
            </a:pPr>
            <a:r>
              <a:rPr lang="en-US" altLang="zh-CN" sz="2200" b="1" dirty="0" smtClean="0">
                <a:latin typeface="微软雅黑" panose="020B0503020204020204" pitchFamily="34" charset="-122"/>
                <a:ea typeface="微软雅黑" panose="020B0503020204020204" pitchFamily="34" charset="-122"/>
              </a:rPr>
              <a:t>2018</a:t>
            </a:r>
            <a:r>
              <a:rPr lang="zh-CN" altLang="en-US" sz="2200" b="1" dirty="0" smtClean="0">
                <a:latin typeface="微软雅黑" panose="020B0503020204020204" pitchFamily="34" charset="-122"/>
                <a:ea typeface="微软雅黑" panose="020B0503020204020204" pitchFamily="34" charset="-122"/>
              </a:rPr>
              <a:t>年</a:t>
            </a:r>
            <a:r>
              <a:rPr lang="en-US" altLang="zh-CN" sz="2200" b="1" dirty="0" smtClean="0">
                <a:latin typeface="微软雅黑" panose="020B0503020204020204" pitchFamily="34" charset="-122"/>
                <a:ea typeface="微软雅黑" panose="020B0503020204020204" pitchFamily="34" charset="-122"/>
              </a:rPr>
              <a:t>2</a:t>
            </a:r>
            <a:r>
              <a:rPr lang="zh-CN" altLang="en-US" sz="2200" b="1" dirty="0" smtClean="0">
                <a:latin typeface="微软雅黑" panose="020B0503020204020204" pitchFamily="34" charset="-122"/>
                <a:ea typeface="微软雅黑" panose="020B0503020204020204" pitchFamily="34" charset="-122"/>
              </a:rPr>
              <a:t>月</a:t>
            </a:r>
            <a:r>
              <a:rPr lang="en-US" altLang="zh-CN" sz="2200" b="1" dirty="0" smtClean="0">
                <a:latin typeface="微软雅黑" panose="020B0503020204020204" pitchFamily="34" charset="-122"/>
                <a:ea typeface="微软雅黑" panose="020B0503020204020204" pitchFamily="34" charset="-122"/>
              </a:rPr>
              <a:t>8</a:t>
            </a:r>
            <a:r>
              <a:rPr lang="zh-CN" altLang="en-US" sz="2200" b="1" dirty="0" smtClean="0">
                <a:latin typeface="微软雅黑" panose="020B0503020204020204" pitchFamily="34" charset="-122"/>
                <a:ea typeface="微软雅黑" panose="020B0503020204020204" pitchFamily="34" charset="-122"/>
              </a:rPr>
              <a:t>日：全国高教处长会，南京</a:t>
            </a:r>
            <a:endParaRPr lang="en-US" altLang="zh-CN" sz="2200" b="1" dirty="0" smtClean="0">
              <a:latin typeface="微软雅黑" panose="020B0503020204020204" pitchFamily="34" charset="-122"/>
              <a:ea typeface="微软雅黑" panose="020B0503020204020204" pitchFamily="34" charset="-122"/>
            </a:endParaRPr>
          </a:p>
          <a:p>
            <a:pPr>
              <a:lnSpc>
                <a:spcPct val="150000"/>
              </a:lnSpc>
              <a:spcBef>
                <a:spcPts val="0"/>
              </a:spcBef>
            </a:pPr>
            <a:r>
              <a:rPr lang="en-US" altLang="zh-CN" sz="2200" b="1" dirty="0" smtClean="0">
                <a:latin typeface="微软雅黑" panose="020B0503020204020204" pitchFamily="34" charset="-122"/>
                <a:ea typeface="微软雅黑" panose="020B0503020204020204" pitchFamily="34" charset="-122"/>
              </a:rPr>
              <a:t>2018</a:t>
            </a:r>
            <a:r>
              <a:rPr lang="zh-CN" altLang="en-US" sz="2200" b="1" dirty="0" smtClean="0">
                <a:latin typeface="微软雅黑" panose="020B0503020204020204" pitchFamily="34" charset="-122"/>
                <a:ea typeface="微软雅黑" panose="020B0503020204020204" pitchFamily="34" charset="-122"/>
              </a:rPr>
              <a:t>年</a:t>
            </a:r>
            <a:r>
              <a:rPr lang="en-US" altLang="zh-CN" sz="2200" b="1" dirty="0" smtClean="0">
                <a:latin typeface="微软雅黑" panose="020B0503020204020204" pitchFamily="34" charset="-122"/>
                <a:ea typeface="微软雅黑" panose="020B0503020204020204" pitchFamily="34" charset="-122"/>
              </a:rPr>
              <a:t>6</a:t>
            </a:r>
            <a:r>
              <a:rPr lang="zh-CN" altLang="en-US" sz="2200" b="1" dirty="0" smtClean="0">
                <a:latin typeface="微软雅黑" panose="020B0503020204020204" pitchFamily="34" charset="-122"/>
                <a:ea typeface="微软雅黑" panose="020B0503020204020204" pitchFamily="34" charset="-122"/>
              </a:rPr>
              <a:t>月</a:t>
            </a:r>
            <a:r>
              <a:rPr lang="en-US" altLang="zh-CN" sz="2200" b="1" dirty="0" smtClean="0">
                <a:latin typeface="微软雅黑" panose="020B0503020204020204" pitchFamily="34" charset="-122"/>
                <a:ea typeface="微软雅黑" panose="020B0503020204020204" pitchFamily="34" charset="-122"/>
              </a:rPr>
              <a:t>20-21</a:t>
            </a:r>
            <a:r>
              <a:rPr lang="zh-CN" altLang="en-US" sz="2200" b="1" dirty="0" smtClean="0">
                <a:latin typeface="微软雅黑" panose="020B0503020204020204" pitchFamily="34" charset="-122"/>
                <a:ea typeface="微软雅黑" panose="020B0503020204020204" pitchFamily="34" charset="-122"/>
              </a:rPr>
              <a:t>日：新时代全国高校本科教育工作会，成都</a:t>
            </a:r>
            <a:endParaRPr lang="en-US" altLang="zh-CN" sz="2200" b="1" dirty="0" smtClean="0">
              <a:latin typeface="微软雅黑" panose="020B0503020204020204" pitchFamily="34" charset="-122"/>
              <a:ea typeface="微软雅黑" panose="020B0503020204020204" pitchFamily="34" charset="-122"/>
            </a:endParaRPr>
          </a:p>
          <a:p>
            <a:pPr>
              <a:lnSpc>
                <a:spcPct val="150000"/>
              </a:lnSpc>
              <a:spcBef>
                <a:spcPts val="0"/>
              </a:spcBef>
            </a:pPr>
            <a:r>
              <a:rPr lang="en-US" altLang="zh-CN" sz="2200" b="1" dirty="0" smtClean="0">
                <a:latin typeface="微软雅黑" panose="020B0503020204020204" pitchFamily="34" charset="-122"/>
                <a:ea typeface="微软雅黑" panose="020B0503020204020204" pitchFamily="34" charset="-122"/>
              </a:rPr>
              <a:t>2018</a:t>
            </a:r>
            <a:r>
              <a:rPr lang="zh-CN" altLang="en-US" sz="2200" b="1" dirty="0" smtClean="0">
                <a:latin typeface="微软雅黑" panose="020B0503020204020204" pitchFamily="34" charset="-122"/>
                <a:ea typeface="微软雅黑" panose="020B0503020204020204" pitchFamily="34" charset="-122"/>
              </a:rPr>
              <a:t>年</a:t>
            </a:r>
            <a:r>
              <a:rPr lang="en-US" altLang="zh-CN" sz="2200" b="1" dirty="0" smtClean="0">
                <a:latin typeface="微软雅黑" panose="020B0503020204020204" pitchFamily="34" charset="-122"/>
                <a:ea typeface="微软雅黑" panose="020B0503020204020204" pitchFamily="34" charset="-122"/>
              </a:rPr>
              <a:t>8</a:t>
            </a:r>
            <a:r>
              <a:rPr lang="zh-CN" altLang="en-US" sz="2200" b="1" dirty="0" smtClean="0">
                <a:latin typeface="微软雅黑" panose="020B0503020204020204" pitchFamily="34" charset="-122"/>
                <a:ea typeface="微软雅黑" panose="020B0503020204020204" pitchFamily="34" charset="-122"/>
              </a:rPr>
              <a:t>月</a:t>
            </a:r>
            <a:r>
              <a:rPr lang="en-US" altLang="zh-CN" sz="2200" b="1" dirty="0" smtClean="0">
                <a:latin typeface="微软雅黑" panose="020B0503020204020204" pitchFamily="34" charset="-122"/>
                <a:ea typeface="微软雅黑" panose="020B0503020204020204" pitchFamily="34" charset="-122"/>
              </a:rPr>
              <a:t>30-31</a:t>
            </a:r>
            <a:r>
              <a:rPr lang="zh-CN" altLang="en-US" sz="2200" b="1" dirty="0">
                <a:latin typeface="微软雅黑" panose="020B0503020204020204" pitchFamily="34" charset="-122"/>
                <a:ea typeface="微软雅黑" panose="020B0503020204020204" pitchFamily="34" charset="-122"/>
              </a:rPr>
              <a:t>日：卓越</a:t>
            </a:r>
            <a:r>
              <a:rPr lang="zh-CN" altLang="en-US" sz="2200" b="1" dirty="0" smtClean="0">
                <a:latin typeface="微软雅黑" panose="020B0503020204020204" pitchFamily="34" charset="-122"/>
                <a:ea typeface="微软雅黑" panose="020B0503020204020204" pitchFamily="34" charset="-122"/>
              </a:rPr>
              <a:t>拔尖计划</a:t>
            </a:r>
            <a:r>
              <a:rPr lang="zh-CN" altLang="en-US" sz="2200" b="1" dirty="0">
                <a:latin typeface="微软雅黑" panose="020B0503020204020204" pitchFamily="34" charset="-122"/>
                <a:ea typeface="微软雅黑" panose="020B0503020204020204" pitchFamily="34" charset="-122"/>
              </a:rPr>
              <a:t>干部研修班，</a:t>
            </a:r>
            <a:r>
              <a:rPr lang="zh-CN" altLang="en-US" sz="2200" b="1" dirty="0" smtClean="0">
                <a:latin typeface="微软雅黑" panose="020B0503020204020204" pitchFamily="34" charset="-122"/>
                <a:ea typeface="微软雅黑" panose="020B0503020204020204" pitchFamily="34" charset="-122"/>
              </a:rPr>
              <a:t>北京</a:t>
            </a:r>
            <a:endParaRPr lang="en-US" altLang="zh-CN" sz="2200" b="1" dirty="0" smtClean="0">
              <a:latin typeface="微软雅黑" panose="020B0503020204020204" pitchFamily="34" charset="-122"/>
              <a:ea typeface="微软雅黑" panose="020B0503020204020204" pitchFamily="34" charset="-122"/>
            </a:endParaRPr>
          </a:p>
          <a:p>
            <a:pPr>
              <a:lnSpc>
                <a:spcPct val="150000"/>
              </a:lnSpc>
              <a:spcBef>
                <a:spcPts val="0"/>
              </a:spcBef>
            </a:pPr>
            <a:r>
              <a:rPr lang="en-US" altLang="zh-CN" sz="2200" b="1" dirty="0" smtClean="0">
                <a:latin typeface="微软雅黑" panose="020B0503020204020204" pitchFamily="34" charset="-122"/>
                <a:ea typeface="微软雅黑" panose="020B0503020204020204" pitchFamily="34" charset="-122"/>
              </a:rPr>
              <a:t>2018</a:t>
            </a:r>
            <a:r>
              <a:rPr lang="zh-CN" altLang="en-US" sz="2200" b="1" dirty="0" smtClean="0">
                <a:latin typeface="微软雅黑" panose="020B0503020204020204" pitchFamily="34" charset="-122"/>
                <a:ea typeface="微软雅黑" panose="020B0503020204020204" pitchFamily="34" charset="-122"/>
              </a:rPr>
              <a:t>年</a:t>
            </a:r>
            <a:r>
              <a:rPr lang="en-US" altLang="zh-CN" sz="2200" b="1" dirty="0" smtClean="0">
                <a:latin typeface="微软雅黑" panose="020B0503020204020204" pitchFamily="34" charset="-122"/>
                <a:ea typeface="微软雅黑" panose="020B0503020204020204" pitchFamily="34" charset="-122"/>
              </a:rPr>
              <a:t>11</a:t>
            </a:r>
            <a:r>
              <a:rPr lang="zh-CN" altLang="en-US" sz="2200" b="1" dirty="0" smtClean="0">
                <a:latin typeface="微软雅黑" panose="020B0503020204020204" pitchFamily="34" charset="-122"/>
                <a:ea typeface="微软雅黑" panose="020B0503020204020204" pitchFamily="34" charset="-122"/>
              </a:rPr>
              <a:t>月</a:t>
            </a:r>
            <a:r>
              <a:rPr lang="en-US" altLang="zh-CN" sz="2200" b="1" dirty="0" smtClean="0">
                <a:latin typeface="微软雅黑" panose="020B0503020204020204" pitchFamily="34" charset="-122"/>
                <a:ea typeface="微软雅黑" panose="020B0503020204020204" pitchFamily="34" charset="-122"/>
              </a:rPr>
              <a:t>23-24</a:t>
            </a:r>
            <a:r>
              <a:rPr lang="zh-CN" altLang="en-US" sz="2200" b="1" dirty="0" smtClean="0">
                <a:latin typeface="微软雅黑" panose="020B0503020204020204" pitchFamily="34" charset="-122"/>
                <a:ea typeface="微软雅黑" panose="020B0503020204020204" pitchFamily="34" charset="-122"/>
              </a:rPr>
              <a:t>日：</a:t>
            </a:r>
            <a:r>
              <a:rPr lang="zh-CN" altLang="en-US" sz="2200" b="1" dirty="0">
                <a:latin typeface="微软雅黑" panose="020B0503020204020204" pitchFamily="34" charset="-122"/>
                <a:ea typeface="微软雅黑" panose="020B0503020204020204" pitchFamily="34" charset="-122"/>
              </a:rPr>
              <a:t>地方应用型本科高校</a:t>
            </a:r>
            <a:r>
              <a:rPr lang="zh-CN" altLang="en-US" sz="2200" b="1" dirty="0" smtClean="0">
                <a:latin typeface="微软雅黑" panose="020B0503020204020204" pitchFamily="34" charset="-122"/>
                <a:ea typeface="微软雅黑" panose="020B0503020204020204" pitchFamily="34" charset="-122"/>
              </a:rPr>
              <a:t>座谈会，西安</a:t>
            </a:r>
            <a:endParaRPr lang="en-US" altLang="zh-CN" sz="2200" b="1" dirty="0" smtClean="0">
              <a:latin typeface="微软雅黑" panose="020B0503020204020204" pitchFamily="34" charset="-122"/>
              <a:ea typeface="微软雅黑" panose="020B0503020204020204" pitchFamily="34" charset="-122"/>
            </a:endParaRPr>
          </a:p>
          <a:p>
            <a:pPr>
              <a:lnSpc>
                <a:spcPct val="150000"/>
              </a:lnSpc>
              <a:spcBef>
                <a:spcPts val="0"/>
              </a:spcBef>
            </a:pPr>
            <a:r>
              <a:rPr lang="zh-CN" altLang="en-US" sz="2200" b="1" dirty="0" smtClean="0">
                <a:latin typeface="微软雅黑" panose="020B0503020204020204" pitchFamily="34" charset="-122"/>
                <a:ea typeface="微软雅黑" panose="020B0503020204020204" pitchFamily="34" charset="-122"/>
              </a:rPr>
              <a:t>第四届“互联网</a:t>
            </a:r>
            <a:r>
              <a:rPr lang="en-US" altLang="zh-CN" sz="2200" b="1" dirty="0" smtClean="0">
                <a:latin typeface="微软雅黑" panose="020B0503020204020204" pitchFamily="34" charset="-122"/>
                <a:ea typeface="微软雅黑" panose="020B0503020204020204" pitchFamily="34" charset="-122"/>
              </a:rPr>
              <a:t>+</a:t>
            </a:r>
            <a:r>
              <a:rPr lang="zh-CN" altLang="en-US" sz="2200" b="1" dirty="0" smtClean="0">
                <a:latin typeface="微软雅黑" panose="020B0503020204020204" pitchFamily="34" charset="-122"/>
                <a:ea typeface="微软雅黑" panose="020B0503020204020204" pitchFamily="34" charset="-122"/>
              </a:rPr>
              <a:t>”大赛</a:t>
            </a:r>
            <a:endParaRPr lang="en-US" altLang="zh-CN" sz="2200" b="1" dirty="0" smtClean="0">
              <a:latin typeface="微软雅黑" panose="020B0503020204020204" pitchFamily="34" charset="-122"/>
              <a:ea typeface="微软雅黑" panose="020B0503020204020204" pitchFamily="34" charset="-122"/>
            </a:endParaRPr>
          </a:p>
          <a:p>
            <a:pPr>
              <a:lnSpc>
                <a:spcPct val="150000"/>
              </a:lnSpc>
              <a:spcBef>
                <a:spcPts val="0"/>
              </a:spcBef>
            </a:pPr>
            <a:r>
              <a:rPr lang="en-US" altLang="zh-CN" sz="2200" b="1" dirty="0" smtClean="0">
                <a:latin typeface="微软雅黑" panose="020B0503020204020204" pitchFamily="34" charset="-122"/>
                <a:ea typeface="微软雅黑" panose="020B0503020204020204" pitchFamily="34" charset="-122"/>
              </a:rPr>
              <a:t>……</a:t>
            </a:r>
            <a:endParaRPr lang="zh-CN" altLang="en-US" sz="2200"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pPr>
              <a:defRPr/>
            </a:pPr>
            <a:fld id="{6D88E112-9C7D-491C-BCD1-B6E51E46212D}" type="slidenum">
              <a:rPr lang="en-US" altLang="zh-CN" smtClean="0"/>
              <a:pPr>
                <a:defRPr/>
              </a:pPr>
              <a:t>3</a:t>
            </a:fld>
            <a:endParaRPr lang="en-US" altLang="zh-CN"/>
          </a:p>
        </p:txBody>
      </p:sp>
    </p:spTree>
    <p:extLst>
      <p:ext uri="{BB962C8B-B14F-4D97-AF65-F5344CB8AC3E}">
        <p14:creationId xmlns:p14="http://schemas.microsoft.com/office/powerpoint/2010/main" xmlns="" val="25467312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56CE945-904E-4E12-9FD4-758B2889F679}"/>
              </a:ext>
            </a:extLst>
          </p:cNvPr>
          <p:cNvSpPr>
            <a:spLocks noGrp="1"/>
          </p:cNvSpPr>
          <p:nvPr>
            <p:ph type="title"/>
          </p:nvPr>
        </p:nvSpPr>
        <p:spPr/>
        <p:txBody>
          <a:bodyPr/>
          <a:lstStyle/>
          <a:p>
            <a:r>
              <a:rPr lang="en-US" altLang="zh-CN" sz="2800" dirty="0"/>
              <a:t>10.</a:t>
            </a:r>
            <a:r>
              <a:rPr lang="zh-CN" altLang="en-US" sz="2800" dirty="0"/>
              <a:t>召开地方应用型本科高校发展工作座谈会</a:t>
            </a:r>
          </a:p>
        </p:txBody>
      </p:sp>
      <p:sp>
        <p:nvSpPr>
          <p:cNvPr id="5" name="内容占位符 2">
            <a:extLst>
              <a:ext uri="{FF2B5EF4-FFF2-40B4-BE49-F238E27FC236}">
                <a16:creationId xmlns="" xmlns:a16="http://schemas.microsoft.com/office/drawing/2014/main" id="{72B6F9A8-DF54-45F3-9B68-5CE092DF8415}"/>
              </a:ext>
            </a:extLst>
          </p:cNvPr>
          <p:cNvSpPr>
            <a:spLocks noGrp="1"/>
          </p:cNvSpPr>
          <p:nvPr>
            <p:ph sz="half" idx="1"/>
          </p:nvPr>
        </p:nvSpPr>
        <p:spPr>
          <a:xfrm>
            <a:off x="3203848" y="843558"/>
            <a:ext cx="6048672" cy="3600400"/>
          </a:xfrm>
        </p:spPr>
        <p:txBody>
          <a:bodyPr/>
          <a:lstStyle/>
          <a:p>
            <a:pPr>
              <a:lnSpc>
                <a:spcPct val="150000"/>
              </a:lnSpc>
              <a:spcBef>
                <a:spcPts val="0"/>
              </a:spcBef>
            </a:pPr>
            <a:r>
              <a:rPr lang="zh-CN" altLang="en-US" sz="2000" b="1" dirty="0" smtClean="0">
                <a:latin typeface="微软雅黑" panose="020B0503020204020204" pitchFamily="34" charset="-122"/>
                <a:ea typeface="微软雅黑" panose="020B0503020204020204" pitchFamily="34" charset="-122"/>
              </a:rPr>
              <a:t>普通</a:t>
            </a:r>
            <a:r>
              <a:rPr lang="zh-CN" altLang="en-US" sz="2000" b="1" dirty="0">
                <a:latin typeface="微软雅黑" panose="020B0503020204020204" pitchFamily="34" charset="-122"/>
                <a:ea typeface="微软雅黑" panose="020B0503020204020204" pitchFamily="34" charset="-122"/>
              </a:rPr>
              <a:t>本科院校</a:t>
            </a:r>
            <a:r>
              <a:rPr lang="en-US" altLang="zh-CN" sz="2000" b="1" dirty="0">
                <a:latin typeface="微软雅黑" panose="020B0503020204020204" pitchFamily="34" charset="-122"/>
                <a:ea typeface="微软雅黑" panose="020B0503020204020204" pitchFamily="34" charset="-122"/>
              </a:rPr>
              <a:t>1243</a:t>
            </a:r>
            <a:r>
              <a:rPr lang="zh-CN" altLang="en-US" sz="2000" b="1" dirty="0">
                <a:latin typeface="微软雅黑" panose="020B0503020204020204" pitchFamily="34" charset="-122"/>
                <a:ea typeface="微软雅黑" panose="020B0503020204020204" pitchFamily="34" charset="-122"/>
              </a:rPr>
              <a:t>所，新建本科院校</a:t>
            </a:r>
            <a:r>
              <a:rPr lang="en-US" altLang="zh-CN" sz="2000" b="1" dirty="0" smtClean="0">
                <a:latin typeface="微软雅黑" panose="020B0503020204020204" pitchFamily="34" charset="-122"/>
                <a:ea typeface="微软雅黑" panose="020B0503020204020204" pitchFamily="34" charset="-122"/>
              </a:rPr>
              <a:t>702</a:t>
            </a:r>
            <a:r>
              <a:rPr lang="zh-CN" altLang="en-US" sz="2000" b="1" dirty="0" smtClean="0">
                <a:latin typeface="微软雅黑" panose="020B0503020204020204" pitchFamily="34" charset="-122"/>
                <a:ea typeface="微软雅黑" panose="020B0503020204020204" pitchFamily="34" charset="-122"/>
              </a:rPr>
              <a:t>所，</a:t>
            </a:r>
            <a:endParaRPr lang="en-US" altLang="zh-CN" sz="2000" b="1" dirty="0" smtClean="0">
              <a:latin typeface="微软雅黑" panose="020B0503020204020204" pitchFamily="34" charset="-122"/>
              <a:ea typeface="微软雅黑" panose="020B0503020204020204" pitchFamily="34" charset="-122"/>
            </a:endParaRPr>
          </a:p>
          <a:p>
            <a:pPr marL="0" indent="0">
              <a:lnSpc>
                <a:spcPct val="150000"/>
              </a:lnSpc>
              <a:spcBef>
                <a:spcPts val="0"/>
              </a:spcBef>
              <a:buNone/>
            </a:pPr>
            <a:r>
              <a:rPr lang="en-US" altLang="zh-CN" sz="2000" b="1" dirty="0">
                <a:latin typeface="微软雅黑" panose="020B0503020204020204" pitchFamily="34" charset="-122"/>
                <a:ea typeface="微软雅黑" panose="020B0503020204020204" pitchFamily="34" charset="-122"/>
              </a:rPr>
              <a:t> </a:t>
            </a:r>
            <a:r>
              <a:rPr lang="en-US" altLang="zh-CN" sz="2000" b="1"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占</a:t>
            </a:r>
            <a:r>
              <a:rPr lang="en-US" altLang="zh-CN" sz="2000" b="1" dirty="0" smtClean="0">
                <a:latin typeface="微软雅黑" panose="020B0503020204020204" pitchFamily="34" charset="-122"/>
                <a:ea typeface="微软雅黑" panose="020B0503020204020204" pitchFamily="34" charset="-122"/>
              </a:rPr>
              <a:t>56.48%</a:t>
            </a:r>
          </a:p>
          <a:p>
            <a:pPr>
              <a:lnSpc>
                <a:spcPct val="150000"/>
              </a:lnSpc>
              <a:spcBef>
                <a:spcPts val="0"/>
              </a:spcBef>
            </a:pPr>
            <a:r>
              <a:rPr lang="zh-CN" altLang="en-US" sz="2000" b="1" dirty="0" smtClean="0">
                <a:latin typeface="微软雅黑" panose="020B0503020204020204" pitchFamily="34" charset="-122"/>
                <a:ea typeface="微软雅黑" panose="020B0503020204020204" pitchFamily="34" charset="-122"/>
              </a:rPr>
              <a:t>身体进入</a:t>
            </a:r>
            <a:r>
              <a:rPr lang="zh-CN" altLang="en-US" sz="2000" b="1" dirty="0" smtClean="0">
                <a:solidFill>
                  <a:srgbClr val="C00000"/>
                </a:solidFill>
                <a:latin typeface="微软雅黑" panose="020B0503020204020204" pitchFamily="34" charset="-122"/>
                <a:ea typeface="微软雅黑" panose="020B0503020204020204" pitchFamily="34" charset="-122"/>
              </a:rPr>
              <a:t>大众化</a:t>
            </a:r>
            <a:r>
              <a:rPr lang="zh-CN" altLang="en-US" sz="2000" b="1" dirty="0" smtClean="0">
                <a:latin typeface="微软雅黑" panose="020B0503020204020204" pitchFamily="34" charset="-122"/>
                <a:ea typeface="微软雅黑" panose="020B0503020204020204" pitchFamily="34" charset="-122"/>
              </a:rPr>
              <a:t>，思想留在</a:t>
            </a:r>
            <a:r>
              <a:rPr lang="zh-CN" altLang="en-US" sz="2000" b="1" dirty="0" smtClean="0">
                <a:solidFill>
                  <a:srgbClr val="C00000"/>
                </a:solidFill>
                <a:latin typeface="微软雅黑" panose="020B0503020204020204" pitchFamily="34" charset="-122"/>
                <a:ea typeface="微软雅黑" panose="020B0503020204020204" pitchFamily="34" charset="-122"/>
              </a:rPr>
              <a:t>精英化</a:t>
            </a:r>
            <a:endParaRPr lang="en-US" altLang="zh-CN" sz="2000" b="1" dirty="0" smtClean="0">
              <a:solidFill>
                <a:srgbClr val="C00000"/>
              </a:solidFill>
              <a:latin typeface="微软雅黑" panose="020B0503020204020204" pitchFamily="34" charset="-122"/>
              <a:ea typeface="微软雅黑" panose="020B0503020204020204" pitchFamily="34" charset="-122"/>
            </a:endParaRPr>
          </a:p>
          <a:p>
            <a:pPr marL="0" indent="0">
              <a:lnSpc>
                <a:spcPct val="150000"/>
              </a:lnSpc>
              <a:spcBef>
                <a:spcPts val="0"/>
              </a:spcBef>
              <a:buNone/>
            </a:pPr>
            <a:r>
              <a:rPr lang="zh-CN" altLang="en-US" sz="2000" b="1" dirty="0" smtClean="0">
                <a:latin typeface="微软雅黑" panose="020B0503020204020204" pitchFamily="34" charset="-122"/>
                <a:ea typeface="微软雅黑" panose="020B0503020204020204" pitchFamily="34" charset="-122"/>
              </a:rPr>
              <a:t>     嘴里讲的</a:t>
            </a:r>
            <a:r>
              <a:rPr lang="zh-CN" altLang="en-US" sz="2000" b="1" dirty="0" smtClean="0">
                <a:solidFill>
                  <a:srgbClr val="C00000"/>
                </a:solidFill>
                <a:latin typeface="微软雅黑" panose="020B0503020204020204" pitchFamily="34" charset="-122"/>
                <a:ea typeface="微软雅黑" panose="020B0503020204020204" pitchFamily="34" charset="-122"/>
              </a:rPr>
              <a:t>多样化</a:t>
            </a:r>
            <a:r>
              <a:rPr lang="zh-CN" altLang="en-US" sz="2000" b="1" dirty="0" smtClean="0">
                <a:latin typeface="微软雅黑" panose="020B0503020204020204" pitchFamily="34" charset="-122"/>
                <a:ea typeface="微软雅黑" panose="020B0503020204020204" pitchFamily="34" charset="-122"/>
              </a:rPr>
              <a:t>，心里想的</a:t>
            </a:r>
            <a:r>
              <a:rPr lang="zh-CN" altLang="en-US" sz="2000" b="1" dirty="0" smtClean="0">
                <a:solidFill>
                  <a:srgbClr val="C00000"/>
                </a:solidFill>
                <a:latin typeface="微软雅黑" panose="020B0503020204020204" pitchFamily="34" charset="-122"/>
                <a:ea typeface="微软雅黑" panose="020B0503020204020204" pitchFamily="34" charset="-122"/>
              </a:rPr>
              <a:t>同构化</a:t>
            </a:r>
            <a:endParaRPr lang="en-US" altLang="zh-CN" sz="2000" b="1" dirty="0" smtClean="0">
              <a:solidFill>
                <a:srgbClr val="C00000"/>
              </a:solidFill>
              <a:latin typeface="微软雅黑" panose="020B0503020204020204" pitchFamily="34" charset="-122"/>
              <a:ea typeface="微软雅黑" panose="020B0503020204020204" pitchFamily="34" charset="-122"/>
            </a:endParaRPr>
          </a:p>
          <a:p>
            <a:pPr>
              <a:lnSpc>
                <a:spcPct val="150000"/>
              </a:lnSpc>
              <a:spcBef>
                <a:spcPts val="0"/>
              </a:spcBef>
            </a:pPr>
            <a:r>
              <a:rPr lang="zh-CN" altLang="en-US" sz="2000" b="1" dirty="0" smtClean="0">
                <a:latin typeface="微软雅黑" pitchFamily="34" charset="-122"/>
                <a:ea typeface="微软雅黑" pitchFamily="34" charset="-122"/>
              </a:rPr>
              <a:t>应用型</a:t>
            </a:r>
            <a:r>
              <a:rPr lang="zh-CN" altLang="en-US" sz="2000" b="1" dirty="0">
                <a:latin typeface="微软雅黑" pitchFamily="34" charset="-122"/>
                <a:ea typeface="微软雅黑" pitchFamily="34" charset="-122"/>
              </a:rPr>
              <a:t>大学是</a:t>
            </a:r>
            <a:r>
              <a:rPr lang="zh-CN" altLang="en-US" sz="2000" b="1" dirty="0">
                <a:solidFill>
                  <a:srgbClr val="C00000"/>
                </a:solidFill>
                <a:latin typeface="微软雅黑" pitchFamily="34" charset="-122"/>
                <a:ea typeface="微软雅黑" pitchFamily="34" charset="-122"/>
              </a:rPr>
              <a:t>类型</a:t>
            </a:r>
            <a:r>
              <a:rPr lang="zh-CN" altLang="en-US" sz="2000" b="1" dirty="0">
                <a:latin typeface="微软雅黑" pitchFamily="34" charset="-122"/>
                <a:ea typeface="微软雅黑" pitchFamily="34" charset="-122"/>
              </a:rPr>
              <a:t>，不是</a:t>
            </a:r>
            <a:r>
              <a:rPr lang="zh-CN" altLang="en-US" sz="2000" b="1" dirty="0">
                <a:solidFill>
                  <a:srgbClr val="C00000"/>
                </a:solidFill>
                <a:latin typeface="微软雅黑" pitchFamily="34" charset="-122"/>
                <a:ea typeface="微软雅黑" pitchFamily="34" charset="-122"/>
              </a:rPr>
              <a:t>层次！</a:t>
            </a:r>
            <a:endParaRPr lang="en-US" altLang="zh-CN" sz="2000" b="1" dirty="0">
              <a:latin typeface="微软雅黑" panose="020B0503020204020204" pitchFamily="34" charset="-122"/>
              <a:ea typeface="微软雅黑" panose="020B0503020204020204" pitchFamily="34" charset="-122"/>
            </a:endParaRPr>
          </a:p>
          <a:p>
            <a:pPr marL="0" indent="0">
              <a:lnSpc>
                <a:spcPct val="150000"/>
              </a:lnSpc>
              <a:spcBef>
                <a:spcPts val="0"/>
              </a:spcBef>
              <a:buNone/>
            </a:pPr>
            <a:r>
              <a:rPr lang="zh-CN" altLang="en-US" sz="2000" b="1" dirty="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    一流</a:t>
            </a:r>
            <a:r>
              <a:rPr lang="zh-CN" altLang="en-US" sz="2000" b="1" dirty="0">
                <a:latin typeface="微软雅黑" panose="020B0503020204020204" pitchFamily="34" charset="-122"/>
                <a:ea typeface="微软雅黑" panose="020B0503020204020204" pitchFamily="34" charset="-122"/>
              </a:rPr>
              <a:t>应用型大学是高等教育体系完备成熟的</a:t>
            </a:r>
            <a:r>
              <a:rPr lang="zh-CN" altLang="en-US" sz="2000" b="1" dirty="0" smtClean="0">
                <a:solidFill>
                  <a:srgbClr val="C00000"/>
                </a:solidFill>
                <a:latin typeface="微软雅黑" panose="020B0503020204020204" pitchFamily="34" charset="-122"/>
                <a:ea typeface="微软雅黑" panose="020B0503020204020204" pitchFamily="34" charset="-122"/>
              </a:rPr>
              <a:t>标志</a:t>
            </a:r>
            <a:endParaRPr lang="en-US" altLang="zh-CN" sz="2000" b="1" dirty="0" smtClean="0">
              <a:solidFill>
                <a:srgbClr val="C00000"/>
              </a:solidFill>
              <a:latin typeface="微软雅黑" panose="020B0503020204020204" pitchFamily="34" charset="-122"/>
              <a:ea typeface="微软雅黑" panose="020B0503020204020204" pitchFamily="34" charset="-122"/>
            </a:endParaRPr>
          </a:p>
          <a:p>
            <a:pPr>
              <a:lnSpc>
                <a:spcPct val="150000"/>
              </a:lnSpc>
              <a:spcBef>
                <a:spcPts val="0"/>
              </a:spcBef>
            </a:pPr>
            <a:r>
              <a:rPr lang="zh-CN" altLang="en-US" sz="2000" b="1" dirty="0">
                <a:latin typeface="微软雅黑" panose="020B0503020204020204" pitchFamily="34" charset="-122"/>
                <a:ea typeface="微软雅黑" panose="020B0503020204020204" pitchFamily="34" charset="-122"/>
              </a:rPr>
              <a:t>提供政策、组织、机制、服务、项目五大</a:t>
            </a:r>
            <a:r>
              <a:rPr lang="zh-CN" altLang="en-US" sz="2000" b="1" dirty="0" smtClean="0">
                <a:latin typeface="微软雅黑" panose="020B0503020204020204" pitchFamily="34" charset="-122"/>
                <a:ea typeface="微软雅黑" panose="020B0503020204020204" pitchFamily="34" charset="-122"/>
              </a:rPr>
              <a:t>支持</a:t>
            </a:r>
            <a:endParaRPr lang="en-US" altLang="zh-CN" sz="2000" b="1" dirty="0" smtClean="0">
              <a:latin typeface="微软雅黑" panose="020B0503020204020204" pitchFamily="34" charset="-122"/>
              <a:ea typeface="微软雅黑" panose="020B0503020204020204" pitchFamily="34" charset="-122"/>
            </a:endParaRPr>
          </a:p>
          <a:p>
            <a:pPr>
              <a:lnSpc>
                <a:spcPct val="150000"/>
              </a:lnSpc>
              <a:spcBef>
                <a:spcPts val="0"/>
              </a:spcBef>
            </a:pPr>
            <a:r>
              <a:rPr lang="zh-CN" altLang="en-US" sz="2000" b="1" dirty="0" smtClean="0">
                <a:latin typeface="微软雅黑" panose="020B0503020204020204" pitchFamily="34" charset="-122"/>
                <a:ea typeface="微软雅黑" panose="020B0503020204020204" pitchFamily="34" charset="-122"/>
              </a:rPr>
              <a:t>全力</a:t>
            </a:r>
            <a:r>
              <a:rPr lang="zh-CN" altLang="en-US" sz="2000" b="1" dirty="0">
                <a:latin typeface="微软雅黑" panose="020B0503020204020204" pitchFamily="34" charset="-122"/>
                <a:ea typeface="微软雅黑" panose="020B0503020204020204" pitchFamily="34" charset="-122"/>
              </a:rPr>
              <a:t>建设神形兼备的应用型</a:t>
            </a:r>
            <a:r>
              <a:rPr lang="zh-CN" altLang="en-US" sz="2000" b="1" dirty="0" smtClean="0">
                <a:latin typeface="微软雅黑" panose="020B0503020204020204" pitchFamily="34" charset="-122"/>
                <a:ea typeface="微软雅黑" panose="020B0503020204020204" pitchFamily="34" charset="-122"/>
              </a:rPr>
              <a:t>大学</a:t>
            </a:r>
            <a:endParaRPr lang="en-US" altLang="zh-CN" sz="2000" b="1" dirty="0">
              <a:latin typeface="微软雅黑" panose="020B0503020204020204" pitchFamily="34" charset="-122"/>
              <a:ea typeface="微软雅黑" panose="020B0503020204020204" pitchFamily="34" charset="-122"/>
            </a:endParaRPr>
          </a:p>
          <a:p>
            <a:pPr>
              <a:lnSpc>
                <a:spcPct val="150000"/>
              </a:lnSpc>
              <a:spcBef>
                <a:spcPts val="0"/>
              </a:spcBef>
            </a:pPr>
            <a:endParaRPr lang="en-US" altLang="zh-CN" sz="1900" b="1" dirty="0">
              <a:latin typeface="微软雅黑" panose="020B0503020204020204" pitchFamily="34" charset="-122"/>
              <a:ea typeface="微软雅黑" panose="020B0503020204020204" pitchFamily="34" charset="-122"/>
            </a:endParaRPr>
          </a:p>
          <a:p>
            <a:pPr>
              <a:lnSpc>
                <a:spcPct val="150000"/>
              </a:lnSpc>
              <a:spcBef>
                <a:spcPts val="0"/>
              </a:spcBef>
              <a:buNone/>
            </a:pPr>
            <a:r>
              <a:rPr lang="en-US" altLang="zh-CN" sz="1900" b="1" dirty="0" smtClean="0">
                <a:latin typeface="微软雅黑" panose="020B0503020204020204" pitchFamily="34" charset="-122"/>
                <a:ea typeface="微软雅黑" panose="020B0503020204020204" pitchFamily="34" charset="-122"/>
              </a:rPr>
              <a:t>    </a:t>
            </a:r>
            <a:endParaRPr lang="zh-CN" altLang="en-US" sz="1900" b="1" dirty="0">
              <a:latin typeface="微软雅黑" panose="020B0503020204020204" pitchFamily="34" charset="-122"/>
              <a:ea typeface="微软雅黑" panose="020B0503020204020204" pitchFamily="34" charset="-122"/>
            </a:endParaRPr>
          </a:p>
          <a:p>
            <a:pPr>
              <a:lnSpc>
                <a:spcPct val="150000"/>
              </a:lnSpc>
              <a:spcBef>
                <a:spcPts val="0"/>
              </a:spcBef>
              <a:buFont typeface="Arial" panose="020B0604020202020204" pitchFamily="34" charset="0"/>
              <a:buChar char="•"/>
            </a:pPr>
            <a:endParaRPr lang="zh-CN" altLang="en-US" sz="2000" b="1" dirty="0">
              <a:latin typeface="微软雅黑" panose="020B0503020204020204" pitchFamily="34" charset="-122"/>
              <a:ea typeface="微软雅黑" panose="020B0503020204020204" pitchFamily="34" charset="-122"/>
            </a:endParaRPr>
          </a:p>
          <a:p>
            <a:pPr>
              <a:lnSpc>
                <a:spcPct val="150000"/>
              </a:lnSpc>
              <a:spcBef>
                <a:spcPts val="0"/>
              </a:spcBef>
              <a:buFont typeface="Arial" panose="020B0604020202020204" pitchFamily="34" charset="0"/>
              <a:buChar char="•"/>
            </a:pPr>
            <a:endParaRPr lang="en-US" altLang="zh-CN" sz="2000" b="1" dirty="0">
              <a:latin typeface="微软雅黑" panose="020B0503020204020204" pitchFamily="34" charset="-122"/>
              <a:ea typeface="微软雅黑" panose="020B0503020204020204" pitchFamily="34" charset="-122"/>
            </a:endParaRPr>
          </a:p>
        </p:txBody>
      </p:sp>
      <p:sp>
        <p:nvSpPr>
          <p:cNvPr id="4" name="矩形 3"/>
          <p:cNvSpPr/>
          <p:nvPr/>
        </p:nvSpPr>
        <p:spPr>
          <a:xfrm>
            <a:off x="251520" y="3249208"/>
            <a:ext cx="2952328" cy="584775"/>
          </a:xfrm>
          <a:prstGeom prst="rect">
            <a:avLst/>
          </a:prstGeom>
        </p:spPr>
        <p:txBody>
          <a:bodyPr wrap="square">
            <a:spAutoFit/>
          </a:bodyPr>
          <a:lstStyle/>
          <a:p>
            <a:pPr algn="ctr"/>
            <a:r>
              <a:rPr lang="en-US" altLang="zh-CN" sz="1600" b="1" dirty="0">
                <a:solidFill>
                  <a:srgbClr val="002060"/>
                </a:solidFill>
                <a:latin typeface="华文新魏" panose="02010800040101010101" pitchFamily="2" charset="-122"/>
                <a:ea typeface="华文新魏" panose="02010800040101010101" pitchFamily="2" charset="-122"/>
                <a:cs typeface="微软雅黑"/>
              </a:rPr>
              <a:t>11</a:t>
            </a:r>
            <a:r>
              <a:rPr lang="zh-CN" altLang="en-US" sz="1600" b="1" dirty="0">
                <a:solidFill>
                  <a:srgbClr val="002060"/>
                </a:solidFill>
                <a:latin typeface="华文新魏" panose="02010800040101010101" pitchFamily="2" charset="-122"/>
                <a:ea typeface="华文新魏" panose="02010800040101010101" pitchFamily="2" charset="-122"/>
                <a:cs typeface="微软雅黑"/>
              </a:rPr>
              <a:t>月</a:t>
            </a:r>
            <a:r>
              <a:rPr lang="en-US" altLang="zh-CN" sz="1600" b="1" dirty="0">
                <a:solidFill>
                  <a:srgbClr val="002060"/>
                </a:solidFill>
                <a:latin typeface="华文新魏" panose="02010800040101010101" pitchFamily="2" charset="-122"/>
                <a:ea typeface="华文新魏" panose="02010800040101010101" pitchFamily="2" charset="-122"/>
                <a:cs typeface="微软雅黑"/>
              </a:rPr>
              <a:t>23-24</a:t>
            </a:r>
            <a:r>
              <a:rPr lang="zh-CN" altLang="en-US" sz="1600" b="1" dirty="0">
                <a:solidFill>
                  <a:srgbClr val="002060"/>
                </a:solidFill>
                <a:latin typeface="华文新魏" panose="02010800040101010101" pitchFamily="2" charset="-122"/>
                <a:ea typeface="华文新魏" panose="02010800040101010101" pitchFamily="2" charset="-122"/>
                <a:cs typeface="微软雅黑"/>
              </a:rPr>
              <a:t>日，地方应用型本科</a:t>
            </a:r>
            <a:r>
              <a:rPr lang="zh-CN" altLang="en-US" sz="1600" b="1" dirty="0" smtClean="0">
                <a:solidFill>
                  <a:srgbClr val="002060"/>
                </a:solidFill>
                <a:latin typeface="华文新魏" panose="02010800040101010101" pitchFamily="2" charset="-122"/>
                <a:ea typeface="华文新魏" panose="02010800040101010101" pitchFamily="2" charset="-122"/>
                <a:cs typeface="微软雅黑"/>
              </a:rPr>
              <a:t>高校发展</a:t>
            </a:r>
            <a:r>
              <a:rPr lang="zh-CN" altLang="en-US" sz="1600" b="1" dirty="0">
                <a:solidFill>
                  <a:srgbClr val="002060"/>
                </a:solidFill>
                <a:latin typeface="华文新魏" panose="02010800040101010101" pitchFamily="2" charset="-122"/>
                <a:ea typeface="华文新魏" panose="02010800040101010101" pitchFamily="2" charset="-122"/>
                <a:cs typeface="微软雅黑"/>
              </a:rPr>
              <a:t>工作</a:t>
            </a:r>
            <a:r>
              <a:rPr lang="zh-CN" altLang="en-US" sz="1600" b="1" dirty="0" smtClean="0">
                <a:solidFill>
                  <a:srgbClr val="002060"/>
                </a:solidFill>
                <a:latin typeface="华文新魏" panose="02010800040101010101" pitchFamily="2" charset="-122"/>
                <a:ea typeface="华文新魏" panose="02010800040101010101" pitchFamily="2" charset="-122"/>
                <a:cs typeface="微软雅黑"/>
              </a:rPr>
              <a:t>座谈会</a:t>
            </a:r>
            <a:endParaRPr lang="zh-CN" altLang="en-US" sz="1600" b="1" dirty="0">
              <a:solidFill>
                <a:srgbClr val="002060"/>
              </a:solidFill>
              <a:latin typeface="华文新魏" panose="02010800040101010101" pitchFamily="2" charset="-122"/>
              <a:ea typeface="华文新魏" panose="02010800040101010101" pitchFamily="2" charset="-122"/>
              <a:cs typeface="微软雅黑"/>
            </a:endParaRPr>
          </a:p>
        </p:txBody>
      </p:sp>
      <p:pic>
        <p:nvPicPr>
          <p:cNvPr id="6" name="图片 5"/>
          <p:cNvPicPr>
            <a:picLocks noChangeAspect="1"/>
          </p:cNvPicPr>
          <p:nvPr/>
        </p:nvPicPr>
        <p:blipFill>
          <a:blip r:embed="rId2" cstate="print"/>
          <a:stretch>
            <a:fillRect/>
          </a:stretch>
        </p:blipFill>
        <p:spPr>
          <a:xfrm>
            <a:off x="251520" y="1203598"/>
            <a:ext cx="2880320" cy="19202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21847977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致敬</a:t>
            </a:r>
            <a:r>
              <a:rPr lang="en-US" altLang="zh-CN" dirty="0" smtClean="0"/>
              <a:t>2018</a:t>
            </a:r>
            <a:r>
              <a:rPr lang="zh-CN" altLang="en-US" dirty="0" smtClean="0"/>
              <a:t>！</a:t>
            </a:r>
            <a:endParaRPr lang="zh-CN" altLang="en-US" dirty="0"/>
          </a:p>
        </p:txBody>
      </p:sp>
      <p:sp>
        <p:nvSpPr>
          <p:cNvPr id="3" name="内容占位符 2"/>
          <p:cNvSpPr>
            <a:spLocks noGrp="1"/>
          </p:cNvSpPr>
          <p:nvPr>
            <p:ph sz="half" idx="1"/>
          </p:nvPr>
        </p:nvSpPr>
        <p:spPr>
          <a:xfrm>
            <a:off x="2771800" y="1774725"/>
            <a:ext cx="5915000" cy="2165177"/>
          </a:xfrm>
        </p:spPr>
        <p:txBody>
          <a:bodyPr/>
          <a:lstStyle/>
          <a:p>
            <a:pPr marL="0" indent="0">
              <a:lnSpc>
                <a:spcPct val="150000"/>
              </a:lnSpc>
              <a:buNone/>
            </a:pPr>
            <a:endParaRPr lang="zh-CN" altLang="en-US" sz="2700" b="1" dirty="0">
              <a:solidFill>
                <a:srgbClr val="C00000"/>
              </a:solidFill>
              <a:latin typeface="微软雅黑" panose="020B0503020204020204" pitchFamily="34" charset="-122"/>
              <a:ea typeface="微软雅黑" panose="020B0503020204020204" pitchFamily="34" charset="-122"/>
            </a:endParaRPr>
          </a:p>
        </p:txBody>
      </p:sp>
      <p:sp>
        <p:nvSpPr>
          <p:cNvPr id="5" name="内容占位符 2"/>
          <p:cNvSpPr txBox="1">
            <a:spLocks/>
          </p:cNvSpPr>
          <p:nvPr/>
        </p:nvSpPr>
        <p:spPr bwMode="auto">
          <a:xfrm>
            <a:off x="0" y="1347614"/>
            <a:ext cx="9144000" cy="211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892" indent="-342892" algn="l" rtl="0" eaLnBrk="0" fontAlgn="base" hangingPunct="0">
              <a:spcBef>
                <a:spcPct val="20000"/>
              </a:spcBef>
              <a:spcAft>
                <a:spcPct val="0"/>
              </a:spcAft>
              <a:buFont typeface="Arial" charset="0"/>
              <a:buChar char="•"/>
              <a:defRPr lang="zh-CN" altLang="en-US" sz="2800" kern="1200" dirty="0" smtClean="0">
                <a:solidFill>
                  <a:srgbClr val="002060"/>
                </a:solidFill>
                <a:latin typeface="黑体" panose="02010609060101010101" pitchFamily="49" charset="-122"/>
                <a:ea typeface="黑体" panose="02010609060101010101" pitchFamily="49" charset="-122"/>
                <a:cs typeface="微软雅黑"/>
              </a:defRPr>
            </a:lvl1pPr>
            <a:lvl2pPr marL="742931" indent="-285743" algn="l" rtl="0" eaLnBrk="0" fontAlgn="base" hangingPunct="0">
              <a:spcBef>
                <a:spcPct val="20000"/>
              </a:spcBef>
              <a:spcAft>
                <a:spcPct val="0"/>
              </a:spcAft>
              <a:buFont typeface="Arial" charset="0"/>
              <a:buChar char="–"/>
              <a:defRPr sz="2400" kern="1200">
                <a:solidFill>
                  <a:srgbClr val="002060"/>
                </a:solidFill>
                <a:latin typeface="黑体" panose="02010609060101010101" pitchFamily="49" charset="-122"/>
                <a:ea typeface="黑体" panose="02010609060101010101" pitchFamily="49" charset="-122"/>
                <a:cs typeface="微软雅黑"/>
              </a:defRPr>
            </a:lvl2pPr>
            <a:lvl3pPr marL="1142972" indent="-228594" algn="l" rtl="0" eaLnBrk="0" fontAlgn="base" hangingPunct="0">
              <a:spcBef>
                <a:spcPct val="20000"/>
              </a:spcBef>
              <a:spcAft>
                <a:spcPct val="0"/>
              </a:spcAft>
              <a:buFont typeface="Arial" charset="0"/>
              <a:buChar char="•"/>
              <a:defRPr sz="2000" kern="1200">
                <a:solidFill>
                  <a:schemeClr val="tx1"/>
                </a:solidFill>
                <a:latin typeface="微软雅黑" pitchFamily="34" charset="-122"/>
                <a:ea typeface="微软雅黑" pitchFamily="34" charset="-122"/>
                <a:cs typeface="微软雅黑"/>
              </a:defRPr>
            </a:lvl3pPr>
            <a:lvl4pPr marL="1600160" indent="-228594" algn="l" rtl="0" eaLnBrk="0" fontAlgn="base" hangingPunct="0">
              <a:spcBef>
                <a:spcPct val="20000"/>
              </a:spcBef>
              <a:spcAft>
                <a:spcPct val="0"/>
              </a:spcAft>
              <a:buFont typeface="Arial" charset="0"/>
              <a:buChar char="–"/>
              <a:defRPr sz="1800" kern="1200">
                <a:solidFill>
                  <a:schemeClr val="tx1"/>
                </a:solidFill>
                <a:latin typeface="微软雅黑" pitchFamily="34" charset="-122"/>
                <a:ea typeface="微软雅黑" pitchFamily="34" charset="-122"/>
                <a:cs typeface="微软雅黑"/>
              </a:defRPr>
            </a:lvl4pPr>
            <a:lvl5pPr marL="2057348" indent="-228594" algn="l" rtl="0" eaLnBrk="0" fontAlgn="base" hangingPunct="0">
              <a:spcBef>
                <a:spcPct val="20000"/>
              </a:spcBef>
              <a:spcAft>
                <a:spcPct val="0"/>
              </a:spcAft>
              <a:buFont typeface="Arial" charset="0"/>
              <a:buChar char="»"/>
              <a:defRPr sz="1800" kern="1200">
                <a:solidFill>
                  <a:schemeClr val="tx1"/>
                </a:solidFill>
                <a:latin typeface="微软雅黑" pitchFamily="34" charset="-122"/>
                <a:ea typeface="微软雅黑" pitchFamily="34" charset="-122"/>
                <a:cs typeface="微软雅黑"/>
              </a:defRPr>
            </a:lvl5pPr>
            <a:lvl6pPr marL="2514537" indent="-228594" algn="l" defTabSz="91437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150000"/>
              </a:lnSpc>
              <a:buFont typeface="Arial" charset="0"/>
              <a:buNone/>
            </a:pPr>
            <a:r>
              <a:rPr lang="en-US" altLang="zh-CN" sz="3200" b="1" dirty="0" smtClean="0">
                <a:latin typeface="微软雅黑" panose="020B0503020204020204" pitchFamily="34" charset="-122"/>
                <a:ea typeface="微软雅黑" panose="020B0503020204020204" pitchFamily="34" charset="-122"/>
              </a:rPr>
              <a:t>    2018</a:t>
            </a:r>
            <a:r>
              <a:rPr lang="zh-CN" altLang="en-US" sz="3200" b="1" dirty="0" smtClean="0">
                <a:latin typeface="微软雅黑" panose="020B0503020204020204" pitchFamily="34" charset="-122"/>
                <a:ea typeface="微软雅黑" panose="020B0503020204020204" pitchFamily="34" charset="-122"/>
              </a:rPr>
              <a:t>年：</a:t>
            </a:r>
            <a:endParaRPr lang="en-US" altLang="zh-CN" sz="3200" b="1" dirty="0" smtClean="0">
              <a:latin typeface="微软雅黑" panose="020B0503020204020204" pitchFamily="34" charset="-122"/>
              <a:ea typeface="微软雅黑" panose="020B0503020204020204" pitchFamily="34" charset="-122"/>
            </a:endParaRPr>
          </a:p>
          <a:p>
            <a:pPr marL="0" indent="0" algn="ctr">
              <a:lnSpc>
                <a:spcPct val="150000"/>
              </a:lnSpc>
              <a:buFont typeface="Arial" charset="0"/>
              <a:buNone/>
            </a:pPr>
            <a:r>
              <a:rPr lang="zh-CN" altLang="en-US" sz="3200" b="1" dirty="0" smtClean="0">
                <a:latin typeface="微软雅黑" panose="020B0503020204020204" pitchFamily="34" charset="-122"/>
                <a:ea typeface="微软雅黑" panose="020B0503020204020204" pitchFamily="34" charset="-122"/>
              </a:rPr>
              <a:t>         开启</a:t>
            </a:r>
            <a:r>
              <a:rPr lang="zh-CN" altLang="en-US" sz="3200" b="1" dirty="0">
                <a:latin typeface="微软雅黑" panose="020B0503020204020204" pitchFamily="34" charset="-122"/>
                <a:ea typeface="微软雅黑" panose="020B0503020204020204" pitchFamily="34" charset="-122"/>
              </a:rPr>
              <a:t>了中国本科</a:t>
            </a:r>
            <a:r>
              <a:rPr lang="zh-CN" altLang="en-US" sz="3200" b="1" dirty="0" smtClean="0">
                <a:latin typeface="微软雅黑" panose="020B0503020204020204" pitchFamily="34" charset="-122"/>
                <a:ea typeface="微软雅黑" panose="020B0503020204020204" pitchFamily="34" charset="-122"/>
              </a:rPr>
              <a:t>教育的新时代！</a:t>
            </a:r>
            <a:endParaRPr lang="zh-CN" altLang="en-US" sz="3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9892957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000" dirty="0" smtClean="0"/>
              <a:t>惊</a:t>
            </a:r>
            <a:r>
              <a:rPr lang="zh-CN" altLang="en-US" sz="3000" dirty="0"/>
              <a:t>艳、精彩、</a:t>
            </a:r>
            <a:r>
              <a:rPr lang="zh-CN" altLang="en-US" sz="3000" dirty="0" smtClean="0"/>
              <a:t>经典的大剧</a:t>
            </a:r>
            <a:endParaRPr lang="zh-CN" altLang="en-US" sz="3000" dirty="0"/>
          </a:p>
        </p:txBody>
      </p:sp>
      <p:sp>
        <p:nvSpPr>
          <p:cNvPr id="3" name="内容占位符 2"/>
          <p:cNvSpPr>
            <a:spLocks noGrp="1"/>
          </p:cNvSpPr>
          <p:nvPr>
            <p:ph sz="half" idx="1"/>
          </p:nvPr>
        </p:nvSpPr>
        <p:spPr>
          <a:xfrm>
            <a:off x="2555776" y="1577296"/>
            <a:ext cx="5915000" cy="2165177"/>
          </a:xfrm>
        </p:spPr>
        <p:txBody>
          <a:bodyPr/>
          <a:lstStyle/>
          <a:p>
            <a:pPr marL="0" indent="0">
              <a:lnSpc>
                <a:spcPct val="150000"/>
              </a:lnSpc>
              <a:buNone/>
            </a:pPr>
            <a:r>
              <a:rPr lang="en-US" altLang="zh-CN" b="1" dirty="0" smtClean="0">
                <a:latin typeface="微软雅黑" panose="020B0503020204020204" pitchFamily="34" charset="-122"/>
                <a:ea typeface="微软雅黑" panose="020B0503020204020204" pitchFamily="34" charset="-122"/>
              </a:rPr>
              <a:t>1.</a:t>
            </a:r>
            <a:r>
              <a:rPr lang="zh-CN" altLang="en-US" b="1" dirty="0" smtClean="0">
                <a:latin typeface="微软雅黑" panose="020B0503020204020204" pitchFamily="34" charset="-122"/>
                <a:ea typeface="微软雅黑" panose="020B0503020204020204" pitchFamily="34" charset="-122"/>
              </a:rPr>
              <a:t>成功</a:t>
            </a:r>
            <a:r>
              <a:rPr lang="zh-CN" altLang="en-US" b="1" dirty="0">
                <a:latin typeface="微软雅黑" panose="020B0503020204020204" pitchFamily="34" charset="-122"/>
                <a:ea typeface="微软雅黑" panose="020B0503020204020204" pitchFamily="34" charset="-122"/>
              </a:rPr>
              <a:t>建</a:t>
            </a:r>
            <a:r>
              <a:rPr lang="zh-CN" altLang="en-US" b="1" dirty="0" smtClean="0">
                <a:latin typeface="微软雅黑" panose="020B0503020204020204" pitchFamily="34" charset="-122"/>
                <a:ea typeface="微软雅黑" panose="020B0503020204020204" pitchFamily="34" charset="-122"/>
              </a:rPr>
              <a:t>立</a:t>
            </a:r>
            <a:r>
              <a:rPr lang="zh-CN" altLang="en-US" b="1" dirty="0">
                <a:latin typeface="微软雅黑" panose="020B0503020204020204" pitchFamily="34" charset="-122"/>
                <a:ea typeface="微软雅黑" panose="020B0503020204020204" pitchFamily="34" charset="-122"/>
              </a:rPr>
              <a:t>工作</a:t>
            </a:r>
            <a:r>
              <a:rPr lang="zh-CN" altLang="en-US" b="1" dirty="0">
                <a:solidFill>
                  <a:srgbClr val="C00000"/>
                </a:solidFill>
                <a:latin typeface="微软雅黑" panose="020B0503020204020204" pitchFamily="34" charset="-122"/>
                <a:ea typeface="微软雅黑" panose="020B0503020204020204" pitchFamily="34" charset="-122"/>
              </a:rPr>
              <a:t>新机制</a:t>
            </a:r>
            <a:endParaRPr lang="en-US" altLang="zh-CN" b="1" dirty="0">
              <a:solidFill>
                <a:srgbClr val="C00000"/>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b="1" dirty="0" smtClean="0">
                <a:latin typeface="微软雅黑" panose="020B0503020204020204" pitchFamily="34" charset="-122"/>
                <a:ea typeface="微软雅黑" panose="020B0503020204020204" pitchFamily="34" charset="-122"/>
              </a:rPr>
              <a:t>2.</a:t>
            </a:r>
            <a:r>
              <a:rPr lang="zh-CN" altLang="en-US" b="1" dirty="0" smtClean="0">
                <a:latin typeface="微软雅黑" panose="020B0503020204020204" pitchFamily="34" charset="-122"/>
                <a:ea typeface="微软雅黑" panose="020B0503020204020204" pitchFamily="34" charset="-122"/>
              </a:rPr>
              <a:t>成功</a:t>
            </a:r>
            <a:r>
              <a:rPr lang="zh-CN" altLang="en-US" b="1" dirty="0">
                <a:latin typeface="微软雅黑" panose="020B0503020204020204" pitchFamily="34" charset="-122"/>
                <a:ea typeface="微软雅黑" panose="020B0503020204020204" pitchFamily="34" charset="-122"/>
              </a:rPr>
              <a:t>创</a:t>
            </a:r>
            <a:r>
              <a:rPr lang="zh-CN" altLang="en-US" b="1" dirty="0" smtClean="0">
                <a:latin typeface="微软雅黑" panose="020B0503020204020204" pitchFamily="34" charset="-122"/>
                <a:ea typeface="微软雅黑" panose="020B0503020204020204" pitchFamily="34" charset="-122"/>
              </a:rPr>
              <a:t>立</a:t>
            </a:r>
            <a:r>
              <a:rPr lang="zh-CN" altLang="en-US" b="1" dirty="0">
                <a:latin typeface="微软雅黑" panose="020B0503020204020204" pitchFamily="34" charset="-122"/>
                <a:ea typeface="微软雅黑" panose="020B0503020204020204" pitchFamily="34" charset="-122"/>
              </a:rPr>
              <a:t>工作</a:t>
            </a:r>
            <a:r>
              <a:rPr lang="zh-CN" altLang="en-US" b="1" dirty="0">
                <a:solidFill>
                  <a:srgbClr val="C00000"/>
                </a:solidFill>
                <a:latin typeface="微软雅黑" panose="020B0503020204020204" pitchFamily="34" charset="-122"/>
                <a:ea typeface="微软雅黑" panose="020B0503020204020204" pitchFamily="34" charset="-122"/>
              </a:rPr>
              <a:t>新模式</a:t>
            </a:r>
            <a:endParaRPr lang="en-US" altLang="zh-CN" b="1" dirty="0">
              <a:solidFill>
                <a:srgbClr val="C00000"/>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b="1" dirty="0" smtClean="0">
                <a:latin typeface="微软雅黑" panose="020B0503020204020204" pitchFamily="34" charset="-122"/>
                <a:ea typeface="微软雅黑" panose="020B0503020204020204" pitchFamily="34" charset="-122"/>
              </a:rPr>
              <a:t>3.</a:t>
            </a:r>
            <a:r>
              <a:rPr lang="zh-CN" altLang="en-US" b="1" dirty="0" smtClean="0">
                <a:latin typeface="微软雅黑" panose="020B0503020204020204" pitchFamily="34" charset="-122"/>
                <a:ea typeface="微软雅黑" panose="020B0503020204020204" pitchFamily="34" charset="-122"/>
              </a:rPr>
              <a:t>成功</a:t>
            </a:r>
            <a:r>
              <a:rPr lang="zh-CN" altLang="en-US" b="1" dirty="0">
                <a:latin typeface="微软雅黑" panose="020B0503020204020204" pitchFamily="34" charset="-122"/>
                <a:ea typeface="微软雅黑" panose="020B0503020204020204" pitchFamily="34" charset="-122"/>
              </a:rPr>
              <a:t>唱响</a:t>
            </a:r>
            <a:r>
              <a:rPr lang="zh-CN" altLang="en-US" b="1" dirty="0">
                <a:solidFill>
                  <a:srgbClr val="C00000"/>
                </a:solidFill>
                <a:latin typeface="微软雅黑" panose="020B0503020204020204" pitchFamily="34" charset="-122"/>
                <a:ea typeface="微软雅黑" panose="020B0503020204020204" pitchFamily="34" charset="-122"/>
              </a:rPr>
              <a:t>“同一首歌”</a:t>
            </a:r>
            <a:endParaRPr lang="zh-CN" altLang="en-US" sz="2700" b="1" dirty="0">
              <a:solidFill>
                <a:srgbClr val="C00000"/>
              </a:solidFill>
              <a:latin typeface="微软雅黑" panose="020B0503020204020204" pitchFamily="34" charset="-122"/>
              <a:ea typeface="微软雅黑" panose="020B0503020204020204" pitchFamily="34" charset="-122"/>
            </a:endParaRPr>
          </a:p>
        </p:txBody>
      </p:sp>
      <p:sp>
        <p:nvSpPr>
          <p:cNvPr id="5" name="内容占位符 2"/>
          <p:cNvSpPr txBox="1">
            <a:spLocks/>
          </p:cNvSpPr>
          <p:nvPr/>
        </p:nvSpPr>
        <p:spPr bwMode="auto">
          <a:xfrm>
            <a:off x="0" y="915566"/>
            <a:ext cx="9144000" cy="643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892" indent="-342892" algn="l" rtl="0" eaLnBrk="0" fontAlgn="base" hangingPunct="0">
              <a:spcBef>
                <a:spcPct val="20000"/>
              </a:spcBef>
              <a:spcAft>
                <a:spcPct val="0"/>
              </a:spcAft>
              <a:buFont typeface="Arial" charset="0"/>
              <a:buChar char="•"/>
              <a:defRPr lang="zh-CN" altLang="en-US" sz="2800" kern="1200" dirty="0" smtClean="0">
                <a:solidFill>
                  <a:srgbClr val="002060"/>
                </a:solidFill>
                <a:latin typeface="黑体" panose="02010609060101010101" pitchFamily="49" charset="-122"/>
                <a:ea typeface="黑体" panose="02010609060101010101" pitchFamily="49" charset="-122"/>
                <a:cs typeface="微软雅黑"/>
              </a:defRPr>
            </a:lvl1pPr>
            <a:lvl2pPr marL="742931" indent="-285743" algn="l" rtl="0" eaLnBrk="0" fontAlgn="base" hangingPunct="0">
              <a:spcBef>
                <a:spcPct val="20000"/>
              </a:spcBef>
              <a:spcAft>
                <a:spcPct val="0"/>
              </a:spcAft>
              <a:buFont typeface="Arial" charset="0"/>
              <a:buChar char="–"/>
              <a:defRPr sz="2400" kern="1200">
                <a:solidFill>
                  <a:srgbClr val="002060"/>
                </a:solidFill>
                <a:latin typeface="黑体" panose="02010609060101010101" pitchFamily="49" charset="-122"/>
                <a:ea typeface="黑体" panose="02010609060101010101" pitchFamily="49" charset="-122"/>
                <a:cs typeface="微软雅黑"/>
              </a:defRPr>
            </a:lvl2pPr>
            <a:lvl3pPr marL="1142972" indent="-228594" algn="l" rtl="0" eaLnBrk="0" fontAlgn="base" hangingPunct="0">
              <a:spcBef>
                <a:spcPct val="20000"/>
              </a:spcBef>
              <a:spcAft>
                <a:spcPct val="0"/>
              </a:spcAft>
              <a:buFont typeface="Arial" charset="0"/>
              <a:buChar char="•"/>
              <a:defRPr sz="2000" kern="1200">
                <a:solidFill>
                  <a:schemeClr val="tx1"/>
                </a:solidFill>
                <a:latin typeface="微软雅黑" pitchFamily="34" charset="-122"/>
                <a:ea typeface="微软雅黑" pitchFamily="34" charset="-122"/>
                <a:cs typeface="微软雅黑"/>
              </a:defRPr>
            </a:lvl3pPr>
            <a:lvl4pPr marL="1600160" indent="-228594" algn="l" rtl="0" eaLnBrk="0" fontAlgn="base" hangingPunct="0">
              <a:spcBef>
                <a:spcPct val="20000"/>
              </a:spcBef>
              <a:spcAft>
                <a:spcPct val="0"/>
              </a:spcAft>
              <a:buFont typeface="Arial" charset="0"/>
              <a:buChar char="–"/>
              <a:defRPr sz="1800" kern="1200">
                <a:solidFill>
                  <a:schemeClr val="tx1"/>
                </a:solidFill>
                <a:latin typeface="微软雅黑" pitchFamily="34" charset="-122"/>
                <a:ea typeface="微软雅黑" pitchFamily="34" charset="-122"/>
                <a:cs typeface="微软雅黑"/>
              </a:defRPr>
            </a:lvl4pPr>
            <a:lvl5pPr marL="2057348" indent="-228594" algn="l" rtl="0" eaLnBrk="0" fontAlgn="base" hangingPunct="0">
              <a:spcBef>
                <a:spcPct val="20000"/>
              </a:spcBef>
              <a:spcAft>
                <a:spcPct val="0"/>
              </a:spcAft>
              <a:buFont typeface="Arial" charset="0"/>
              <a:buChar char="»"/>
              <a:defRPr sz="1800" kern="1200">
                <a:solidFill>
                  <a:schemeClr val="tx1"/>
                </a:solidFill>
                <a:latin typeface="微软雅黑" pitchFamily="34" charset="-122"/>
                <a:ea typeface="微软雅黑" pitchFamily="34" charset="-122"/>
                <a:cs typeface="微软雅黑"/>
              </a:defRPr>
            </a:lvl5pPr>
            <a:lvl6pPr marL="2514537" indent="-228594" algn="l" defTabSz="91437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nSpc>
                <a:spcPct val="150000"/>
              </a:lnSpc>
              <a:buFont typeface="Arial" charset="0"/>
              <a:buNone/>
            </a:pPr>
            <a:r>
              <a:rPr lang="zh-CN" altLang="en-US" b="1" dirty="0" smtClean="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      观后感：</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9892957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19"/>
          <p:cNvSpPr txBox="1"/>
          <p:nvPr/>
        </p:nvSpPr>
        <p:spPr>
          <a:xfrm>
            <a:off x="0" y="771550"/>
            <a:ext cx="9144000" cy="3877985"/>
          </a:xfrm>
          <a:prstGeom prst="rect">
            <a:avLst/>
          </a:prstGeom>
          <a:noFill/>
        </p:spPr>
        <p:txBody>
          <a:bodyPr wrap="square" rtlCol="0">
            <a:spAutoFit/>
          </a:bodyPr>
          <a:lstStyle/>
          <a:p>
            <a:pPr algn="ctr">
              <a:lnSpc>
                <a:spcPct val="150000"/>
              </a:lnSpc>
            </a:pPr>
            <a:r>
              <a:rPr lang="zh-CN" altLang="en-US" sz="2000" b="1" dirty="0">
                <a:solidFill>
                  <a:srgbClr val="002060"/>
                </a:solidFill>
                <a:latin typeface="微软雅黑" pitchFamily="34" charset="-122"/>
                <a:ea typeface="微软雅黑" pitchFamily="34" charset="-122"/>
              </a:rPr>
              <a:t>教育部与教育厅：同频共振、上下联动</a:t>
            </a:r>
            <a:endParaRPr lang="en-US" altLang="zh-CN" sz="2000" b="1" dirty="0">
              <a:solidFill>
                <a:srgbClr val="002060"/>
              </a:solidFill>
              <a:latin typeface="微软雅黑" pitchFamily="34" charset="-122"/>
              <a:ea typeface="微软雅黑" pitchFamily="34" charset="-122"/>
            </a:endParaRPr>
          </a:p>
          <a:p>
            <a:pPr algn="ctr">
              <a:lnSpc>
                <a:spcPct val="150000"/>
              </a:lnSpc>
            </a:pPr>
            <a:r>
              <a:rPr lang="zh-CN" altLang="en-US" sz="2000" b="1" dirty="0">
                <a:solidFill>
                  <a:srgbClr val="002060"/>
                </a:solidFill>
                <a:latin typeface="微软雅黑" pitchFamily="34" charset="-122"/>
                <a:ea typeface="微软雅黑" pitchFamily="34" charset="-122"/>
              </a:rPr>
              <a:t>东部与中部西部：区域共舞、协同并进</a:t>
            </a:r>
            <a:endParaRPr lang="en-US" altLang="zh-CN" sz="2000" b="1" dirty="0">
              <a:solidFill>
                <a:srgbClr val="002060"/>
              </a:solidFill>
              <a:latin typeface="微软雅黑" pitchFamily="34" charset="-122"/>
              <a:ea typeface="微软雅黑" pitchFamily="34" charset="-122"/>
            </a:endParaRPr>
          </a:p>
          <a:p>
            <a:pPr algn="ctr">
              <a:lnSpc>
                <a:spcPct val="150000"/>
              </a:lnSpc>
            </a:pPr>
            <a:r>
              <a:rPr lang="zh-CN" altLang="en-US" sz="2000" b="1" dirty="0">
                <a:solidFill>
                  <a:srgbClr val="002060"/>
                </a:solidFill>
                <a:latin typeface="微软雅黑" pitchFamily="34" charset="-122"/>
                <a:ea typeface="微软雅黑" pitchFamily="34" charset="-122"/>
              </a:rPr>
              <a:t>高教司是高教处的</a:t>
            </a:r>
            <a:r>
              <a:rPr lang="zh-CN" altLang="en-US" sz="2000" b="1" dirty="0">
                <a:solidFill>
                  <a:srgbClr val="C00000"/>
                </a:solidFill>
                <a:latin typeface="微软雅黑" pitchFamily="34" charset="-122"/>
                <a:ea typeface="微软雅黑" pitchFamily="34" charset="-122"/>
              </a:rPr>
              <a:t>驻京办事处，</a:t>
            </a:r>
            <a:r>
              <a:rPr lang="zh-CN" altLang="en-US" sz="2000" b="1" dirty="0">
                <a:solidFill>
                  <a:srgbClr val="002060"/>
                </a:solidFill>
                <a:latin typeface="微软雅黑" pitchFamily="34" charset="-122"/>
                <a:ea typeface="微软雅黑" pitchFamily="34" charset="-122"/>
              </a:rPr>
              <a:t>高教处是高教司的</a:t>
            </a:r>
            <a:r>
              <a:rPr lang="zh-CN" altLang="en-US" sz="2000" b="1" dirty="0">
                <a:solidFill>
                  <a:srgbClr val="C00000"/>
                </a:solidFill>
                <a:latin typeface="微软雅黑" pitchFamily="34" charset="-122"/>
                <a:ea typeface="微软雅黑" pitchFamily="34" charset="-122"/>
              </a:rPr>
              <a:t>地方</a:t>
            </a:r>
            <a:r>
              <a:rPr lang="zh-CN" altLang="en-US" sz="2000" b="1" dirty="0" smtClean="0">
                <a:solidFill>
                  <a:srgbClr val="C00000"/>
                </a:solidFill>
                <a:latin typeface="微软雅黑" pitchFamily="34" charset="-122"/>
                <a:ea typeface="微软雅黑" pitchFamily="34" charset="-122"/>
              </a:rPr>
              <a:t>留守处</a:t>
            </a:r>
            <a:endParaRPr lang="en-US" altLang="zh-CN" sz="2000" b="1" dirty="0" smtClean="0">
              <a:solidFill>
                <a:srgbClr val="C00000"/>
              </a:solidFill>
              <a:latin typeface="微软雅黑" pitchFamily="34" charset="-122"/>
              <a:ea typeface="微软雅黑" pitchFamily="34" charset="-122"/>
            </a:endParaRPr>
          </a:p>
          <a:p>
            <a:pPr algn="ctr">
              <a:lnSpc>
                <a:spcPct val="150000"/>
              </a:lnSpc>
            </a:pPr>
            <a:endParaRPr lang="en-US" altLang="zh-CN" sz="2000" b="1" dirty="0" smtClean="0">
              <a:solidFill>
                <a:srgbClr val="C00000"/>
              </a:solidFill>
              <a:latin typeface="微软雅黑" pitchFamily="34" charset="-122"/>
              <a:ea typeface="微软雅黑" pitchFamily="34" charset="-122"/>
            </a:endParaRPr>
          </a:p>
          <a:p>
            <a:pPr algn="ctr">
              <a:lnSpc>
                <a:spcPct val="150000"/>
              </a:lnSpc>
            </a:pPr>
            <a:endParaRPr lang="en-US" altLang="zh-CN" sz="2000" b="1" dirty="0" smtClean="0">
              <a:solidFill>
                <a:srgbClr val="C00000"/>
              </a:solidFill>
              <a:latin typeface="微软雅黑" pitchFamily="34" charset="-122"/>
              <a:ea typeface="微软雅黑" pitchFamily="34" charset="-122"/>
            </a:endParaRPr>
          </a:p>
          <a:p>
            <a:pPr algn="ctr">
              <a:lnSpc>
                <a:spcPct val="150000"/>
              </a:lnSpc>
            </a:pPr>
            <a:endParaRPr lang="en-US" altLang="zh-CN" sz="2000" b="1" dirty="0" smtClean="0">
              <a:solidFill>
                <a:srgbClr val="C00000"/>
              </a:solidFill>
              <a:latin typeface="微软雅黑" pitchFamily="34" charset="-122"/>
              <a:ea typeface="微软雅黑" pitchFamily="34" charset="-122"/>
            </a:endParaRPr>
          </a:p>
          <a:p>
            <a:pPr algn="ctr">
              <a:lnSpc>
                <a:spcPct val="150000"/>
              </a:lnSpc>
            </a:pPr>
            <a:endParaRPr lang="en-US" altLang="zh-CN" sz="2000" b="1" dirty="0" smtClean="0">
              <a:solidFill>
                <a:srgbClr val="C00000"/>
              </a:solidFill>
              <a:latin typeface="微软雅黑" pitchFamily="34" charset="-122"/>
              <a:ea typeface="微软雅黑" pitchFamily="34" charset="-122"/>
            </a:endParaRPr>
          </a:p>
          <a:p>
            <a:pPr algn="ctr">
              <a:lnSpc>
                <a:spcPct val="150000"/>
              </a:lnSpc>
            </a:pPr>
            <a:r>
              <a:rPr lang="zh-CN" altLang="en-US" sz="2400" b="1" dirty="0" smtClean="0">
                <a:solidFill>
                  <a:srgbClr val="002060"/>
                </a:solidFill>
                <a:latin typeface="微软雅黑" pitchFamily="34" charset="-122"/>
                <a:ea typeface="微软雅黑" pitchFamily="34" charset="-122"/>
              </a:rPr>
              <a:t>工作体会：</a:t>
            </a:r>
            <a:r>
              <a:rPr lang="zh-CN" altLang="en-US" sz="2400" b="1" dirty="0" smtClean="0">
                <a:solidFill>
                  <a:srgbClr val="C00000"/>
                </a:solidFill>
                <a:latin typeface="微软雅黑" pitchFamily="34" charset="-122"/>
                <a:ea typeface="微软雅黑" pitchFamily="34" charset="-122"/>
              </a:rPr>
              <a:t>勠力同心、其利断金！</a:t>
            </a:r>
            <a:endParaRPr lang="zh-CN" altLang="en-US" sz="2400" b="1" dirty="0">
              <a:solidFill>
                <a:srgbClr val="C00000"/>
              </a:solidFill>
              <a:latin typeface="微软雅黑" pitchFamily="34" charset="-122"/>
              <a:ea typeface="微软雅黑" pitchFamily="34" charset="-122"/>
            </a:endParaRPr>
          </a:p>
        </p:txBody>
      </p:sp>
      <p:pic>
        <p:nvPicPr>
          <p:cNvPr id="3" name="图片 2"/>
          <p:cNvPicPr>
            <a:picLocks noChangeAspect="1"/>
          </p:cNvPicPr>
          <p:nvPr/>
        </p:nvPicPr>
        <p:blipFill>
          <a:blip r:embed="rId2" cstate="print"/>
          <a:stretch>
            <a:fillRect/>
          </a:stretch>
        </p:blipFill>
        <p:spPr>
          <a:xfrm>
            <a:off x="251520" y="2211711"/>
            <a:ext cx="8640960" cy="1872207"/>
          </a:xfrm>
          <a:prstGeom prst="rect">
            <a:avLst/>
          </a:prstGeom>
        </p:spPr>
      </p:pic>
      <p:sp>
        <p:nvSpPr>
          <p:cNvPr id="5" name="标题 1"/>
          <p:cNvSpPr txBox="1">
            <a:spLocks/>
          </p:cNvSpPr>
          <p:nvPr/>
        </p:nvSpPr>
        <p:spPr bwMode="auto">
          <a:xfrm>
            <a:off x="467544" y="123478"/>
            <a:ext cx="8280920" cy="53321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000" b="1" kern="1200">
                <a:solidFill>
                  <a:schemeClr val="bg1"/>
                </a:solidFill>
                <a:latin typeface="微软雅黑" pitchFamily="34" charset="-122"/>
                <a:ea typeface="微软雅黑" pitchFamily="34" charset="-122"/>
                <a:cs typeface="微软雅黑"/>
              </a:defRPr>
            </a:lvl1pPr>
            <a:lvl2pPr algn="ctr" rtl="0" eaLnBrk="0" fontAlgn="base" hangingPunct="0">
              <a:spcBef>
                <a:spcPct val="0"/>
              </a:spcBef>
              <a:spcAft>
                <a:spcPct val="0"/>
              </a:spcAft>
              <a:defRPr sz="4400">
                <a:solidFill>
                  <a:schemeClr val="tx1"/>
                </a:solidFill>
                <a:latin typeface="微软雅黑"/>
                <a:ea typeface="微软雅黑"/>
                <a:cs typeface="微软雅黑"/>
              </a:defRPr>
            </a:lvl2pPr>
            <a:lvl3pPr algn="ctr" rtl="0" eaLnBrk="0" fontAlgn="base" hangingPunct="0">
              <a:spcBef>
                <a:spcPct val="0"/>
              </a:spcBef>
              <a:spcAft>
                <a:spcPct val="0"/>
              </a:spcAft>
              <a:defRPr sz="4400">
                <a:solidFill>
                  <a:schemeClr val="tx1"/>
                </a:solidFill>
                <a:latin typeface="微软雅黑"/>
                <a:ea typeface="微软雅黑"/>
                <a:cs typeface="微软雅黑"/>
              </a:defRPr>
            </a:lvl3pPr>
            <a:lvl4pPr algn="ctr" rtl="0" eaLnBrk="0" fontAlgn="base" hangingPunct="0">
              <a:spcBef>
                <a:spcPct val="0"/>
              </a:spcBef>
              <a:spcAft>
                <a:spcPct val="0"/>
              </a:spcAft>
              <a:defRPr sz="4400">
                <a:solidFill>
                  <a:schemeClr val="tx1"/>
                </a:solidFill>
                <a:latin typeface="微软雅黑"/>
                <a:ea typeface="微软雅黑"/>
                <a:cs typeface="微软雅黑"/>
              </a:defRPr>
            </a:lvl4pPr>
            <a:lvl5pPr algn="ctr" rtl="0" eaLnBrk="0" fontAlgn="base" hangingPunct="0">
              <a:spcBef>
                <a:spcPct val="0"/>
              </a:spcBef>
              <a:spcAft>
                <a:spcPct val="0"/>
              </a:spcAft>
              <a:defRPr sz="4400">
                <a:solidFill>
                  <a:schemeClr val="tx1"/>
                </a:solidFill>
                <a:latin typeface="微软雅黑"/>
                <a:ea typeface="微软雅黑"/>
                <a:cs typeface="微软雅黑"/>
              </a:defRPr>
            </a:lvl5pPr>
            <a:lvl6pPr marL="457200" algn="ctr" rtl="0" fontAlgn="base">
              <a:spcBef>
                <a:spcPct val="0"/>
              </a:spcBef>
              <a:spcAft>
                <a:spcPct val="0"/>
              </a:spcAft>
              <a:defRPr sz="4400">
                <a:solidFill>
                  <a:schemeClr val="tx1"/>
                </a:solidFill>
                <a:latin typeface="微软雅黑"/>
                <a:ea typeface="微软雅黑"/>
                <a:cs typeface="微软雅黑"/>
              </a:defRPr>
            </a:lvl6pPr>
            <a:lvl7pPr marL="914400" algn="ctr" rtl="0" fontAlgn="base">
              <a:spcBef>
                <a:spcPct val="0"/>
              </a:spcBef>
              <a:spcAft>
                <a:spcPct val="0"/>
              </a:spcAft>
              <a:defRPr sz="4400">
                <a:solidFill>
                  <a:schemeClr val="tx1"/>
                </a:solidFill>
                <a:latin typeface="微软雅黑"/>
                <a:ea typeface="微软雅黑"/>
                <a:cs typeface="微软雅黑"/>
              </a:defRPr>
            </a:lvl7pPr>
            <a:lvl8pPr marL="1371600" algn="ctr" rtl="0" fontAlgn="base">
              <a:spcBef>
                <a:spcPct val="0"/>
              </a:spcBef>
              <a:spcAft>
                <a:spcPct val="0"/>
              </a:spcAft>
              <a:defRPr sz="4400">
                <a:solidFill>
                  <a:schemeClr val="tx1"/>
                </a:solidFill>
                <a:latin typeface="微软雅黑"/>
                <a:ea typeface="微软雅黑"/>
                <a:cs typeface="微软雅黑"/>
              </a:defRPr>
            </a:lvl8pPr>
            <a:lvl9pPr marL="1828800" algn="ctr" rtl="0" fontAlgn="base">
              <a:spcBef>
                <a:spcPct val="0"/>
              </a:spcBef>
              <a:spcAft>
                <a:spcPct val="0"/>
              </a:spcAft>
              <a:defRPr sz="4400">
                <a:solidFill>
                  <a:schemeClr val="tx1"/>
                </a:solidFill>
                <a:latin typeface="微软雅黑"/>
                <a:ea typeface="微软雅黑"/>
                <a:cs typeface="微软雅黑"/>
              </a:defRPr>
            </a:lvl9pPr>
          </a:lstStyle>
          <a:p>
            <a:r>
              <a:rPr lang="en-US" altLang="zh-CN" sz="2800" dirty="0" smtClean="0"/>
              <a:t>1.</a:t>
            </a:r>
            <a:r>
              <a:rPr lang="zh-CN" altLang="en-US" sz="2800" dirty="0" smtClean="0"/>
              <a:t>建立</a:t>
            </a:r>
            <a:r>
              <a:rPr lang="zh-CN" altLang="en-US" sz="2800" dirty="0"/>
              <a:t>工作新机制：全国高教处长联席会议</a:t>
            </a:r>
          </a:p>
        </p:txBody>
      </p:sp>
    </p:spTree>
    <p:extLst>
      <p:ext uri="{BB962C8B-B14F-4D97-AF65-F5344CB8AC3E}">
        <p14:creationId xmlns:p14="http://schemas.microsoft.com/office/powerpoint/2010/main" xmlns="" val="29614071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56CE945-904E-4E12-9FD4-758B2889F679}"/>
              </a:ext>
            </a:extLst>
          </p:cNvPr>
          <p:cNvSpPr>
            <a:spLocks noGrp="1"/>
          </p:cNvSpPr>
          <p:nvPr>
            <p:ph type="title"/>
          </p:nvPr>
        </p:nvSpPr>
        <p:spPr>
          <a:xfrm>
            <a:off x="683568" y="-9249"/>
            <a:ext cx="7317432" cy="795062"/>
          </a:xfrm>
        </p:spPr>
        <p:txBody>
          <a:bodyPr/>
          <a:lstStyle/>
          <a:p>
            <a:r>
              <a:rPr lang="en-US" altLang="zh-CN" sz="2800" dirty="0" smtClean="0"/>
              <a:t>2.</a:t>
            </a:r>
            <a:r>
              <a:rPr lang="zh-CN" altLang="en-US" sz="2800" dirty="0" smtClean="0"/>
              <a:t>创立</a:t>
            </a:r>
            <a:r>
              <a:rPr lang="zh-CN" altLang="en-US" sz="2800" dirty="0"/>
              <a:t>工作新模式：一手抓工作，一手抓宣传</a:t>
            </a:r>
          </a:p>
        </p:txBody>
      </p:sp>
      <p:sp>
        <p:nvSpPr>
          <p:cNvPr id="5" name="内容占位符 2">
            <a:extLst>
              <a:ext uri="{FF2B5EF4-FFF2-40B4-BE49-F238E27FC236}">
                <a16:creationId xmlns="" xmlns:a16="http://schemas.microsoft.com/office/drawing/2014/main" id="{72B6F9A8-DF54-45F3-9B68-5CE092DF8415}"/>
              </a:ext>
            </a:extLst>
          </p:cNvPr>
          <p:cNvSpPr>
            <a:spLocks noGrp="1"/>
          </p:cNvSpPr>
          <p:nvPr>
            <p:ph sz="half" idx="1"/>
          </p:nvPr>
        </p:nvSpPr>
        <p:spPr>
          <a:xfrm>
            <a:off x="251520" y="915566"/>
            <a:ext cx="8784976" cy="1800200"/>
          </a:xfrm>
        </p:spPr>
        <p:txBody>
          <a:bodyPr/>
          <a:lstStyle/>
          <a:p>
            <a:pPr>
              <a:lnSpc>
                <a:spcPct val="150000"/>
              </a:lnSpc>
              <a:spcBef>
                <a:spcPts val="0"/>
              </a:spcBef>
            </a:pPr>
            <a:r>
              <a:rPr lang="zh-CN" altLang="en-US" sz="2200" b="1" dirty="0">
                <a:latin typeface="微软雅黑" panose="020B0503020204020204" pitchFamily="34" charset="-122"/>
                <a:ea typeface="微软雅黑" panose="020B0503020204020204" pitchFamily="34" charset="-122"/>
              </a:rPr>
              <a:t>一手抓工作推进，一手抓宣传动员</a:t>
            </a:r>
            <a:endParaRPr lang="en-US" altLang="zh-CN" sz="2200" b="1" dirty="0">
              <a:latin typeface="微软雅黑" panose="020B0503020204020204" pitchFamily="34" charset="-122"/>
              <a:ea typeface="微软雅黑" panose="020B0503020204020204" pitchFamily="34" charset="-122"/>
            </a:endParaRPr>
          </a:p>
          <a:p>
            <a:pPr>
              <a:lnSpc>
                <a:spcPct val="150000"/>
              </a:lnSpc>
              <a:spcBef>
                <a:spcPts val="0"/>
              </a:spcBef>
            </a:pPr>
            <a:r>
              <a:rPr lang="en-US" altLang="zh-CN" sz="2200" b="1" dirty="0">
                <a:latin typeface="微软雅黑" panose="020B0503020204020204" pitchFamily="34" charset="-122"/>
                <a:ea typeface="微软雅黑" panose="020B0503020204020204" pitchFamily="34" charset="-122"/>
              </a:rPr>
              <a:t>20</a:t>
            </a:r>
            <a:r>
              <a:rPr lang="zh-CN" altLang="en-US" sz="2200" b="1" dirty="0">
                <a:latin typeface="微软雅黑" panose="020B0503020204020204" pitchFamily="34" charset="-122"/>
                <a:ea typeface="微软雅黑" panose="020B0503020204020204" pitchFamily="34" charset="-122"/>
              </a:rPr>
              <a:t>多次央视新闻，</a:t>
            </a:r>
            <a:r>
              <a:rPr lang="en-US" altLang="zh-CN" sz="2200" b="1" dirty="0">
                <a:latin typeface="微软雅黑" panose="020B0503020204020204" pitchFamily="34" charset="-122"/>
                <a:ea typeface="微软雅黑" panose="020B0503020204020204" pitchFamily="34" charset="-122"/>
              </a:rPr>
              <a:t>7</a:t>
            </a:r>
            <a:r>
              <a:rPr lang="zh-CN" altLang="en-US" sz="2200" b="1" dirty="0">
                <a:latin typeface="微软雅黑" panose="020B0503020204020204" pitchFamily="34" charset="-122"/>
                <a:ea typeface="微软雅黑" panose="020B0503020204020204" pitchFamily="34" charset="-122"/>
              </a:rPr>
              <a:t>次央视新闻</a:t>
            </a:r>
            <a:r>
              <a:rPr lang="zh-CN" altLang="en-US" sz="2200" b="1" dirty="0" smtClean="0">
                <a:latin typeface="微软雅黑" panose="020B0503020204020204" pitchFamily="34" charset="-122"/>
                <a:ea typeface="微软雅黑" panose="020B0503020204020204" pitchFamily="34" charset="-122"/>
              </a:rPr>
              <a:t>联播</a:t>
            </a:r>
            <a:r>
              <a:rPr lang="zh-CN" altLang="en-US" sz="2200" b="1" dirty="0">
                <a:latin typeface="微软雅黑" panose="020B0503020204020204" pitchFamily="34" charset="-122"/>
                <a:ea typeface="微软雅黑" panose="020B0503020204020204" pitchFamily="34" charset="-122"/>
              </a:rPr>
              <a:t>，</a:t>
            </a:r>
            <a:r>
              <a:rPr lang="zh-CN" altLang="en-US" sz="2200" b="1" dirty="0" smtClean="0">
                <a:latin typeface="微软雅黑" panose="020B0503020204020204" pitchFamily="34" charset="-122"/>
                <a:ea typeface="微软雅黑" panose="020B0503020204020204" pitchFamily="34" charset="-122"/>
              </a:rPr>
              <a:t>全</a:t>
            </a:r>
            <a:r>
              <a:rPr lang="zh-CN" altLang="en-US" sz="2200" b="1" dirty="0">
                <a:latin typeface="微软雅黑" panose="020B0503020204020204" pitchFamily="34" charset="-122"/>
                <a:ea typeface="微软雅黑" panose="020B0503020204020204" pitchFamily="34" charset="-122"/>
              </a:rPr>
              <a:t>媒体报道点击累计上亿次</a:t>
            </a:r>
            <a:endParaRPr lang="en-US" altLang="zh-CN" sz="2200" b="1" dirty="0">
              <a:latin typeface="微软雅黑" panose="020B0503020204020204" pitchFamily="34" charset="-122"/>
              <a:ea typeface="微软雅黑" panose="020B0503020204020204" pitchFamily="34" charset="-122"/>
            </a:endParaRPr>
          </a:p>
          <a:p>
            <a:pPr>
              <a:lnSpc>
                <a:spcPct val="150000"/>
              </a:lnSpc>
              <a:spcBef>
                <a:spcPts val="0"/>
              </a:spcBef>
            </a:pPr>
            <a:r>
              <a:rPr lang="zh-CN" altLang="en-US" sz="2200" b="1" dirty="0">
                <a:latin typeface="微软雅黑" panose="020B0503020204020204" pitchFamily="34" charset="-122"/>
                <a:ea typeface="微软雅黑" panose="020B0503020204020204" pitchFamily="34" charset="-122"/>
              </a:rPr>
              <a:t>年度“</a:t>
            </a:r>
            <a:r>
              <a:rPr lang="en-US" altLang="zh-CN" sz="2200" b="1" dirty="0">
                <a:latin typeface="微软雅黑" panose="020B0503020204020204" pitchFamily="34" charset="-122"/>
                <a:ea typeface="微软雅黑" panose="020B0503020204020204" pitchFamily="34" charset="-122"/>
              </a:rPr>
              <a:t>10</a:t>
            </a:r>
            <a:r>
              <a:rPr lang="zh-CN" altLang="en-US" sz="2200" b="1" dirty="0">
                <a:latin typeface="微软雅黑" panose="020B0503020204020204" pitchFamily="34" charset="-122"/>
                <a:ea typeface="微软雅黑" panose="020B0503020204020204" pitchFamily="34" charset="-122"/>
              </a:rPr>
              <a:t>大热词”： 本科教育大会、质量国标、新工科、金</a:t>
            </a:r>
            <a:r>
              <a:rPr lang="zh-CN" altLang="en-US" sz="2200" b="1" dirty="0" smtClean="0">
                <a:latin typeface="微软雅黑" panose="020B0503020204020204" pitchFamily="34" charset="-122"/>
                <a:ea typeface="微软雅黑" panose="020B0503020204020204" pitchFamily="34" charset="-122"/>
              </a:rPr>
              <a:t>课</a:t>
            </a:r>
            <a:endParaRPr lang="en-US" altLang="zh-CN" sz="2200" b="1" dirty="0" smtClean="0">
              <a:latin typeface="微软雅黑" panose="020B0503020204020204" pitchFamily="34" charset="-122"/>
              <a:ea typeface="微软雅黑" panose="020B0503020204020204" pitchFamily="34" charset="-122"/>
            </a:endParaRPr>
          </a:p>
          <a:p>
            <a:pPr>
              <a:lnSpc>
                <a:spcPct val="150000"/>
              </a:lnSpc>
              <a:spcBef>
                <a:spcPts val="0"/>
              </a:spcBef>
            </a:pPr>
            <a:endParaRPr lang="en-US" altLang="zh-CN" sz="2200" b="1" dirty="0">
              <a:latin typeface="微软雅黑" panose="020B0503020204020204" pitchFamily="34" charset="-122"/>
              <a:ea typeface="微软雅黑" panose="020B0503020204020204" pitchFamily="34" charset="-122"/>
            </a:endParaRPr>
          </a:p>
          <a:p>
            <a:pPr>
              <a:lnSpc>
                <a:spcPct val="150000"/>
              </a:lnSpc>
              <a:spcBef>
                <a:spcPts val="0"/>
              </a:spcBef>
            </a:pPr>
            <a:endParaRPr lang="en-US" altLang="zh-CN" sz="2200" b="1" dirty="0" smtClean="0">
              <a:latin typeface="微软雅黑" panose="020B0503020204020204" pitchFamily="34" charset="-122"/>
              <a:ea typeface="微软雅黑" panose="020B0503020204020204" pitchFamily="34" charset="-122"/>
            </a:endParaRPr>
          </a:p>
          <a:p>
            <a:pPr algn="ctr">
              <a:lnSpc>
                <a:spcPct val="150000"/>
              </a:lnSpc>
              <a:spcBef>
                <a:spcPts val="0"/>
              </a:spcBef>
              <a:buNone/>
            </a:pPr>
            <a:endParaRPr lang="en-US" altLang="zh-CN" sz="2200" b="1" dirty="0" smtClean="0">
              <a:latin typeface="微软雅黑" panose="020B0503020204020204" pitchFamily="34" charset="-122"/>
              <a:ea typeface="微软雅黑" panose="020B0503020204020204" pitchFamily="34" charset="-122"/>
            </a:endParaRPr>
          </a:p>
          <a:p>
            <a:pPr>
              <a:lnSpc>
                <a:spcPct val="150000"/>
              </a:lnSpc>
              <a:spcBef>
                <a:spcPts val="0"/>
              </a:spcBef>
              <a:buNone/>
            </a:pPr>
            <a:r>
              <a:rPr lang="en-US" altLang="zh-CN" sz="2200" b="1" dirty="0">
                <a:latin typeface="微软雅黑" panose="020B0503020204020204" pitchFamily="34" charset="-122"/>
                <a:ea typeface="微软雅黑" panose="020B0503020204020204" pitchFamily="34" charset="-122"/>
              </a:rPr>
              <a:t> </a:t>
            </a:r>
            <a:r>
              <a:rPr lang="en-US" altLang="zh-CN" sz="22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工作体会：</a:t>
            </a:r>
            <a:r>
              <a:rPr lang="zh-CN" altLang="en-US" sz="2400" b="1" dirty="0" smtClean="0">
                <a:solidFill>
                  <a:srgbClr val="C00000"/>
                </a:solidFill>
                <a:latin typeface="微软雅黑" panose="020B0503020204020204" pitchFamily="34" charset="-122"/>
                <a:ea typeface="微软雅黑" panose="020B0503020204020204" pitchFamily="34" charset="-122"/>
              </a:rPr>
              <a:t>宣传动员是一种新的教育生产力！</a:t>
            </a:r>
            <a:endParaRPr lang="en-US" altLang="zh-CN" sz="2400" b="1" dirty="0">
              <a:solidFill>
                <a:srgbClr val="C00000"/>
              </a:solidFill>
              <a:latin typeface="微软雅黑" panose="020B0503020204020204" pitchFamily="34" charset="-122"/>
              <a:ea typeface="微软雅黑" panose="020B0503020204020204" pitchFamily="34" charset="-122"/>
            </a:endParaRPr>
          </a:p>
          <a:p>
            <a:pPr>
              <a:lnSpc>
                <a:spcPct val="150000"/>
              </a:lnSpc>
              <a:spcBef>
                <a:spcPts val="0"/>
              </a:spcBef>
            </a:pPr>
            <a:endParaRPr lang="en-US" altLang="zh-CN" sz="2200" b="1" dirty="0">
              <a:latin typeface="微软雅黑" panose="020B0503020204020204" pitchFamily="34" charset="-122"/>
              <a:ea typeface="微软雅黑" panose="020B0503020204020204" pitchFamily="34" charset="-122"/>
            </a:endParaRPr>
          </a:p>
          <a:p>
            <a:pPr>
              <a:lnSpc>
                <a:spcPct val="150000"/>
              </a:lnSpc>
              <a:spcBef>
                <a:spcPts val="0"/>
              </a:spcBef>
            </a:pPr>
            <a:endParaRPr lang="en-US" altLang="zh-CN" sz="2200" b="1" dirty="0">
              <a:latin typeface="微软雅黑" panose="020B0503020204020204" pitchFamily="34" charset="-122"/>
              <a:ea typeface="微软雅黑" panose="020B0503020204020204" pitchFamily="34" charset="-122"/>
            </a:endParaRPr>
          </a:p>
          <a:p>
            <a:pPr>
              <a:lnSpc>
                <a:spcPct val="150000"/>
              </a:lnSpc>
              <a:spcBef>
                <a:spcPts val="0"/>
              </a:spcBef>
            </a:pPr>
            <a:endParaRPr lang="zh-CN" altLang="en-US" sz="2200" b="1"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cstate="print"/>
          <a:stretch>
            <a:fillRect/>
          </a:stretch>
        </p:blipFill>
        <p:spPr>
          <a:xfrm>
            <a:off x="3563888" y="2643758"/>
            <a:ext cx="1872208" cy="1368152"/>
          </a:xfrm>
          <a:prstGeom prst="rect">
            <a:avLst/>
          </a:prstGeom>
        </p:spPr>
      </p:pic>
      <p:pic>
        <p:nvPicPr>
          <p:cNvPr id="8" name="图片 7"/>
          <p:cNvPicPr>
            <a:picLocks noChangeAspect="1"/>
          </p:cNvPicPr>
          <p:nvPr/>
        </p:nvPicPr>
        <p:blipFill>
          <a:blip r:embed="rId3" cstate="print"/>
          <a:stretch>
            <a:fillRect/>
          </a:stretch>
        </p:blipFill>
        <p:spPr>
          <a:xfrm>
            <a:off x="1298200" y="2643758"/>
            <a:ext cx="1872208" cy="1368152"/>
          </a:xfrm>
          <a:prstGeom prst="rect">
            <a:avLst/>
          </a:prstGeom>
        </p:spPr>
      </p:pic>
      <p:pic>
        <p:nvPicPr>
          <p:cNvPr id="9" name="图片 8"/>
          <p:cNvPicPr>
            <a:picLocks noChangeAspect="1"/>
          </p:cNvPicPr>
          <p:nvPr/>
        </p:nvPicPr>
        <p:blipFill>
          <a:blip r:embed="rId4" cstate="print"/>
          <a:stretch>
            <a:fillRect/>
          </a:stretch>
        </p:blipFill>
        <p:spPr>
          <a:xfrm>
            <a:off x="5657247" y="2427734"/>
            <a:ext cx="2327003" cy="1944216"/>
          </a:xfrm>
          <a:prstGeom prst="rect">
            <a:avLst/>
          </a:prstGeom>
        </p:spPr>
      </p:pic>
    </p:spTree>
    <p:extLst>
      <p:ext uri="{BB962C8B-B14F-4D97-AF65-F5344CB8AC3E}">
        <p14:creationId xmlns:p14="http://schemas.microsoft.com/office/powerpoint/2010/main" xmlns="" val="12315085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smtClean="0"/>
              <a:t>3.</a:t>
            </a:r>
            <a:r>
              <a:rPr lang="zh-CN" altLang="en-US" sz="2800" dirty="0" smtClean="0"/>
              <a:t>唱</a:t>
            </a:r>
            <a:r>
              <a:rPr lang="zh-CN" altLang="en-US" sz="2800" dirty="0"/>
              <a:t>响“同一首歌”：全面振兴本科教育</a:t>
            </a:r>
          </a:p>
        </p:txBody>
      </p:sp>
      <p:sp>
        <p:nvSpPr>
          <p:cNvPr id="3" name="内容占位符 2"/>
          <p:cNvSpPr>
            <a:spLocks noGrp="1"/>
          </p:cNvSpPr>
          <p:nvPr>
            <p:ph sz="half" idx="1"/>
          </p:nvPr>
        </p:nvSpPr>
        <p:spPr>
          <a:xfrm>
            <a:off x="107504" y="934176"/>
            <a:ext cx="8928992" cy="1493558"/>
          </a:xfrm>
        </p:spPr>
        <p:txBody>
          <a:bodyPr/>
          <a:lstStyle/>
          <a:p>
            <a:pPr>
              <a:lnSpc>
                <a:spcPct val="150000"/>
              </a:lnSpc>
            </a:pPr>
            <a:r>
              <a:rPr lang="zh-CN" altLang="en-US" sz="2400" b="1" dirty="0" smtClean="0">
                <a:latin typeface="微软雅黑" panose="020B0503020204020204" pitchFamily="34" charset="-122"/>
                <a:ea typeface="微软雅黑" panose="020B0503020204020204" pitchFamily="34" charset="-122"/>
              </a:rPr>
              <a:t> 领导</a:t>
            </a:r>
            <a:r>
              <a:rPr lang="zh-CN" altLang="en-US" sz="2400" b="1" dirty="0">
                <a:latin typeface="微软雅黑" panose="020B0503020204020204" pitchFamily="34" charset="-122"/>
                <a:ea typeface="微软雅黑" panose="020B0503020204020204" pitchFamily="34" charset="-122"/>
              </a:rPr>
              <a:t>、战线、我们自己同唱一首歌</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400" b="1" dirty="0" smtClean="0">
                <a:latin typeface="微软雅黑" panose="020B0503020204020204" pitchFamily="34" charset="-122"/>
                <a:ea typeface="微软雅黑" panose="020B0503020204020204" pitchFamily="34" charset="-122"/>
              </a:rPr>
              <a:t> 搅动</a:t>
            </a:r>
            <a:r>
              <a:rPr lang="zh-CN" altLang="en-US" sz="2400" b="1" dirty="0">
                <a:latin typeface="微软雅黑" panose="020B0503020204020204" pitchFamily="34" charset="-122"/>
                <a:ea typeface="微软雅黑" panose="020B0503020204020204" pitchFamily="34" charset="-122"/>
              </a:rPr>
              <a:t>了一池春水，形成了滚滚</a:t>
            </a:r>
            <a:r>
              <a:rPr lang="zh-CN" altLang="en-US" sz="2400" b="1" dirty="0" smtClean="0">
                <a:latin typeface="微软雅黑" panose="020B0503020204020204" pitchFamily="34" charset="-122"/>
                <a:ea typeface="微软雅黑" panose="020B0503020204020204" pitchFamily="34" charset="-122"/>
              </a:rPr>
              <a:t>春潮</a:t>
            </a:r>
            <a:endParaRPr lang="en-US" altLang="zh-CN" sz="2400" b="1" dirty="0" smtClean="0">
              <a:latin typeface="微软雅黑" panose="020B0503020204020204" pitchFamily="34" charset="-122"/>
              <a:ea typeface="微软雅黑" panose="020B0503020204020204" pitchFamily="34" charset="-122"/>
            </a:endParaRPr>
          </a:p>
          <a:p>
            <a:pPr>
              <a:lnSpc>
                <a:spcPct val="150000"/>
              </a:lnSpc>
            </a:pPr>
            <a:endParaRPr lang="en-US" altLang="zh-CN" sz="2400" b="1" dirty="0">
              <a:latin typeface="微软雅黑" panose="020B0503020204020204" pitchFamily="34" charset="-122"/>
              <a:ea typeface="微软雅黑" panose="020B0503020204020204" pitchFamily="34" charset="-122"/>
            </a:endParaRPr>
          </a:p>
          <a:p>
            <a:pPr>
              <a:lnSpc>
                <a:spcPct val="150000"/>
              </a:lnSpc>
            </a:pPr>
            <a:endParaRPr lang="en-US" altLang="zh-CN" sz="2400" b="1" dirty="0" smtClean="0">
              <a:latin typeface="微软雅黑" panose="020B0503020204020204" pitchFamily="34" charset="-122"/>
              <a:ea typeface="微软雅黑" panose="020B0503020204020204" pitchFamily="34" charset="-122"/>
            </a:endParaRPr>
          </a:p>
          <a:p>
            <a:pPr>
              <a:lnSpc>
                <a:spcPct val="150000"/>
              </a:lnSpc>
            </a:pPr>
            <a:endParaRPr lang="en-US" altLang="zh-CN" sz="2400" b="1" dirty="0">
              <a:latin typeface="微软雅黑" panose="020B0503020204020204" pitchFamily="34" charset="-122"/>
              <a:ea typeface="微软雅黑" panose="020B0503020204020204" pitchFamily="34" charset="-122"/>
            </a:endParaRPr>
          </a:p>
          <a:p>
            <a:pPr>
              <a:lnSpc>
                <a:spcPct val="150000"/>
              </a:lnSpc>
              <a:buNone/>
            </a:pPr>
            <a:r>
              <a:rPr lang="zh-CN" altLang="en-US" sz="2200" b="1" dirty="0" smtClean="0">
                <a:latin typeface="微软雅黑" panose="020B0503020204020204" pitchFamily="34" charset="-122"/>
                <a:ea typeface="微软雅黑" panose="020B0503020204020204" pitchFamily="34" charset="-122"/>
              </a:rPr>
              <a:t>工作体会：</a:t>
            </a:r>
            <a:r>
              <a:rPr lang="zh-CN" altLang="en-US" sz="2200" b="1" dirty="0" smtClean="0">
                <a:solidFill>
                  <a:srgbClr val="C00000"/>
                </a:solidFill>
                <a:latin typeface="微软雅黑" panose="020B0503020204020204" pitchFamily="34" charset="-122"/>
                <a:ea typeface="微软雅黑" panose="020B0503020204020204" pitchFamily="34" charset="-122"/>
              </a:rPr>
              <a:t>想干事、能干事、能干成事、能干成大事是一种家国情怀！</a:t>
            </a:r>
            <a:endParaRPr lang="zh-CN" altLang="en-US" sz="2200" b="1" dirty="0">
              <a:solidFill>
                <a:srgbClr val="C0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47711" y="2283718"/>
            <a:ext cx="2412121" cy="1672851"/>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203848" y="2283718"/>
            <a:ext cx="2676562" cy="1672851"/>
          </a:xfrm>
          <a:prstGeom prst="rect">
            <a:avLst/>
          </a:prstGeom>
          <a:ln>
            <a:noFill/>
          </a:ln>
          <a:effectLst>
            <a:outerShdw blurRad="292100" dist="139700" dir="2700000" algn="tl" rotWithShape="0">
              <a:srgbClr val="333333">
                <a:alpha val="65000"/>
              </a:srgbClr>
            </a:outerShdw>
          </a:effectLst>
        </p:spPr>
      </p:pic>
      <p:pic>
        <p:nvPicPr>
          <p:cNvPr id="1026" name="Picture 2" descr="https://timgsa.baidu.com/timg?image&amp;quality=80&amp;size=b9999_10000&amp;sec=1547879407028&amp;di=3d8746f461f7a46c1f104b7a40ea181d&amp;imgtype=0&amp;src=http%3A%2F%2Fwww.sccm.cn%2Fbenkehuiyi%2Fuploadfile%2F20181022153635222.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084168" y="2283719"/>
            <a:ext cx="2506996" cy="16561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10" name="矩形 9"/>
          <p:cNvSpPr/>
          <p:nvPr/>
        </p:nvSpPr>
        <p:spPr>
          <a:xfrm>
            <a:off x="6084168" y="987575"/>
            <a:ext cx="2506996" cy="1107996"/>
          </a:xfrm>
          <a:prstGeom prst="rect">
            <a:avLst/>
          </a:prstGeom>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lgn="ctr">
              <a:lnSpc>
                <a:spcPct val="150000"/>
              </a:lnSpc>
              <a:spcBef>
                <a:spcPts val="0"/>
              </a:spcBef>
            </a:pPr>
            <a:r>
              <a:rPr lang="zh-CN" altLang="en-US" sz="2000" b="1" dirty="0">
                <a:solidFill>
                  <a:srgbClr val="002060"/>
                </a:solidFill>
                <a:latin typeface="微软雅黑" panose="020B0503020204020204" pitchFamily="34" charset="-122"/>
                <a:ea typeface="微软雅黑" panose="020B0503020204020204" pitchFamily="34" charset="-122"/>
                <a:cs typeface="微软雅黑"/>
              </a:rPr>
              <a:t>宝生同志批示：</a:t>
            </a:r>
            <a:endParaRPr lang="en-US" altLang="zh-CN" sz="2000" b="1" dirty="0">
              <a:solidFill>
                <a:srgbClr val="002060"/>
              </a:solidFill>
              <a:latin typeface="微软雅黑" panose="020B0503020204020204" pitchFamily="34" charset="-122"/>
              <a:ea typeface="微软雅黑" panose="020B0503020204020204" pitchFamily="34" charset="-122"/>
              <a:cs typeface="微软雅黑"/>
            </a:endParaRPr>
          </a:p>
          <a:p>
            <a:pPr algn="ctr">
              <a:lnSpc>
                <a:spcPct val="150000"/>
              </a:lnSpc>
              <a:spcBef>
                <a:spcPts val="0"/>
              </a:spcBef>
            </a:pPr>
            <a:r>
              <a:rPr lang="zh-CN" altLang="en-US" sz="2400" b="1" dirty="0">
                <a:solidFill>
                  <a:srgbClr val="C00000"/>
                </a:solidFill>
                <a:latin typeface="微软雅黑" panose="020B0503020204020204" pitchFamily="34" charset="-122"/>
                <a:ea typeface="微软雅黑" panose="020B0503020204020204" pitchFamily="34" charset="-122"/>
                <a:cs typeface="微软雅黑"/>
              </a:rPr>
              <a:t>可圈可点</a:t>
            </a:r>
            <a:endParaRPr lang="en-US" altLang="zh-CN" sz="2400" b="1" dirty="0">
              <a:solidFill>
                <a:srgbClr val="C00000"/>
              </a:solidFill>
              <a:latin typeface="微软雅黑" panose="020B0503020204020204" pitchFamily="34" charset="-122"/>
              <a:ea typeface="微软雅黑" panose="020B0503020204020204" pitchFamily="34" charset="-122"/>
              <a:cs typeface="微软雅黑"/>
            </a:endParaRPr>
          </a:p>
        </p:txBody>
      </p:sp>
    </p:spTree>
    <p:extLst>
      <p:ext uri="{BB962C8B-B14F-4D97-AF65-F5344CB8AC3E}">
        <p14:creationId xmlns:p14="http://schemas.microsoft.com/office/powerpoint/2010/main" xmlns="" val="3057546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a:xfrm>
            <a:off x="0" y="2067694"/>
            <a:ext cx="9144000" cy="579511"/>
          </a:xfrm>
        </p:spPr>
        <p:txBody>
          <a:bodyPr/>
          <a:lstStyle/>
          <a:p>
            <a:pPr marL="0" indent="0" algn="ctr">
              <a:buNone/>
            </a:pPr>
            <a:r>
              <a:rPr lang="zh-CN" altLang="en-US" sz="3600" b="1" dirty="0">
                <a:latin typeface="微软雅黑" pitchFamily="34" charset="-122"/>
                <a:ea typeface="微软雅黑" pitchFamily="34" charset="-122"/>
              </a:rPr>
              <a:t>二、</a:t>
            </a:r>
            <a:r>
              <a:rPr lang="en-US" altLang="zh-CN" sz="3600" b="1" dirty="0">
                <a:latin typeface="微软雅黑" pitchFamily="34" charset="-122"/>
                <a:ea typeface="微软雅黑" pitchFamily="34" charset="-122"/>
              </a:rPr>
              <a:t>2019</a:t>
            </a:r>
            <a:r>
              <a:rPr lang="zh-CN" altLang="en-US" sz="3600" b="1" dirty="0" smtClean="0">
                <a:latin typeface="微软雅黑" pitchFamily="34" charset="-122"/>
                <a:ea typeface="微软雅黑" pitchFamily="34" charset="-122"/>
              </a:rPr>
              <a:t>年本科</a:t>
            </a:r>
            <a:r>
              <a:rPr lang="zh-CN" altLang="en-US" sz="3600" b="1" dirty="0">
                <a:latin typeface="微软雅黑" pitchFamily="34" charset="-122"/>
                <a:ea typeface="微软雅黑" pitchFamily="34" charset="-122"/>
              </a:rPr>
              <a:t>教育怎么干</a:t>
            </a:r>
          </a:p>
          <a:p>
            <a:pPr marL="0" indent="0" algn="ctr">
              <a:buNone/>
            </a:pPr>
            <a:endParaRPr lang="zh-CN" altLang="en-US" sz="3600" dirty="0"/>
          </a:p>
        </p:txBody>
      </p:sp>
    </p:spTree>
    <p:extLst>
      <p:ext uri="{BB962C8B-B14F-4D97-AF65-F5344CB8AC3E}">
        <p14:creationId xmlns:p14="http://schemas.microsoft.com/office/powerpoint/2010/main" xmlns="" val="7367801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5"/>
          <p:cNvSpPr>
            <a:spLocks noGrp="1"/>
          </p:cNvSpPr>
          <p:nvPr>
            <p:ph type="sldNum" sz="quarter" idx="12"/>
          </p:nvPr>
        </p:nvSpPr>
        <p:spPr>
          <a:noFill/>
        </p:spPr>
        <p:txBody>
          <a:bodyPr/>
          <a:lstStyle/>
          <a:p>
            <a:fld id="{DB3950DD-456E-49A5-9632-541BFD4190BC}" type="slidenum">
              <a:rPr lang="zh-CN" altLang="en-US" smtClean="0"/>
              <a:pPr/>
              <a:t>37</a:t>
            </a:fld>
            <a:endParaRPr lang="en-US" altLang="zh-CN" sz="1800" smtClean="0">
              <a:solidFill>
                <a:schemeClr val="tx1"/>
              </a:solidFill>
            </a:endParaRPr>
          </a:p>
        </p:txBody>
      </p:sp>
      <p:sp>
        <p:nvSpPr>
          <p:cNvPr id="76803" name="矩形 3"/>
          <p:cNvSpPr>
            <a:spLocks noChangeArrowheads="1"/>
          </p:cNvSpPr>
          <p:nvPr/>
        </p:nvSpPr>
        <p:spPr bwMode="auto">
          <a:xfrm>
            <a:off x="0" y="0"/>
            <a:ext cx="9144000" cy="720725"/>
          </a:xfrm>
          <a:prstGeom prst="rect">
            <a:avLst/>
          </a:prstGeom>
          <a:solidFill>
            <a:srgbClr val="37649B"/>
          </a:solidFill>
          <a:ln w="9525">
            <a:noFill/>
            <a:miter lim="800000"/>
            <a:headEnd/>
            <a:tailEnd/>
          </a:ln>
        </p:spPr>
        <p:txBody>
          <a:bodyPr anchor="ctr"/>
          <a:lstStyle/>
          <a:p>
            <a:endParaRPr lang="zh-CN" altLang="zh-CN">
              <a:solidFill>
                <a:srgbClr val="002060"/>
              </a:solidFill>
              <a:latin typeface="宋体" pitchFamily="2" charset="-122"/>
              <a:sym typeface="宋体" pitchFamily="2" charset="-122"/>
            </a:endParaRPr>
          </a:p>
        </p:txBody>
      </p:sp>
      <p:pic>
        <p:nvPicPr>
          <p:cNvPr id="76804" name="Picture 2"/>
          <p:cNvPicPr>
            <a:picLocks noChangeAspect="1" noChangeArrowheads="1"/>
          </p:cNvPicPr>
          <p:nvPr/>
        </p:nvPicPr>
        <p:blipFill>
          <a:blip r:embed="rId2" cstate="print"/>
          <a:srcRect/>
          <a:stretch>
            <a:fillRect/>
          </a:stretch>
        </p:blipFill>
        <p:spPr bwMode="auto">
          <a:xfrm>
            <a:off x="0" y="4725988"/>
            <a:ext cx="9140825" cy="438150"/>
          </a:xfrm>
          <a:prstGeom prst="rect">
            <a:avLst/>
          </a:prstGeom>
          <a:noFill/>
          <a:ln w="9525">
            <a:noFill/>
            <a:miter lim="800000"/>
            <a:headEnd/>
            <a:tailEnd/>
          </a:ln>
        </p:spPr>
      </p:pic>
      <p:pic>
        <p:nvPicPr>
          <p:cNvPr id="76805" name="Picture 3" descr="logo"/>
          <p:cNvPicPr>
            <a:picLocks noChangeAspect="1" noChangeArrowheads="1"/>
          </p:cNvPicPr>
          <p:nvPr/>
        </p:nvPicPr>
        <p:blipFill>
          <a:blip r:embed="rId3" cstate="print"/>
          <a:srcRect/>
          <a:stretch>
            <a:fillRect/>
          </a:stretch>
        </p:blipFill>
        <p:spPr bwMode="auto">
          <a:xfrm>
            <a:off x="8532813" y="117475"/>
            <a:ext cx="550862" cy="539750"/>
          </a:xfrm>
          <a:prstGeom prst="rect">
            <a:avLst/>
          </a:prstGeom>
          <a:noFill/>
          <a:ln w="9525">
            <a:noFill/>
            <a:miter lim="800000"/>
            <a:headEnd/>
            <a:tailEnd/>
          </a:ln>
        </p:spPr>
      </p:pic>
      <p:sp>
        <p:nvSpPr>
          <p:cNvPr id="76806" name="标题 1"/>
          <p:cNvSpPr>
            <a:spLocks noGrp="1" noChangeArrowheads="1"/>
          </p:cNvSpPr>
          <p:nvPr>
            <p:ph type="title" idx="4294967295"/>
          </p:nvPr>
        </p:nvSpPr>
        <p:spPr>
          <a:xfrm>
            <a:off x="0" y="109538"/>
            <a:ext cx="9144000" cy="533400"/>
          </a:xfrm>
        </p:spPr>
        <p:txBody>
          <a:bodyPr/>
          <a:lstStyle/>
          <a:p>
            <a:r>
              <a:rPr lang="zh-CN" altLang="en-US" sz="3200" b="1" dirty="0" smtClean="0">
                <a:solidFill>
                  <a:schemeClr val="bg1"/>
                </a:solidFill>
              </a:rPr>
              <a:t>世界在变！高等教育在变</a:t>
            </a:r>
            <a:r>
              <a:rPr lang="zh-CN" sz="3200" b="1" dirty="0" smtClean="0">
                <a:solidFill>
                  <a:schemeClr val="bg1"/>
                </a:solidFill>
              </a:rPr>
              <a:t>！</a:t>
            </a:r>
            <a:endParaRPr lang="zh-CN" dirty="0" smtClean="0"/>
          </a:p>
        </p:txBody>
      </p:sp>
      <p:pic>
        <p:nvPicPr>
          <p:cNvPr id="76807" name="图片 5"/>
          <p:cNvPicPr>
            <a:picLocks noChangeAspect="1" noChangeArrowheads="1"/>
          </p:cNvPicPr>
          <p:nvPr/>
        </p:nvPicPr>
        <p:blipFill>
          <a:blip r:embed="rId4" cstate="print"/>
          <a:srcRect r="3868"/>
          <a:stretch>
            <a:fillRect/>
          </a:stretch>
        </p:blipFill>
        <p:spPr bwMode="auto">
          <a:xfrm>
            <a:off x="311150" y="987574"/>
            <a:ext cx="2095500" cy="2808312"/>
          </a:xfrm>
          <a:prstGeom prst="rect">
            <a:avLst/>
          </a:prstGeom>
          <a:noFill/>
          <a:ln w="9525">
            <a:noFill/>
            <a:miter lim="800000"/>
            <a:headEnd/>
            <a:tailEnd/>
          </a:ln>
        </p:spPr>
      </p:pic>
      <p:sp>
        <p:nvSpPr>
          <p:cNvPr id="76808" name="内容占位符 2"/>
          <p:cNvSpPr>
            <a:spLocks noChangeArrowheads="1"/>
          </p:cNvSpPr>
          <p:nvPr/>
        </p:nvSpPr>
        <p:spPr bwMode="auto">
          <a:xfrm>
            <a:off x="2638425" y="1131589"/>
            <a:ext cx="6048375" cy="1240135"/>
          </a:xfrm>
          <a:prstGeom prst="rect">
            <a:avLst/>
          </a:prstGeom>
          <a:noFill/>
          <a:ln w="9525">
            <a:noFill/>
            <a:miter lim="800000"/>
            <a:headEnd/>
            <a:tailEnd/>
          </a:ln>
        </p:spPr>
        <p:txBody>
          <a:bodyPr/>
          <a:lstStyle/>
          <a:p>
            <a:pPr marL="342900" indent="-342900">
              <a:lnSpc>
                <a:spcPct val="150000"/>
              </a:lnSpc>
            </a:pPr>
            <a:r>
              <a:rPr lang="zh-CN" altLang="en-US" sz="2400" b="1" dirty="0" smtClean="0">
                <a:solidFill>
                  <a:srgbClr val="C00000"/>
                </a:solidFill>
                <a:latin typeface="Impact" pitchFamily="34" charset="0"/>
                <a:ea typeface="微软雅黑" pitchFamily="34" charset="-122"/>
                <a:sym typeface="Impact" pitchFamily="34" charset="0"/>
              </a:rPr>
              <a:t>      </a:t>
            </a:r>
            <a:r>
              <a:rPr lang="zh-CN" altLang="en-US" sz="2200" b="1" dirty="0" smtClean="0">
                <a:solidFill>
                  <a:srgbClr val="C00000"/>
                </a:solidFill>
                <a:latin typeface="Impact" pitchFamily="34" charset="0"/>
                <a:ea typeface="微软雅黑" pitchFamily="34" charset="-122"/>
                <a:sym typeface="Impact" pitchFamily="34" charset="0"/>
              </a:rPr>
              <a:t>世界</a:t>
            </a:r>
            <a:r>
              <a:rPr lang="zh-CN" altLang="en-US" sz="2200" b="1" dirty="0">
                <a:solidFill>
                  <a:srgbClr val="C00000"/>
                </a:solidFill>
                <a:latin typeface="Impact" pitchFamily="34" charset="0"/>
                <a:ea typeface="微软雅黑" pitchFamily="34" charset="-122"/>
                <a:sym typeface="Impact" pitchFamily="34" charset="0"/>
              </a:rPr>
              <a:t>正在变化 </a:t>
            </a:r>
            <a:r>
              <a:rPr lang="en-US" altLang="zh-CN" sz="2200" b="1" dirty="0">
                <a:solidFill>
                  <a:srgbClr val="002060"/>
                </a:solidFill>
                <a:latin typeface="Impact" pitchFamily="34" charset="0"/>
                <a:ea typeface="微软雅黑" pitchFamily="34" charset="-122"/>
                <a:sym typeface="Impact" pitchFamily="34" charset="0"/>
              </a:rPr>
              <a:t>- </a:t>
            </a:r>
            <a:r>
              <a:rPr lang="zh-CN" altLang="en-US" sz="2200" b="1" dirty="0">
                <a:solidFill>
                  <a:srgbClr val="002060"/>
                </a:solidFill>
                <a:latin typeface="Impact" pitchFamily="34" charset="0"/>
                <a:ea typeface="微软雅黑" pitchFamily="34" charset="-122"/>
                <a:sym typeface="Impact" pitchFamily="34" charset="0"/>
              </a:rPr>
              <a:t>教育也必须改变。世界各地的社会都在经历着深刻的变革，这就需要新的教育形式，以培养当今和未来社会和经济所需要的能力。</a:t>
            </a:r>
            <a:endParaRPr lang="en-US" sz="2200" b="1" dirty="0">
              <a:solidFill>
                <a:srgbClr val="002060"/>
              </a:solidFill>
              <a:latin typeface="Impact" pitchFamily="34" charset="0"/>
              <a:ea typeface="微软雅黑" pitchFamily="34" charset="-122"/>
              <a:sym typeface="Impact" pitchFamily="34" charset="0"/>
            </a:endParaRPr>
          </a:p>
        </p:txBody>
      </p:sp>
      <p:sp>
        <p:nvSpPr>
          <p:cNvPr id="76809" name="矩形 7"/>
          <p:cNvSpPr>
            <a:spLocks noChangeArrowheads="1"/>
          </p:cNvSpPr>
          <p:nvPr/>
        </p:nvSpPr>
        <p:spPr bwMode="auto">
          <a:xfrm>
            <a:off x="2699792" y="3723878"/>
            <a:ext cx="6768752" cy="707886"/>
          </a:xfrm>
          <a:prstGeom prst="rect">
            <a:avLst/>
          </a:prstGeom>
          <a:noFill/>
          <a:ln w="9525">
            <a:noFill/>
            <a:miter lim="800000"/>
            <a:headEnd/>
            <a:tailEnd/>
          </a:ln>
        </p:spPr>
        <p:txBody>
          <a:bodyPr wrap="square">
            <a:spAutoFit/>
          </a:bodyPr>
          <a:lstStyle/>
          <a:p>
            <a:r>
              <a:rPr lang="en-US" altLang="zh-CN" sz="2000" b="1" dirty="0">
                <a:solidFill>
                  <a:srgbClr val="C00000"/>
                </a:solidFill>
                <a:latin typeface="Times New Roman" pitchFamily="18" charset="0"/>
                <a:sym typeface="Times New Roman" pitchFamily="18" charset="0"/>
              </a:rPr>
              <a:t>The world is changing </a:t>
            </a:r>
            <a:r>
              <a:rPr lang="en-US" altLang="zh-CN" sz="2000" b="1" dirty="0">
                <a:solidFill>
                  <a:srgbClr val="000000"/>
                </a:solidFill>
                <a:latin typeface="Times New Roman" pitchFamily="18" charset="0"/>
                <a:sym typeface="Times New Roman" pitchFamily="18" charset="0"/>
              </a:rPr>
              <a:t>– </a:t>
            </a:r>
            <a:r>
              <a:rPr lang="en-US" altLang="zh-CN" sz="2000" b="1" dirty="0">
                <a:solidFill>
                  <a:srgbClr val="002060"/>
                </a:solidFill>
                <a:latin typeface="Times New Roman" pitchFamily="18" charset="0"/>
                <a:sym typeface="Times New Roman" pitchFamily="18" charset="0"/>
              </a:rPr>
              <a:t>deep transformation,  new </a:t>
            </a:r>
            <a:r>
              <a:rPr lang="en-US" altLang="zh-CN" sz="2000" b="1" dirty="0" smtClean="0">
                <a:solidFill>
                  <a:srgbClr val="002060"/>
                </a:solidFill>
                <a:latin typeface="Times New Roman" pitchFamily="18" charset="0"/>
                <a:sym typeface="Times New Roman" pitchFamily="18" charset="0"/>
              </a:rPr>
              <a:t>forms</a:t>
            </a:r>
          </a:p>
          <a:p>
            <a:r>
              <a:rPr lang="en-US" altLang="zh-CN" sz="2000" b="1" dirty="0" smtClean="0">
                <a:solidFill>
                  <a:srgbClr val="002060"/>
                </a:solidFill>
                <a:latin typeface="Times New Roman" pitchFamily="18" charset="0"/>
                <a:sym typeface="Times New Roman" pitchFamily="18" charset="0"/>
              </a:rPr>
              <a:t> </a:t>
            </a:r>
            <a:r>
              <a:rPr lang="en-US" altLang="zh-CN" sz="2000" b="1" dirty="0">
                <a:solidFill>
                  <a:srgbClr val="002060"/>
                </a:solidFill>
                <a:latin typeface="Times New Roman" pitchFamily="18" charset="0"/>
                <a:sym typeface="Times New Roman" pitchFamily="18" charset="0"/>
              </a:rPr>
              <a:t>of education, competencies, today and tomorrow</a:t>
            </a:r>
            <a:endParaRPr lang="zh-CN" altLang="en-US" sz="2000" b="1" dirty="0">
              <a:solidFill>
                <a:srgbClr val="002060"/>
              </a:solidFill>
              <a:latin typeface="Times New Roman" pitchFamily="18" charset="0"/>
              <a:sym typeface="Times New Roman" pitchFamily="18" charset="0"/>
            </a:endParaRPr>
          </a:p>
        </p:txBody>
      </p:sp>
      <p:sp>
        <p:nvSpPr>
          <p:cNvPr id="76810" name="矩形 8"/>
          <p:cNvSpPr>
            <a:spLocks noChangeArrowheads="1"/>
          </p:cNvSpPr>
          <p:nvPr/>
        </p:nvSpPr>
        <p:spPr bwMode="auto">
          <a:xfrm>
            <a:off x="251520" y="3939902"/>
            <a:ext cx="2551435" cy="461665"/>
          </a:xfrm>
          <a:prstGeom prst="rect">
            <a:avLst/>
          </a:prstGeom>
          <a:noFill/>
          <a:ln w="9525">
            <a:noFill/>
            <a:miter lim="800000"/>
            <a:headEnd/>
            <a:tailEnd/>
          </a:ln>
        </p:spPr>
        <p:txBody>
          <a:bodyPr wrap="square">
            <a:spAutoFit/>
          </a:bodyPr>
          <a:lstStyle/>
          <a:p>
            <a:r>
              <a:rPr lang="en-US" altLang="zh-CN" sz="2400" b="1" dirty="0">
                <a:solidFill>
                  <a:srgbClr val="002060"/>
                </a:solidFill>
                <a:latin typeface="Times New Roman" pitchFamily="18" charset="0"/>
                <a:ea typeface="微软雅黑" pitchFamily="34" charset="-122"/>
                <a:sym typeface="Times New Roman" pitchFamily="18" charset="0"/>
              </a:rPr>
              <a:t>UNESCO, 2015</a:t>
            </a:r>
            <a:endParaRPr lang="zh-CN" altLang="en-US" sz="2400" b="1" dirty="0">
              <a:solidFill>
                <a:srgbClr val="002060"/>
              </a:solidFill>
              <a:latin typeface="Times New Roman" pitchFamily="18" charset="0"/>
              <a:ea typeface="微软雅黑" pitchFamily="34" charset="-122"/>
              <a:sym typeface="Times New Roman" pitchFamily="18" charset="0"/>
            </a:endParaRPr>
          </a:p>
        </p:txBody>
      </p:sp>
    </p:spTree>
    <p:extLst>
      <p:ext uri="{BB962C8B-B14F-4D97-AF65-F5344CB8AC3E}">
        <p14:creationId xmlns:p14="http://schemas.microsoft.com/office/powerpoint/2010/main" xmlns="" val="36122171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9"/>
          <p:cNvSpPr>
            <a:spLocks noChangeArrowheads="1"/>
          </p:cNvSpPr>
          <p:nvPr/>
        </p:nvSpPr>
        <p:spPr bwMode="auto">
          <a:xfrm>
            <a:off x="0" y="0"/>
            <a:ext cx="9144000" cy="720725"/>
          </a:xfrm>
          <a:prstGeom prst="rect">
            <a:avLst/>
          </a:prstGeom>
          <a:solidFill>
            <a:srgbClr val="37649B"/>
          </a:solidFill>
          <a:ln w="9525">
            <a:noFill/>
            <a:miter lim="800000"/>
          </a:ln>
        </p:spPr>
        <p:txBody>
          <a:bodyPr anchor="ctr"/>
          <a:lstStyle/>
          <a:p>
            <a:pPr>
              <a:buFont typeface="Arial" panose="020B0604020202020204" pitchFamily="34" charset="0"/>
              <a:buNone/>
            </a:pPr>
            <a:endParaRPr lang="zh-CN" altLang="zh-CN">
              <a:solidFill>
                <a:srgbClr val="002060"/>
              </a:solidFill>
              <a:latin typeface="宋体" panose="02010600030101010101" pitchFamily="2" charset="-122"/>
              <a:sym typeface="宋体" panose="02010600030101010101" pitchFamily="2" charset="-122"/>
            </a:endParaRPr>
          </a:p>
        </p:txBody>
      </p:sp>
      <p:pic>
        <p:nvPicPr>
          <p:cNvPr id="10243" name="Picture 2"/>
          <p:cNvPicPr>
            <a:picLocks noChangeAspect="1" noChangeArrowheads="1"/>
          </p:cNvPicPr>
          <p:nvPr/>
        </p:nvPicPr>
        <p:blipFill>
          <a:blip r:embed="rId2" cstate="print"/>
          <a:srcRect/>
          <a:stretch>
            <a:fillRect/>
          </a:stretch>
        </p:blipFill>
        <p:spPr bwMode="auto">
          <a:xfrm>
            <a:off x="0" y="4725988"/>
            <a:ext cx="9140825" cy="438150"/>
          </a:xfrm>
          <a:prstGeom prst="rect">
            <a:avLst/>
          </a:prstGeom>
          <a:noFill/>
          <a:ln w="9525">
            <a:noFill/>
            <a:miter lim="800000"/>
            <a:headEnd/>
            <a:tailEnd/>
          </a:ln>
        </p:spPr>
      </p:pic>
      <p:pic>
        <p:nvPicPr>
          <p:cNvPr id="10244" name="Picture 3" descr="logo"/>
          <p:cNvPicPr>
            <a:picLocks noChangeAspect="1" noChangeArrowheads="1"/>
          </p:cNvPicPr>
          <p:nvPr/>
        </p:nvPicPr>
        <p:blipFill>
          <a:blip r:embed="rId3" cstate="print"/>
          <a:srcRect/>
          <a:stretch>
            <a:fillRect/>
          </a:stretch>
        </p:blipFill>
        <p:spPr bwMode="auto">
          <a:xfrm>
            <a:off x="8461375" y="120650"/>
            <a:ext cx="609600" cy="539750"/>
          </a:xfrm>
          <a:prstGeom prst="rect">
            <a:avLst/>
          </a:prstGeom>
          <a:noFill/>
          <a:ln w="9525">
            <a:noFill/>
            <a:miter lim="800000"/>
            <a:headEnd/>
            <a:tailEnd/>
          </a:ln>
        </p:spPr>
      </p:pic>
      <p:sp>
        <p:nvSpPr>
          <p:cNvPr id="10245" name="标题 1"/>
          <p:cNvSpPr>
            <a:spLocks noGrp="1" noChangeArrowheads="1"/>
          </p:cNvSpPr>
          <p:nvPr>
            <p:ph type="title" idx="4294967295"/>
          </p:nvPr>
        </p:nvSpPr>
        <p:spPr>
          <a:xfrm>
            <a:off x="107505" y="-1588"/>
            <a:ext cx="9033320" cy="701676"/>
          </a:xfrm>
        </p:spPr>
        <p:txBody>
          <a:bodyPr/>
          <a:lstStyle/>
          <a:p>
            <a:r>
              <a:rPr lang="zh-CN" altLang="en-US" sz="3200" b="1" dirty="0" smtClean="0">
                <a:solidFill>
                  <a:schemeClr val="bg1"/>
                </a:solidFill>
              </a:rPr>
              <a:t>中国高等教育必须变！</a:t>
            </a:r>
          </a:p>
        </p:txBody>
      </p:sp>
      <p:sp>
        <p:nvSpPr>
          <p:cNvPr id="10247" name="Text Box 7"/>
          <p:cNvSpPr txBox="1">
            <a:spLocks noChangeArrowheads="1"/>
          </p:cNvSpPr>
          <p:nvPr/>
        </p:nvSpPr>
        <p:spPr bwMode="auto">
          <a:xfrm>
            <a:off x="1187624" y="1923678"/>
            <a:ext cx="7513315" cy="2308324"/>
          </a:xfrm>
          <a:prstGeom prst="rect">
            <a:avLst/>
          </a:prstGeom>
          <a:noFill/>
          <a:ln w="9525">
            <a:noFill/>
            <a:miter lim="800000"/>
          </a:ln>
        </p:spPr>
        <p:txBody>
          <a:bodyPr wrap="square">
            <a:spAutoFit/>
          </a:bodyPr>
          <a:lstStyle/>
          <a:p>
            <a:pPr marL="342900" indent="-342900">
              <a:lnSpc>
                <a:spcPct val="150000"/>
              </a:lnSpc>
              <a:buFont typeface="Arial" panose="020B0604020202020204" pitchFamily="34" charset="0"/>
              <a:buChar char="•"/>
            </a:pPr>
            <a:r>
              <a:rPr lang="zh-CN" altLang="en-US" sz="2400" b="1" dirty="0" smtClean="0">
                <a:solidFill>
                  <a:srgbClr val="002060"/>
                </a:solidFill>
                <a:latin typeface="微软雅黑" panose="020B0503020204020204" pitchFamily="34" charset="-122"/>
                <a:ea typeface="微软雅黑" panose="020B0503020204020204" pitchFamily="34" charset="-122"/>
                <a:sym typeface="宋体" panose="02010600030101010101" pitchFamily="2" charset="-122"/>
              </a:rPr>
              <a:t>新时代：由做大到做强、走进世界舞台中央</a:t>
            </a:r>
            <a:endParaRPr lang="en-US" altLang="zh-CN" sz="2400" b="1" dirty="0" smtClean="0">
              <a:solidFill>
                <a:srgbClr val="002060"/>
              </a:solidFill>
              <a:latin typeface="微软雅黑" panose="020B0503020204020204" pitchFamily="34" charset="-122"/>
              <a:ea typeface="微软雅黑" panose="020B0503020204020204" pitchFamily="34" charset="-122"/>
              <a:sym typeface="宋体" panose="02010600030101010101" pitchFamily="2" charset="-122"/>
            </a:endParaRPr>
          </a:p>
          <a:p>
            <a:pPr marL="342900" indent="-342900">
              <a:lnSpc>
                <a:spcPct val="150000"/>
              </a:lnSpc>
              <a:buFont typeface="Arial" panose="020B0604020202020204" pitchFamily="34" charset="0"/>
              <a:buChar char="•"/>
            </a:pPr>
            <a:r>
              <a:rPr lang="zh-CN" altLang="en-US" sz="2400" b="1" dirty="0" smtClean="0">
                <a:solidFill>
                  <a:srgbClr val="002060"/>
                </a:solidFill>
                <a:latin typeface="微软雅黑" panose="020B0503020204020204" pitchFamily="34" charset="-122"/>
                <a:ea typeface="微软雅黑" panose="020B0503020204020204" pitchFamily="34" charset="-122"/>
                <a:sym typeface="宋体" panose="02010600030101010101" pitchFamily="2" charset="-122"/>
              </a:rPr>
              <a:t>新阶段：从高等教育大众化迈向普及化</a:t>
            </a:r>
            <a:endParaRPr lang="en-US" altLang="zh-CN" sz="2400" b="1" dirty="0" smtClean="0">
              <a:solidFill>
                <a:srgbClr val="002060"/>
              </a:solidFill>
              <a:latin typeface="微软雅黑" panose="020B0503020204020204" pitchFamily="34" charset="-122"/>
              <a:ea typeface="微软雅黑" panose="020B0503020204020204" pitchFamily="34" charset="-122"/>
              <a:sym typeface="宋体" panose="02010600030101010101" pitchFamily="2" charset="-122"/>
            </a:endParaRPr>
          </a:p>
          <a:p>
            <a:pPr marL="342900" indent="-342900">
              <a:lnSpc>
                <a:spcPct val="150000"/>
              </a:lnSpc>
              <a:buFont typeface="Arial" panose="020B0604020202020204" pitchFamily="34" charset="0"/>
              <a:buChar char="•"/>
            </a:pPr>
            <a:r>
              <a:rPr lang="zh-CN" altLang="en-US" sz="2400" b="1" dirty="0">
                <a:solidFill>
                  <a:srgbClr val="002060"/>
                </a:solidFill>
                <a:latin typeface="微软雅黑" panose="020B0503020204020204" pitchFamily="34" charset="-122"/>
                <a:ea typeface="微软雅黑" panose="020B0503020204020204" pitchFamily="34" charset="-122"/>
                <a:sym typeface="宋体" panose="02010600030101010101" pitchFamily="2" charset="-122"/>
              </a:rPr>
              <a:t>新</a:t>
            </a:r>
            <a:r>
              <a:rPr lang="zh-CN" altLang="en-US" sz="2400" b="1" dirty="0" smtClean="0">
                <a:solidFill>
                  <a:srgbClr val="002060"/>
                </a:solidFill>
                <a:latin typeface="微软雅黑" panose="020B0503020204020204" pitchFamily="34" charset="-122"/>
                <a:ea typeface="微软雅黑" panose="020B0503020204020204" pitchFamily="34" charset="-122"/>
                <a:sym typeface="宋体" panose="02010600030101010101" pitchFamily="2" charset="-122"/>
              </a:rPr>
              <a:t>机遇：新科技革命和产业变革奔腾而至</a:t>
            </a:r>
            <a:endParaRPr lang="en-US" altLang="zh-CN" sz="2400" b="1" dirty="0" smtClean="0">
              <a:solidFill>
                <a:srgbClr val="002060"/>
              </a:solidFill>
              <a:latin typeface="微软雅黑" panose="020B0503020204020204" pitchFamily="34" charset="-122"/>
              <a:ea typeface="微软雅黑" panose="020B0503020204020204" pitchFamily="34" charset="-122"/>
              <a:sym typeface="宋体" panose="02010600030101010101" pitchFamily="2" charset="-122"/>
            </a:endParaRPr>
          </a:p>
          <a:p>
            <a:pPr marL="342900" indent="-342900">
              <a:lnSpc>
                <a:spcPct val="150000"/>
              </a:lnSpc>
              <a:buFont typeface="Arial" panose="020B0604020202020204" pitchFamily="34" charset="0"/>
              <a:buChar char="•"/>
            </a:pPr>
            <a:r>
              <a:rPr lang="zh-CN" altLang="en-US" sz="2400" b="1" dirty="0" smtClean="0">
                <a:solidFill>
                  <a:srgbClr val="002060"/>
                </a:solidFill>
                <a:latin typeface="微软雅黑" panose="020B0503020204020204" pitchFamily="34" charset="-122"/>
                <a:ea typeface="微软雅黑" panose="020B0503020204020204" pitchFamily="34" charset="-122"/>
                <a:sym typeface="宋体" panose="02010600030101010101" pitchFamily="2" charset="-122"/>
              </a:rPr>
              <a:t>新作为：从基础支撑服务到创新引领动力</a:t>
            </a:r>
            <a:endParaRPr lang="zh-CN" altLang="en-US" sz="2400" b="1" dirty="0">
              <a:solidFill>
                <a:srgbClr val="C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 name="矩形 6"/>
          <p:cNvSpPr/>
          <p:nvPr/>
        </p:nvSpPr>
        <p:spPr>
          <a:xfrm>
            <a:off x="0" y="1131590"/>
            <a:ext cx="9144000" cy="553998"/>
          </a:xfrm>
          <a:prstGeom prst="rect">
            <a:avLst/>
          </a:prstGeom>
        </p:spPr>
        <p:txBody>
          <a:bodyPr wrap="square">
            <a:spAutoFit/>
          </a:bodyPr>
          <a:lstStyle/>
          <a:p>
            <a:pPr algn="ctr"/>
            <a:r>
              <a:rPr lang="zh-CN" altLang="en-US" sz="3000" b="1" dirty="0" smtClean="0">
                <a:solidFill>
                  <a:srgbClr val="C00000"/>
                </a:solidFill>
                <a:latin typeface="微软雅黑" pitchFamily="34" charset="-122"/>
                <a:ea typeface="微软雅黑" pitchFamily="34" charset="-122"/>
              </a:rPr>
              <a:t>超前识变、积极应变、主动求变！ </a:t>
            </a:r>
            <a:endParaRPr lang="zh-CN" altLang="en-US" sz="3000"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xmlns="" val="25178511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19"/>
          <p:cNvSpPr txBox="1"/>
          <p:nvPr/>
        </p:nvSpPr>
        <p:spPr>
          <a:xfrm>
            <a:off x="395536" y="843558"/>
            <a:ext cx="8208912" cy="3490186"/>
          </a:xfrm>
          <a:prstGeom prst="rect">
            <a:avLst/>
          </a:prstGeom>
          <a:noFill/>
        </p:spPr>
        <p:txBody>
          <a:bodyPr wrap="square" rtlCol="0">
            <a:spAutoFit/>
          </a:bodyPr>
          <a:lstStyle/>
          <a:p>
            <a:pPr>
              <a:lnSpc>
                <a:spcPct val="170000"/>
              </a:lnSpc>
            </a:pPr>
            <a:r>
              <a:rPr lang="en-US" altLang="zh-CN" sz="2400" b="1" dirty="0" smtClean="0">
                <a:solidFill>
                  <a:srgbClr val="002060"/>
                </a:solidFill>
                <a:latin typeface="微软雅黑" pitchFamily="34" charset="-122"/>
                <a:ea typeface="微软雅黑" pitchFamily="34" charset="-122"/>
              </a:rPr>
              <a:t>2019</a:t>
            </a:r>
            <a:r>
              <a:rPr lang="zh-CN" altLang="en-US" sz="2400" b="1" dirty="0" smtClean="0">
                <a:solidFill>
                  <a:srgbClr val="002060"/>
                </a:solidFill>
                <a:latin typeface="微软雅黑" pitchFamily="34" charset="-122"/>
                <a:ea typeface="微软雅黑" pitchFamily="34" charset="-122"/>
              </a:rPr>
              <a:t>年</a:t>
            </a:r>
            <a:r>
              <a:rPr lang="en-US" altLang="zh-CN" sz="2400" b="1" dirty="0" smtClean="0">
                <a:solidFill>
                  <a:srgbClr val="002060"/>
                </a:solidFill>
                <a:latin typeface="微软雅黑" pitchFamily="34" charset="-122"/>
                <a:ea typeface="微软雅黑" pitchFamily="34" charset="-122"/>
              </a:rPr>
              <a:t>1</a:t>
            </a:r>
            <a:r>
              <a:rPr lang="zh-CN" altLang="en-US" sz="2400" b="1" dirty="0" smtClean="0">
                <a:solidFill>
                  <a:srgbClr val="002060"/>
                </a:solidFill>
                <a:latin typeface="微软雅黑" pitchFamily="34" charset="-122"/>
                <a:ea typeface="微软雅黑" pitchFamily="34" charset="-122"/>
              </a:rPr>
              <a:t>月</a:t>
            </a:r>
            <a:r>
              <a:rPr lang="en-US" altLang="zh-CN" sz="2400" b="1" dirty="0" smtClean="0">
                <a:solidFill>
                  <a:srgbClr val="002060"/>
                </a:solidFill>
                <a:latin typeface="微软雅黑" pitchFamily="34" charset="-122"/>
                <a:ea typeface="微软雅黑" pitchFamily="34" charset="-122"/>
              </a:rPr>
              <a:t>15-18</a:t>
            </a:r>
            <a:r>
              <a:rPr lang="zh-CN" altLang="en-US" sz="2400" b="1" dirty="0" smtClean="0">
                <a:solidFill>
                  <a:srgbClr val="002060"/>
                </a:solidFill>
                <a:latin typeface="微软雅黑" pitchFamily="34" charset="-122"/>
                <a:ea typeface="微软雅黑" pitchFamily="34" charset="-122"/>
              </a:rPr>
              <a:t>日</a:t>
            </a:r>
            <a:endParaRPr lang="en-US" altLang="zh-CN" sz="2400" b="1" dirty="0" smtClean="0">
              <a:solidFill>
                <a:srgbClr val="002060"/>
              </a:solidFill>
              <a:latin typeface="微软雅黑" pitchFamily="34" charset="-122"/>
              <a:ea typeface="微软雅黑" pitchFamily="34" charset="-122"/>
            </a:endParaRPr>
          </a:p>
          <a:p>
            <a:pPr>
              <a:lnSpc>
                <a:spcPct val="150000"/>
              </a:lnSpc>
            </a:pPr>
            <a:r>
              <a:rPr lang="en-US" altLang="zh-CN" sz="2400" b="1" dirty="0" smtClean="0">
                <a:solidFill>
                  <a:srgbClr val="002060"/>
                </a:solidFill>
                <a:latin typeface="华文新魏" pitchFamily="2" charset="-122"/>
                <a:ea typeface="华文新魏" pitchFamily="2" charset="-122"/>
              </a:rPr>
              <a:t>1.</a:t>
            </a:r>
            <a:r>
              <a:rPr lang="zh-CN" altLang="en-US" sz="2400" b="1" dirty="0" smtClean="0">
                <a:solidFill>
                  <a:srgbClr val="002060"/>
                </a:solidFill>
                <a:latin typeface="华文新魏" pitchFamily="2" charset="-122"/>
                <a:ea typeface="华文新魏" pitchFamily="2" charset="-122"/>
              </a:rPr>
              <a:t>高校</a:t>
            </a:r>
            <a:r>
              <a:rPr lang="zh-CN" altLang="en-US" sz="2400" b="1" dirty="0">
                <a:solidFill>
                  <a:srgbClr val="002060"/>
                </a:solidFill>
                <a:latin typeface="华文新魏" pitchFamily="2" charset="-122"/>
                <a:ea typeface="华文新魏" pitchFamily="2" charset="-122"/>
              </a:rPr>
              <a:t>党建工作会</a:t>
            </a:r>
            <a:r>
              <a:rPr lang="zh-CN" altLang="en-US" sz="2400" b="1" dirty="0" smtClean="0">
                <a:solidFill>
                  <a:srgbClr val="002060"/>
                </a:solidFill>
                <a:latin typeface="微软雅黑" pitchFamily="34" charset="-122"/>
                <a:ea typeface="微软雅黑" pitchFamily="34" charset="-122"/>
              </a:rPr>
              <a:t>：  </a:t>
            </a:r>
            <a:r>
              <a:rPr lang="zh-CN" altLang="en-US" sz="2400" b="1" dirty="0" smtClean="0">
                <a:solidFill>
                  <a:srgbClr val="002060"/>
                </a:solidFill>
                <a:latin typeface="微软雅黑" pitchFamily="34" charset="-122"/>
                <a:ea typeface="微软雅黑" pitchFamily="34" charset="-122"/>
              </a:rPr>
              <a:t> 推动</a:t>
            </a:r>
            <a:r>
              <a:rPr lang="zh-CN" altLang="en-US" sz="2400" b="1" dirty="0">
                <a:solidFill>
                  <a:srgbClr val="002060"/>
                </a:solidFill>
                <a:latin typeface="微软雅黑" pitchFamily="34" charset="-122"/>
                <a:ea typeface="微软雅黑" pitchFamily="34" charset="-122"/>
              </a:rPr>
              <a:t>高校思想政治工作创新发展，</a:t>
            </a:r>
            <a:endParaRPr lang="en-US" altLang="zh-CN" sz="2400" b="1" dirty="0">
              <a:solidFill>
                <a:srgbClr val="002060"/>
              </a:solidFill>
              <a:latin typeface="微软雅黑" pitchFamily="34" charset="-122"/>
              <a:ea typeface="微软雅黑" pitchFamily="34" charset="-122"/>
            </a:endParaRPr>
          </a:p>
          <a:p>
            <a:pPr>
              <a:lnSpc>
                <a:spcPct val="150000"/>
              </a:lnSpc>
            </a:pPr>
            <a:r>
              <a:rPr lang="en-US" altLang="zh-CN" sz="2400" b="1" dirty="0">
                <a:solidFill>
                  <a:srgbClr val="002060"/>
                </a:solidFill>
                <a:latin typeface="微软雅黑" pitchFamily="34" charset="-122"/>
                <a:ea typeface="微软雅黑" pitchFamily="34" charset="-122"/>
              </a:rPr>
              <a:t>                         </a:t>
            </a:r>
            <a:r>
              <a:rPr lang="en-US" altLang="zh-CN" sz="2400" b="1" dirty="0" smtClean="0">
                <a:solidFill>
                  <a:srgbClr val="002060"/>
                </a:solidFill>
                <a:latin typeface="微软雅黑" pitchFamily="34" charset="-122"/>
                <a:ea typeface="微软雅黑" pitchFamily="34" charset="-122"/>
              </a:rPr>
              <a:t>       </a:t>
            </a:r>
            <a:r>
              <a:rPr lang="zh-CN" altLang="en-US" sz="2400" b="1" dirty="0" smtClean="0">
                <a:solidFill>
                  <a:srgbClr val="002060"/>
                </a:solidFill>
                <a:latin typeface="微软雅黑" pitchFamily="34" charset="-122"/>
                <a:ea typeface="微软雅黑" pitchFamily="34" charset="-122"/>
              </a:rPr>
              <a:t>以</a:t>
            </a:r>
            <a:r>
              <a:rPr lang="zh-CN" altLang="en-US" sz="2400" b="1" dirty="0">
                <a:solidFill>
                  <a:srgbClr val="002060"/>
                </a:solidFill>
                <a:latin typeface="微软雅黑" pitchFamily="34" charset="-122"/>
                <a:ea typeface="微软雅黑" pitchFamily="34" charset="-122"/>
              </a:rPr>
              <a:t>钉钉子精神推动各项任务落地生根</a:t>
            </a:r>
            <a:endParaRPr lang="en-US" altLang="zh-CN" sz="2400" b="1" dirty="0">
              <a:solidFill>
                <a:srgbClr val="002060"/>
              </a:solidFill>
              <a:latin typeface="微软雅黑" pitchFamily="34" charset="-122"/>
              <a:ea typeface="微软雅黑" pitchFamily="34" charset="-122"/>
            </a:endParaRPr>
          </a:p>
          <a:p>
            <a:pPr indent="-342900">
              <a:lnSpc>
                <a:spcPct val="150000"/>
              </a:lnSpc>
            </a:pPr>
            <a:r>
              <a:rPr lang="en-US" altLang="zh-CN" sz="2400" b="1" dirty="0" smtClean="0">
                <a:solidFill>
                  <a:srgbClr val="002060"/>
                </a:solidFill>
                <a:latin typeface="华文新魏" pitchFamily="2" charset="-122"/>
                <a:ea typeface="华文新魏" pitchFamily="2" charset="-122"/>
              </a:rPr>
              <a:t>2.</a:t>
            </a:r>
            <a:r>
              <a:rPr lang="zh-CN" altLang="en-US" sz="2400" b="1" dirty="0" smtClean="0">
                <a:solidFill>
                  <a:srgbClr val="002060"/>
                </a:solidFill>
                <a:latin typeface="华文新魏" pitchFamily="2" charset="-122"/>
                <a:ea typeface="华文新魏" pitchFamily="2" charset="-122"/>
              </a:rPr>
              <a:t>直属</a:t>
            </a:r>
            <a:r>
              <a:rPr lang="zh-CN" altLang="en-US" sz="2400" b="1" dirty="0">
                <a:solidFill>
                  <a:srgbClr val="002060"/>
                </a:solidFill>
                <a:latin typeface="华文新魏" pitchFamily="2" charset="-122"/>
                <a:ea typeface="华文新魏" pitchFamily="2" charset="-122"/>
              </a:rPr>
              <a:t>高校咨询</a:t>
            </a:r>
            <a:r>
              <a:rPr lang="zh-CN" altLang="en-US" sz="2400" b="1" dirty="0" smtClean="0">
                <a:solidFill>
                  <a:srgbClr val="002060"/>
                </a:solidFill>
                <a:latin typeface="华文新魏" pitchFamily="2" charset="-122"/>
                <a:ea typeface="华文新魏" pitchFamily="2" charset="-122"/>
              </a:rPr>
              <a:t>会</a:t>
            </a:r>
            <a:r>
              <a:rPr lang="zh-CN" altLang="en-US" sz="2400" b="1" dirty="0" smtClean="0">
                <a:solidFill>
                  <a:srgbClr val="002060"/>
                </a:solidFill>
                <a:latin typeface="微软雅黑" pitchFamily="34" charset="-122"/>
                <a:ea typeface="微软雅黑" pitchFamily="34" charset="-122"/>
              </a:rPr>
              <a:t>：  </a:t>
            </a:r>
            <a:r>
              <a:rPr lang="en-US" altLang="zh-CN" sz="2400" b="1" dirty="0" smtClean="0">
                <a:solidFill>
                  <a:srgbClr val="002060"/>
                </a:solidFill>
                <a:latin typeface="微软雅黑" pitchFamily="34" charset="-122"/>
                <a:ea typeface="微软雅黑" pitchFamily="34" charset="-122"/>
              </a:rPr>
              <a:t>2018</a:t>
            </a:r>
            <a:r>
              <a:rPr lang="zh-CN" altLang="en-US" sz="2400" b="1" dirty="0" smtClean="0">
                <a:solidFill>
                  <a:srgbClr val="002060"/>
                </a:solidFill>
                <a:latin typeface="微软雅黑" pitchFamily="34" charset="-122"/>
                <a:ea typeface="微软雅黑" pitchFamily="34" charset="-122"/>
              </a:rPr>
              <a:t>“奋进之笔”笔直</a:t>
            </a:r>
            <a:r>
              <a:rPr lang="zh-CN" altLang="en-US" sz="2400" b="1" dirty="0">
                <a:solidFill>
                  <a:srgbClr val="002060"/>
                </a:solidFill>
                <a:latin typeface="微软雅黑" pitchFamily="34" charset="-122"/>
                <a:ea typeface="微软雅黑" pitchFamily="34" charset="-122"/>
              </a:rPr>
              <a:t>奋进，</a:t>
            </a:r>
            <a:endParaRPr lang="en-US" altLang="zh-CN" sz="2400" b="1" dirty="0">
              <a:solidFill>
                <a:srgbClr val="002060"/>
              </a:solidFill>
              <a:latin typeface="微软雅黑" pitchFamily="34" charset="-122"/>
              <a:ea typeface="微软雅黑" pitchFamily="34" charset="-122"/>
            </a:endParaRPr>
          </a:p>
          <a:p>
            <a:pPr indent="-342900">
              <a:lnSpc>
                <a:spcPct val="150000"/>
              </a:lnSpc>
            </a:pPr>
            <a:r>
              <a:rPr lang="zh-CN" altLang="en-US" sz="2400" b="1" dirty="0" smtClean="0">
                <a:solidFill>
                  <a:srgbClr val="002060"/>
                </a:solidFill>
                <a:latin typeface="微软雅黑" pitchFamily="34" charset="-122"/>
                <a:ea typeface="微软雅黑" pitchFamily="34" charset="-122"/>
              </a:rPr>
              <a:t>   </a:t>
            </a:r>
            <a:r>
              <a:rPr lang="zh-CN" altLang="en-US" sz="2400" b="1" dirty="0" smtClean="0">
                <a:solidFill>
                  <a:srgbClr val="002060"/>
                </a:solidFill>
                <a:latin typeface="华文新魏" pitchFamily="2" charset="-122"/>
                <a:ea typeface="华文新魏" pitchFamily="2" charset="-122"/>
              </a:rPr>
              <a:t>暨全国高教工作会</a:t>
            </a:r>
            <a:r>
              <a:rPr lang="en-US" altLang="zh-CN" sz="2400" b="1" dirty="0" smtClean="0">
                <a:solidFill>
                  <a:srgbClr val="002060"/>
                </a:solidFill>
                <a:latin typeface="华文新魏" pitchFamily="2" charset="-122"/>
                <a:ea typeface="华文新魏" pitchFamily="2" charset="-122"/>
              </a:rPr>
              <a:t>  </a:t>
            </a:r>
            <a:r>
              <a:rPr lang="en-US" altLang="zh-CN" sz="2400" b="1" dirty="0" smtClean="0">
                <a:solidFill>
                  <a:srgbClr val="002060"/>
                </a:solidFill>
                <a:latin typeface="微软雅黑" pitchFamily="34" charset="-122"/>
                <a:ea typeface="微软雅黑" pitchFamily="34" charset="-122"/>
              </a:rPr>
              <a:t>2019</a:t>
            </a:r>
            <a:r>
              <a:rPr lang="zh-CN" altLang="en-US" sz="2400" b="1" dirty="0">
                <a:solidFill>
                  <a:srgbClr val="002060"/>
                </a:solidFill>
                <a:latin typeface="微软雅黑" pitchFamily="34" charset="-122"/>
                <a:ea typeface="微软雅黑" pitchFamily="34" charset="-122"/>
              </a:rPr>
              <a:t>攻坚克难狠抓落实</a:t>
            </a:r>
            <a:endParaRPr lang="en-US" altLang="zh-CN" sz="2400" b="1" dirty="0">
              <a:solidFill>
                <a:srgbClr val="002060"/>
              </a:solidFill>
              <a:latin typeface="微软雅黑" pitchFamily="34" charset="-122"/>
              <a:ea typeface="微软雅黑" pitchFamily="34" charset="-122"/>
            </a:endParaRPr>
          </a:p>
          <a:p>
            <a:pPr marL="342900" indent="-342900">
              <a:lnSpc>
                <a:spcPct val="150000"/>
              </a:lnSpc>
            </a:pPr>
            <a:r>
              <a:rPr lang="en-US" altLang="zh-CN" sz="2400" b="1" dirty="0" smtClean="0">
                <a:solidFill>
                  <a:srgbClr val="002060"/>
                </a:solidFill>
                <a:latin typeface="华文新魏" pitchFamily="2" charset="-122"/>
                <a:ea typeface="华文新魏" pitchFamily="2" charset="-122"/>
              </a:rPr>
              <a:t>3.</a:t>
            </a:r>
            <a:r>
              <a:rPr lang="zh-CN" altLang="en-US" sz="2400" b="1" dirty="0" smtClean="0">
                <a:solidFill>
                  <a:srgbClr val="002060"/>
                </a:solidFill>
                <a:latin typeface="华文新魏" pitchFamily="2" charset="-122"/>
                <a:ea typeface="华文新魏" pitchFamily="2" charset="-122"/>
              </a:rPr>
              <a:t>全国</a:t>
            </a:r>
            <a:r>
              <a:rPr lang="zh-CN" altLang="en-US" sz="2400" b="1" dirty="0">
                <a:solidFill>
                  <a:srgbClr val="002060"/>
                </a:solidFill>
                <a:latin typeface="华文新魏" pitchFamily="2" charset="-122"/>
                <a:ea typeface="华文新魏" pitchFamily="2" charset="-122"/>
              </a:rPr>
              <a:t>教育工作会</a:t>
            </a:r>
            <a:r>
              <a:rPr lang="zh-CN" altLang="en-US" sz="2400" b="1" dirty="0" smtClean="0">
                <a:solidFill>
                  <a:srgbClr val="002060"/>
                </a:solidFill>
                <a:latin typeface="微软雅黑" pitchFamily="34" charset="-122"/>
                <a:ea typeface="微软雅黑" pitchFamily="34" charset="-122"/>
              </a:rPr>
              <a:t>：  落实落实</a:t>
            </a:r>
            <a:r>
              <a:rPr lang="zh-CN" altLang="en-US" sz="2400" b="1" dirty="0">
                <a:solidFill>
                  <a:srgbClr val="002060"/>
                </a:solidFill>
                <a:latin typeface="微软雅黑" pitchFamily="34" charset="-122"/>
                <a:ea typeface="微软雅黑" pitchFamily="34" charset="-122"/>
              </a:rPr>
              <a:t>再落实</a:t>
            </a:r>
            <a:endParaRPr lang="en-US" altLang="zh-CN" sz="2400" b="1" dirty="0">
              <a:solidFill>
                <a:srgbClr val="002060"/>
              </a:solidFill>
              <a:latin typeface="微软雅黑" pitchFamily="34" charset="-122"/>
              <a:ea typeface="微软雅黑" pitchFamily="34" charset="-122"/>
            </a:endParaRPr>
          </a:p>
        </p:txBody>
      </p:sp>
      <p:sp>
        <p:nvSpPr>
          <p:cNvPr id="4" name="标题 3">
            <a:extLst>
              <a:ext uri="{FF2B5EF4-FFF2-40B4-BE49-F238E27FC236}">
                <a16:creationId xmlns="" xmlns:a16="http://schemas.microsoft.com/office/drawing/2014/main" id="{6EF740C7-C4D0-4203-9EA4-36808B485DA2}"/>
              </a:ext>
            </a:extLst>
          </p:cNvPr>
          <p:cNvSpPr>
            <a:spLocks noGrp="1"/>
          </p:cNvSpPr>
          <p:nvPr>
            <p:ph type="title"/>
          </p:nvPr>
        </p:nvSpPr>
        <p:spPr/>
        <p:txBody>
          <a:bodyPr/>
          <a:lstStyle/>
          <a:p>
            <a:r>
              <a:rPr lang="en-US" altLang="zh-CN" dirty="0" smtClean="0"/>
              <a:t>2019</a:t>
            </a:r>
            <a:r>
              <a:rPr lang="zh-CN" altLang="en-US" dirty="0" smtClean="0"/>
              <a:t>年工作部署</a:t>
            </a:r>
            <a:endParaRPr lang="zh-CN" altLang="en-US" dirty="0"/>
          </a:p>
        </p:txBody>
      </p:sp>
    </p:spTree>
    <p:extLst>
      <p:ext uri="{BB962C8B-B14F-4D97-AF65-F5344CB8AC3E}">
        <p14:creationId xmlns:p14="http://schemas.microsoft.com/office/powerpoint/2010/main" xmlns="" val="20942739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642512" y="1538376"/>
            <a:ext cx="540000" cy="540000"/>
          </a:xfrm>
          <a:prstGeom prst="round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微软雅黑" panose="020B0503020204020204" pitchFamily="34" charset="-122"/>
                <a:ea typeface="微软雅黑" panose="020B0503020204020204" pitchFamily="34" charset="-122"/>
              </a:rPr>
              <a:t>一</a:t>
            </a:r>
          </a:p>
        </p:txBody>
      </p:sp>
      <p:sp>
        <p:nvSpPr>
          <p:cNvPr id="3" name="圆角矩形 2"/>
          <p:cNvSpPr/>
          <p:nvPr/>
        </p:nvSpPr>
        <p:spPr>
          <a:xfrm>
            <a:off x="2244267" y="1538376"/>
            <a:ext cx="5366208" cy="540000"/>
          </a:xfrm>
          <a:prstGeom prst="roundRect">
            <a:avLst/>
          </a:prstGeom>
          <a:solidFill>
            <a:srgbClr val="D1D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9868" indent="-720000">
              <a:buFont typeface="Arial" panose="020B0604020202020204" pitchFamily="34" charset="0"/>
              <a:buChar char="•"/>
            </a:pPr>
            <a:r>
              <a:rPr lang="en-US" altLang="zh-CN" sz="2600" b="1" dirty="0" smtClean="0">
                <a:solidFill>
                  <a:srgbClr val="002060"/>
                </a:solidFill>
                <a:latin typeface="微软雅黑" pitchFamily="34" charset="-122"/>
                <a:ea typeface="微软雅黑" pitchFamily="34" charset="-122"/>
              </a:rPr>
              <a:t>2018</a:t>
            </a:r>
            <a:r>
              <a:rPr lang="zh-CN" altLang="en-US" sz="2600" b="1" dirty="0" smtClean="0">
                <a:solidFill>
                  <a:srgbClr val="002060"/>
                </a:solidFill>
                <a:latin typeface="微软雅黑" pitchFamily="34" charset="-122"/>
                <a:ea typeface="微软雅黑" pitchFamily="34" charset="-122"/>
              </a:rPr>
              <a:t>年本科</a:t>
            </a:r>
            <a:r>
              <a:rPr lang="zh-CN" altLang="en-US" sz="2600" b="1" dirty="0">
                <a:solidFill>
                  <a:srgbClr val="002060"/>
                </a:solidFill>
                <a:latin typeface="微软雅黑" pitchFamily="34" charset="-122"/>
                <a:ea typeface="微软雅黑" pitchFamily="34" charset="-122"/>
              </a:rPr>
              <a:t>教育怎么看</a:t>
            </a:r>
          </a:p>
        </p:txBody>
      </p:sp>
      <p:sp>
        <p:nvSpPr>
          <p:cNvPr id="12" name="圆角矩形 11"/>
          <p:cNvSpPr>
            <a:spLocks noChangeAspect="1"/>
          </p:cNvSpPr>
          <p:nvPr/>
        </p:nvSpPr>
        <p:spPr>
          <a:xfrm>
            <a:off x="1642512" y="2535806"/>
            <a:ext cx="540000" cy="540000"/>
          </a:xfrm>
          <a:prstGeom prst="round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微软雅黑" panose="020B0503020204020204" pitchFamily="34" charset="-122"/>
                <a:ea typeface="微软雅黑" panose="020B0503020204020204" pitchFamily="34" charset="-122"/>
              </a:rPr>
              <a:t>二</a:t>
            </a:r>
          </a:p>
        </p:txBody>
      </p:sp>
      <p:sp>
        <p:nvSpPr>
          <p:cNvPr id="13" name="圆角矩形 12"/>
          <p:cNvSpPr/>
          <p:nvPr/>
        </p:nvSpPr>
        <p:spPr>
          <a:xfrm>
            <a:off x="2244269" y="2535806"/>
            <a:ext cx="5352069" cy="540000"/>
          </a:xfrm>
          <a:prstGeom prst="roundRect">
            <a:avLst/>
          </a:prstGeom>
          <a:solidFill>
            <a:srgbClr val="D1D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9868" lvl="1" indent="-720000" defTabSz="1244569">
              <a:buFont typeface="Arial" panose="020B0604020202020204" pitchFamily="34" charset="0"/>
              <a:buChar char="•"/>
            </a:pPr>
            <a:r>
              <a:rPr lang="en-US" altLang="zh-CN" sz="2600" b="1" dirty="0" smtClean="0">
                <a:solidFill>
                  <a:srgbClr val="002060"/>
                </a:solidFill>
                <a:latin typeface="微软雅黑" pitchFamily="34" charset="-122"/>
                <a:ea typeface="微软雅黑" pitchFamily="34" charset="-122"/>
              </a:rPr>
              <a:t>2019</a:t>
            </a:r>
            <a:r>
              <a:rPr lang="zh-CN" altLang="en-US" sz="2600" b="1" dirty="0" smtClean="0">
                <a:solidFill>
                  <a:srgbClr val="002060"/>
                </a:solidFill>
                <a:latin typeface="微软雅黑" pitchFamily="34" charset="-122"/>
                <a:ea typeface="微软雅黑" pitchFamily="34" charset="-122"/>
              </a:rPr>
              <a:t>年本科</a:t>
            </a:r>
            <a:r>
              <a:rPr lang="zh-CN" altLang="en-US" sz="2600" b="1" dirty="0">
                <a:solidFill>
                  <a:srgbClr val="002060"/>
                </a:solidFill>
                <a:latin typeface="微软雅黑" pitchFamily="34" charset="-122"/>
                <a:ea typeface="微软雅黑" pitchFamily="34" charset="-122"/>
              </a:rPr>
              <a:t>教育怎么干</a:t>
            </a:r>
          </a:p>
        </p:txBody>
      </p:sp>
      <p:sp>
        <p:nvSpPr>
          <p:cNvPr id="18" name="标题 1"/>
          <p:cNvSpPr>
            <a:spLocks noGrp="1"/>
          </p:cNvSpPr>
          <p:nvPr>
            <p:ph type="title"/>
          </p:nvPr>
        </p:nvSpPr>
        <p:spPr>
          <a:xfrm>
            <a:off x="1143000" y="-9249"/>
            <a:ext cx="6858000" cy="708791"/>
          </a:xfrm>
        </p:spPr>
        <p:txBody>
          <a:bodyPr/>
          <a:lstStyle/>
          <a:p>
            <a:r>
              <a:rPr lang="zh-CN" altLang="en-US" dirty="0"/>
              <a:t>提    纲</a:t>
            </a:r>
          </a:p>
        </p:txBody>
      </p:sp>
    </p:spTree>
    <p:extLst>
      <p:ext uri="{BB962C8B-B14F-4D97-AF65-F5344CB8AC3E}">
        <p14:creationId xmlns:p14="http://schemas.microsoft.com/office/powerpoint/2010/main" xmlns="" val="29883307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56CE945-904E-4E12-9FD4-758B2889F679}"/>
              </a:ext>
            </a:extLst>
          </p:cNvPr>
          <p:cNvSpPr>
            <a:spLocks noGrp="1"/>
          </p:cNvSpPr>
          <p:nvPr>
            <p:ph type="title"/>
          </p:nvPr>
        </p:nvSpPr>
        <p:spPr/>
        <p:txBody>
          <a:bodyPr/>
          <a:lstStyle/>
          <a:p>
            <a:r>
              <a:rPr lang="zh-CN" altLang="en-US" dirty="0" smtClean="0"/>
              <a:t>工作目标：全面</a:t>
            </a:r>
            <a:r>
              <a:rPr lang="zh-CN" altLang="en-US" dirty="0"/>
              <a:t>振兴本科</a:t>
            </a:r>
            <a:r>
              <a:rPr lang="zh-CN" altLang="en-US" dirty="0" smtClean="0"/>
              <a:t>教育</a:t>
            </a:r>
            <a:endParaRPr lang="zh-CN" altLang="en-US" dirty="0"/>
          </a:p>
        </p:txBody>
      </p:sp>
      <p:sp>
        <p:nvSpPr>
          <p:cNvPr id="5" name="内容占位符 2">
            <a:extLst>
              <a:ext uri="{FF2B5EF4-FFF2-40B4-BE49-F238E27FC236}">
                <a16:creationId xmlns="" xmlns:a16="http://schemas.microsoft.com/office/drawing/2014/main" id="{72B6F9A8-DF54-45F3-9B68-5CE092DF8415}"/>
              </a:ext>
            </a:extLst>
          </p:cNvPr>
          <p:cNvSpPr>
            <a:spLocks noGrp="1"/>
          </p:cNvSpPr>
          <p:nvPr>
            <p:ph sz="half" idx="1"/>
          </p:nvPr>
        </p:nvSpPr>
        <p:spPr>
          <a:xfrm>
            <a:off x="683568" y="785813"/>
            <a:ext cx="8136904" cy="1557092"/>
          </a:xfrm>
        </p:spPr>
        <p:txBody>
          <a:bodyPr/>
          <a:lstStyle/>
          <a:p>
            <a:pPr marL="0" indent="0">
              <a:lnSpc>
                <a:spcPct val="200000"/>
              </a:lnSpc>
              <a:spcBef>
                <a:spcPts val="0"/>
              </a:spcBef>
              <a:buNone/>
            </a:pPr>
            <a:r>
              <a:rPr lang="zh-CN" altLang="en-US" sz="2200" b="1" dirty="0">
                <a:solidFill>
                  <a:srgbClr val="C00000"/>
                </a:solidFill>
                <a:latin typeface="微软雅黑" pitchFamily="34" charset="-122"/>
                <a:ea typeface="微软雅黑" pitchFamily="34" charset="-122"/>
                <a:cs typeface="+mn-cs"/>
              </a:rPr>
              <a:t>工作要求：</a:t>
            </a:r>
            <a:r>
              <a:rPr lang="zh-CN" altLang="en-US" sz="2200" b="1" dirty="0">
                <a:latin typeface="微软雅黑" panose="020B0503020204020204" pitchFamily="34" charset="-122"/>
                <a:ea typeface="微软雅黑" panose="020B0503020204020204" pitchFamily="34" charset="-122"/>
              </a:rPr>
              <a:t>攻坚克难，狠抓落实，写好教育“奋进之笔”</a:t>
            </a:r>
            <a:endParaRPr lang="en-US" altLang="zh-CN" sz="2200" b="1" dirty="0">
              <a:latin typeface="微软雅黑" panose="020B0503020204020204" pitchFamily="34" charset="-122"/>
              <a:ea typeface="微软雅黑" panose="020B0503020204020204" pitchFamily="34" charset="-122"/>
            </a:endParaRPr>
          </a:p>
          <a:p>
            <a:pPr marL="0" indent="0">
              <a:lnSpc>
                <a:spcPct val="200000"/>
              </a:lnSpc>
              <a:spcBef>
                <a:spcPts val="0"/>
              </a:spcBef>
              <a:buNone/>
            </a:pPr>
            <a:r>
              <a:rPr lang="zh-CN" altLang="en-US" sz="2200" b="1" dirty="0" smtClean="0">
                <a:solidFill>
                  <a:srgbClr val="C00000"/>
                </a:solidFill>
                <a:latin typeface="微软雅黑" pitchFamily="34" charset="-122"/>
                <a:ea typeface="微软雅黑" pitchFamily="34" charset="-122"/>
                <a:cs typeface="+mn-cs"/>
              </a:rPr>
              <a:t>牢牢</a:t>
            </a:r>
            <a:r>
              <a:rPr lang="zh-CN" altLang="en-US" sz="2200" b="1" dirty="0">
                <a:solidFill>
                  <a:srgbClr val="C00000"/>
                </a:solidFill>
                <a:latin typeface="微软雅黑" pitchFamily="34" charset="-122"/>
                <a:ea typeface="微软雅黑" pitchFamily="34" charset="-122"/>
                <a:cs typeface="+mn-cs"/>
              </a:rPr>
              <a:t>把握：</a:t>
            </a:r>
            <a:r>
              <a:rPr lang="zh-CN" altLang="en-US" sz="2200" b="1" dirty="0">
                <a:latin typeface="微软雅黑" panose="020B0503020204020204" pitchFamily="34" charset="-122"/>
                <a:ea typeface="微软雅黑" panose="020B0503020204020204" pitchFamily="34" charset="-122"/>
              </a:rPr>
              <a:t>工作谋划顶到天、工作视野宽到边、工作落实立到地</a:t>
            </a:r>
            <a:endParaRPr lang="en-US" altLang="zh-CN" sz="2200" b="1" dirty="0">
              <a:latin typeface="微软雅黑" panose="020B0503020204020204" pitchFamily="34" charset="-122"/>
              <a:ea typeface="微软雅黑" panose="020B0503020204020204" pitchFamily="34" charset="-122"/>
            </a:endParaRPr>
          </a:p>
          <a:p>
            <a:pPr marL="0" indent="0">
              <a:lnSpc>
                <a:spcPct val="200000"/>
              </a:lnSpc>
              <a:spcBef>
                <a:spcPts val="0"/>
              </a:spcBef>
              <a:buNone/>
            </a:pPr>
            <a:r>
              <a:rPr lang="zh-CN" altLang="en-US" sz="2200" b="1" dirty="0">
                <a:solidFill>
                  <a:srgbClr val="C00000"/>
                </a:solidFill>
                <a:latin typeface="微软雅黑" pitchFamily="34" charset="-122"/>
                <a:ea typeface="微软雅黑" pitchFamily="34" charset="-122"/>
                <a:cs typeface="+mn-cs"/>
              </a:rPr>
              <a:t>大力发展：</a:t>
            </a:r>
            <a:r>
              <a:rPr lang="zh-CN" altLang="en-US" sz="2200" b="1" dirty="0">
                <a:latin typeface="微软雅黑" panose="020B0503020204020204" pitchFamily="34" charset="-122"/>
                <a:ea typeface="微软雅黑" panose="020B0503020204020204" pitchFamily="34" charset="-122"/>
              </a:rPr>
              <a:t>新工科、新医科、新农科、新文科</a:t>
            </a:r>
            <a:endParaRPr lang="en-US" altLang="zh-CN" sz="2200" b="1" dirty="0">
              <a:latin typeface="微软雅黑" panose="020B0503020204020204" pitchFamily="34" charset="-122"/>
              <a:ea typeface="微软雅黑" panose="020B0503020204020204" pitchFamily="34" charset="-122"/>
            </a:endParaRPr>
          </a:p>
        </p:txBody>
      </p:sp>
      <p:sp>
        <p:nvSpPr>
          <p:cNvPr id="6" name="AutoShape 3"/>
          <p:cNvSpPr>
            <a:spLocks noChangeArrowheads="1"/>
          </p:cNvSpPr>
          <p:nvPr/>
        </p:nvSpPr>
        <p:spPr bwMode="gray">
          <a:xfrm rot="5400000">
            <a:off x="3900666" y="-367837"/>
            <a:ext cx="1342667" cy="8280922"/>
          </a:xfrm>
          <a:prstGeom prst="roundRect">
            <a:avLst>
              <a:gd name="adj" fmla="val 14447"/>
            </a:avLst>
          </a:prstGeom>
          <a:ln w="28575">
            <a:solidFill>
              <a:schemeClr val="tx2">
                <a:lumMod val="60000"/>
                <a:lumOff val="40000"/>
              </a:schemeClr>
            </a:solidFill>
          </a:ln>
        </p:spPr>
        <p:style>
          <a:lnRef idx="1">
            <a:schemeClr val="accent1"/>
          </a:lnRef>
          <a:fillRef idx="2">
            <a:schemeClr val="accent1"/>
          </a:fillRef>
          <a:effectRef idx="1">
            <a:schemeClr val="accent1"/>
          </a:effectRef>
          <a:fontRef idx="minor">
            <a:schemeClr val="dk1"/>
          </a:fontRef>
        </p:style>
        <p:txBody>
          <a:bodyPr wrap="none" lIns="68580" tIns="34290" rIns="68580" bIns="34290" anchor="ctr"/>
          <a:lstStyle/>
          <a:p>
            <a:pPr>
              <a:spcBef>
                <a:spcPct val="20000"/>
              </a:spcBef>
              <a:defRPr/>
            </a:pPr>
            <a:endParaRPr lang="zh-CN" altLang="en-US" b="1">
              <a:latin typeface="微软雅黑" panose="020B0503020204020204" pitchFamily="34" charset="-122"/>
              <a:ea typeface="微软雅黑" panose="020B0503020204020204" pitchFamily="34" charset="-122"/>
            </a:endParaRPr>
          </a:p>
        </p:txBody>
      </p:sp>
      <p:sp>
        <p:nvSpPr>
          <p:cNvPr id="7" name="TextBox 18"/>
          <p:cNvSpPr txBox="1"/>
          <p:nvPr/>
        </p:nvSpPr>
        <p:spPr bwMode="auto">
          <a:xfrm>
            <a:off x="611560" y="3101290"/>
            <a:ext cx="8208914" cy="1269578"/>
          </a:xfrm>
          <a:prstGeom prst="rect">
            <a:avLst/>
          </a:prstGeom>
          <a:noFill/>
          <a:ln w="9525">
            <a:noFill/>
            <a:miter lim="800000"/>
          </a:ln>
        </p:spPr>
        <p:txBody>
          <a:bodyPr wrap="squar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nSpc>
                <a:spcPct val="150000"/>
              </a:lnSpc>
              <a:defRPr/>
            </a:pPr>
            <a:r>
              <a:rPr lang="zh-CN" altLang="en-US" sz="2600" b="1" spc="38" dirty="0" smtClean="0">
                <a:ln w="11430"/>
                <a:solidFill>
                  <a:srgbClr val="002EB6"/>
                </a:solidFill>
                <a:ea typeface="微软雅黑" panose="020B0503020204020204" pitchFamily="34" charset="-122"/>
              </a:rPr>
              <a:t>     建设一流本科    做</a:t>
            </a:r>
            <a:r>
              <a:rPr lang="zh-CN" altLang="en-US" sz="2600" b="1" spc="38" dirty="0">
                <a:ln w="11430"/>
                <a:solidFill>
                  <a:srgbClr val="002EB6"/>
                </a:solidFill>
                <a:ea typeface="微软雅黑" panose="020B0503020204020204" pitchFamily="34" charset="-122"/>
              </a:rPr>
              <a:t>强一流</a:t>
            </a:r>
            <a:r>
              <a:rPr lang="zh-CN" altLang="en-US" sz="2600" b="1" spc="38" dirty="0" smtClean="0">
                <a:ln w="11430"/>
                <a:solidFill>
                  <a:srgbClr val="002EB6"/>
                </a:solidFill>
                <a:ea typeface="微软雅黑" panose="020B0503020204020204" pitchFamily="34" charset="-122"/>
              </a:rPr>
              <a:t>专业    推出一流课程  </a:t>
            </a:r>
            <a:endParaRPr lang="en-US" altLang="zh-CN" sz="2600" b="1" spc="38" dirty="0" smtClean="0">
              <a:ln w="11430"/>
              <a:solidFill>
                <a:srgbClr val="002EB6"/>
              </a:solidFill>
              <a:ea typeface="微软雅黑" panose="020B0503020204020204" pitchFamily="34" charset="-122"/>
            </a:endParaRPr>
          </a:p>
          <a:p>
            <a:pPr>
              <a:lnSpc>
                <a:spcPct val="150000"/>
              </a:lnSpc>
              <a:defRPr/>
            </a:pPr>
            <a:r>
              <a:rPr lang="zh-CN" altLang="en-US" sz="2600" b="1" spc="38" dirty="0" smtClean="0">
                <a:ln w="11430"/>
                <a:solidFill>
                  <a:srgbClr val="002EB6"/>
                </a:solidFill>
                <a:ea typeface="微软雅黑" panose="020B0503020204020204" pitchFamily="34" charset="-122"/>
              </a:rPr>
              <a:t>     打造</a:t>
            </a:r>
            <a:r>
              <a:rPr lang="zh-CN" altLang="en-US" sz="2600" b="1" spc="38" dirty="0">
                <a:ln w="11430"/>
                <a:solidFill>
                  <a:srgbClr val="002EB6"/>
                </a:solidFill>
                <a:ea typeface="微软雅黑" panose="020B0503020204020204" pitchFamily="34" charset="-122"/>
              </a:rPr>
              <a:t>一流</a:t>
            </a:r>
            <a:r>
              <a:rPr lang="zh-CN" altLang="en-US" sz="2600" b="1" spc="38" dirty="0" smtClean="0">
                <a:ln w="11430"/>
                <a:solidFill>
                  <a:srgbClr val="002EB6"/>
                </a:solidFill>
                <a:ea typeface="微软雅黑" panose="020B0503020204020204" pitchFamily="34" charset="-122"/>
              </a:rPr>
              <a:t>师资    实施一流质保    培养</a:t>
            </a:r>
            <a:r>
              <a:rPr lang="zh-CN" altLang="en-US" sz="2600" b="1" spc="38" dirty="0">
                <a:ln w="11430"/>
                <a:solidFill>
                  <a:srgbClr val="002EB6"/>
                </a:solidFill>
                <a:ea typeface="微软雅黑" panose="020B0503020204020204" pitchFamily="34" charset="-122"/>
              </a:rPr>
              <a:t>一流人才</a:t>
            </a:r>
          </a:p>
        </p:txBody>
      </p:sp>
    </p:spTree>
    <p:extLst>
      <p:ext uri="{BB962C8B-B14F-4D97-AF65-F5344CB8AC3E}">
        <p14:creationId xmlns:p14="http://schemas.microsoft.com/office/powerpoint/2010/main" xmlns="" val="12980675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56CE945-904E-4E12-9FD4-758B2889F679}"/>
              </a:ext>
            </a:extLst>
          </p:cNvPr>
          <p:cNvSpPr>
            <a:spLocks noGrp="1"/>
          </p:cNvSpPr>
          <p:nvPr>
            <p:ph type="title"/>
          </p:nvPr>
        </p:nvSpPr>
        <p:spPr>
          <a:xfrm>
            <a:off x="0" y="-9249"/>
            <a:ext cx="9144000" cy="708791"/>
          </a:xfrm>
        </p:spPr>
        <p:txBody>
          <a:bodyPr/>
          <a:lstStyle/>
          <a:p>
            <a:pPr algn="l"/>
            <a:r>
              <a:rPr lang="zh-CN" altLang="en-US" dirty="0" smtClean="0"/>
              <a:t>                            工作主线</a:t>
            </a:r>
            <a:endParaRPr lang="zh-CN" altLang="en-US" dirty="0"/>
          </a:p>
        </p:txBody>
      </p:sp>
      <p:sp>
        <p:nvSpPr>
          <p:cNvPr id="3" name="矩形 2"/>
          <p:cNvSpPr/>
          <p:nvPr/>
        </p:nvSpPr>
        <p:spPr>
          <a:xfrm>
            <a:off x="0" y="1275605"/>
            <a:ext cx="9108504" cy="2677656"/>
          </a:xfrm>
          <a:prstGeom prst="rect">
            <a:avLst/>
          </a:prstGeom>
        </p:spPr>
        <p:txBody>
          <a:bodyPr wrap="square">
            <a:spAutoFit/>
          </a:bodyPr>
          <a:lstStyle/>
          <a:p>
            <a:pPr algn="ctr">
              <a:lnSpc>
                <a:spcPct val="150000"/>
              </a:lnSpc>
            </a:pPr>
            <a:r>
              <a:rPr lang="zh-CN" altLang="en-US" sz="2800" b="1" dirty="0" smtClean="0">
                <a:solidFill>
                  <a:srgbClr val="002060"/>
                </a:solidFill>
                <a:latin typeface="微软雅黑" panose="020B0503020204020204" pitchFamily="34" charset="-122"/>
                <a:ea typeface="微软雅黑" panose="020B0503020204020204" pitchFamily="34" charset="-122"/>
                <a:cs typeface="微软雅黑"/>
              </a:rPr>
              <a:t>演好奋进之笔“连续剧”</a:t>
            </a:r>
            <a:endParaRPr lang="en-US" altLang="zh-CN" sz="2800" b="1" dirty="0" smtClean="0">
              <a:solidFill>
                <a:srgbClr val="002060"/>
              </a:solidFill>
              <a:latin typeface="微软雅黑" panose="020B0503020204020204" pitchFamily="34" charset="-122"/>
              <a:ea typeface="微软雅黑" panose="020B0503020204020204" pitchFamily="34" charset="-122"/>
              <a:cs typeface="微软雅黑"/>
            </a:endParaRPr>
          </a:p>
          <a:p>
            <a:pPr algn="ctr">
              <a:lnSpc>
                <a:spcPct val="150000"/>
              </a:lnSpc>
            </a:pPr>
            <a:r>
              <a:rPr lang="zh-CN" altLang="en-US" sz="2800" b="1" dirty="0" smtClean="0">
                <a:solidFill>
                  <a:srgbClr val="002060"/>
                </a:solidFill>
                <a:latin typeface="微软雅黑" panose="020B0503020204020204" pitchFamily="34" charset="-122"/>
                <a:ea typeface="微软雅黑" panose="020B0503020204020204" pitchFamily="34" charset="-122"/>
                <a:cs typeface="微软雅黑"/>
              </a:rPr>
              <a:t>念好真抓实干“九字经”</a:t>
            </a:r>
            <a:endParaRPr lang="en-US" altLang="zh-CN" sz="2800" b="1" dirty="0" smtClean="0">
              <a:solidFill>
                <a:srgbClr val="002060"/>
              </a:solidFill>
              <a:latin typeface="微软雅黑" panose="020B0503020204020204" pitchFamily="34" charset="-122"/>
              <a:ea typeface="微软雅黑" panose="020B0503020204020204" pitchFamily="34" charset="-122"/>
              <a:cs typeface="微软雅黑"/>
            </a:endParaRPr>
          </a:p>
          <a:p>
            <a:pPr algn="ctr">
              <a:lnSpc>
                <a:spcPct val="150000"/>
              </a:lnSpc>
            </a:pPr>
            <a:r>
              <a:rPr lang="zh-CN" altLang="en-US" sz="2800" b="1" dirty="0" smtClean="0">
                <a:solidFill>
                  <a:srgbClr val="002060"/>
                </a:solidFill>
                <a:latin typeface="微软雅黑" panose="020B0503020204020204" pitchFamily="34" charset="-122"/>
                <a:ea typeface="微软雅黑" panose="020B0503020204020204" pitchFamily="34" charset="-122"/>
                <a:cs typeface="微软雅黑"/>
              </a:rPr>
              <a:t>打</a:t>
            </a:r>
            <a:r>
              <a:rPr lang="zh-CN" altLang="en-US" sz="2800" b="1" dirty="0">
                <a:solidFill>
                  <a:srgbClr val="002060"/>
                </a:solidFill>
                <a:latin typeface="微软雅黑" panose="020B0503020204020204" pitchFamily="34" charset="-122"/>
                <a:ea typeface="微软雅黑" panose="020B0503020204020204" pitchFamily="34" charset="-122"/>
                <a:cs typeface="微软雅黑"/>
              </a:rPr>
              <a:t>好全面振兴本科教育</a:t>
            </a:r>
            <a:r>
              <a:rPr lang="zh-CN" altLang="en-US" sz="2800" b="1" dirty="0" smtClean="0">
                <a:solidFill>
                  <a:srgbClr val="002060"/>
                </a:solidFill>
                <a:latin typeface="微软雅黑" panose="020B0503020204020204" pitchFamily="34" charset="-122"/>
                <a:ea typeface="微软雅黑" panose="020B0503020204020204" pitchFamily="34" charset="-122"/>
                <a:cs typeface="微软雅黑"/>
              </a:rPr>
              <a:t>攻坚战</a:t>
            </a:r>
            <a:endParaRPr lang="en-US" altLang="zh-CN" sz="2800" b="1" dirty="0" smtClean="0">
              <a:solidFill>
                <a:srgbClr val="002060"/>
              </a:solidFill>
              <a:latin typeface="微软雅黑" panose="020B0503020204020204" pitchFamily="34" charset="-122"/>
              <a:ea typeface="微软雅黑" panose="020B0503020204020204" pitchFamily="34" charset="-122"/>
              <a:cs typeface="微软雅黑"/>
            </a:endParaRPr>
          </a:p>
          <a:p>
            <a:pPr algn="ctr">
              <a:lnSpc>
                <a:spcPct val="150000"/>
              </a:lnSpc>
            </a:pPr>
            <a:endParaRPr lang="zh-CN" altLang="en-US" sz="2800" b="1" dirty="0">
              <a:solidFill>
                <a:srgbClr val="002060"/>
              </a:solidFill>
              <a:latin typeface="微软雅黑" panose="020B0503020204020204" pitchFamily="34" charset="-122"/>
              <a:ea typeface="微软雅黑" panose="020B0503020204020204" pitchFamily="34" charset="-122"/>
              <a:cs typeface="微软雅黑"/>
            </a:endParaRPr>
          </a:p>
        </p:txBody>
      </p:sp>
    </p:spTree>
    <p:extLst>
      <p:ext uri="{BB962C8B-B14F-4D97-AF65-F5344CB8AC3E}">
        <p14:creationId xmlns:p14="http://schemas.microsoft.com/office/powerpoint/2010/main" xmlns="" val="40321550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56CE945-904E-4E12-9FD4-758B2889F679}"/>
              </a:ext>
            </a:extLst>
          </p:cNvPr>
          <p:cNvSpPr>
            <a:spLocks noGrp="1"/>
          </p:cNvSpPr>
          <p:nvPr>
            <p:ph type="title"/>
          </p:nvPr>
        </p:nvSpPr>
        <p:spPr>
          <a:xfrm>
            <a:off x="0" y="-9249"/>
            <a:ext cx="8460430" cy="795062"/>
          </a:xfrm>
        </p:spPr>
        <p:txBody>
          <a:bodyPr/>
          <a:lstStyle/>
          <a:p>
            <a:r>
              <a:rPr lang="zh-CN" altLang="en-US" dirty="0" smtClean="0"/>
              <a:t>工作基调</a:t>
            </a:r>
            <a:endParaRPr lang="zh-CN" altLang="en-US" dirty="0"/>
          </a:p>
        </p:txBody>
      </p:sp>
      <p:grpSp>
        <p:nvGrpSpPr>
          <p:cNvPr id="3" name="组合 93"/>
          <p:cNvGrpSpPr/>
          <p:nvPr/>
        </p:nvGrpSpPr>
        <p:grpSpPr>
          <a:xfrm>
            <a:off x="1062702" y="1405046"/>
            <a:ext cx="3406195" cy="348615"/>
            <a:chOff x="899592" y="771550"/>
            <a:chExt cx="3470417" cy="464819"/>
          </a:xfrm>
        </p:grpSpPr>
        <p:sp>
          <p:nvSpPr>
            <p:cNvPr id="4" name="Text Box 113"/>
            <p:cNvSpPr txBox="1">
              <a:spLocks noChangeArrowheads="1"/>
            </p:cNvSpPr>
            <p:nvPr/>
          </p:nvSpPr>
          <p:spPr bwMode="auto">
            <a:xfrm>
              <a:off x="1077392" y="908075"/>
              <a:ext cx="273744" cy="328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latinLnBrk="1" hangingPunct="1">
                <a:lnSpc>
                  <a:spcPct val="80000"/>
                </a:lnSpc>
                <a:spcBef>
                  <a:spcPct val="0"/>
                </a:spcBef>
                <a:buFontTx/>
                <a:buNone/>
              </a:pPr>
              <a:r>
                <a:rPr lang="zh-CN" altLang="en-US" sz="2000" b="1">
                  <a:solidFill>
                    <a:schemeClr val="bg1"/>
                  </a:solidFill>
                </a:rPr>
                <a:t>新</a:t>
              </a:r>
              <a:endParaRPr lang="en-US" altLang="zh-CN" sz="2000" b="1">
                <a:solidFill>
                  <a:schemeClr val="bg1"/>
                </a:solidFill>
              </a:endParaRPr>
            </a:p>
          </p:txBody>
        </p:sp>
        <p:sp>
          <p:nvSpPr>
            <p:cNvPr id="10" name="AutoShape 5"/>
            <p:cNvSpPr>
              <a:spLocks noChangeArrowheads="1"/>
            </p:cNvSpPr>
            <p:nvPr/>
          </p:nvSpPr>
          <p:spPr bwMode="auto">
            <a:xfrm>
              <a:off x="1360649" y="792579"/>
              <a:ext cx="2999847" cy="416296"/>
            </a:xfrm>
            <a:prstGeom prst="roundRect">
              <a:avLst>
                <a:gd name="adj" fmla="val 0"/>
              </a:avLst>
            </a:prstGeom>
            <a:gradFill rotWithShape="1">
              <a:gsLst>
                <a:gs pos="0">
                  <a:srgbClr val="FFFFFF"/>
                </a:gs>
                <a:gs pos="100000">
                  <a:srgbClr val="DDDDDD"/>
                </a:gs>
              </a:gsLst>
              <a:lin ang="5400000" scaled="1"/>
            </a:gra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lnSpc>
                  <a:spcPct val="90000"/>
                </a:lnSpc>
                <a:spcBef>
                  <a:spcPts val="0"/>
                </a:spcBef>
                <a:spcAft>
                  <a:spcPts val="0"/>
                </a:spcAft>
                <a:defRPr/>
              </a:pPr>
              <a:endParaRPr lang="zh-CN" altLang="en-US" sz="1800" kern="0">
                <a:solidFill>
                  <a:srgbClr val="000000"/>
                </a:solidFill>
              </a:endParaRPr>
            </a:p>
          </p:txBody>
        </p:sp>
        <p:sp>
          <p:nvSpPr>
            <p:cNvPr id="12" name="AutoShape 47"/>
            <p:cNvSpPr>
              <a:spLocks noChangeArrowheads="1"/>
            </p:cNvSpPr>
            <p:nvPr/>
          </p:nvSpPr>
          <p:spPr bwMode="auto">
            <a:xfrm>
              <a:off x="899592" y="771550"/>
              <a:ext cx="833613" cy="431800"/>
            </a:xfrm>
            <a:prstGeom prst="roundRect">
              <a:avLst>
                <a:gd name="adj" fmla="val 5028"/>
              </a:avLst>
            </a:prstGeom>
            <a:solidFill>
              <a:srgbClr val="6B1F01"/>
            </a:soli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zh-CN" altLang="en-US" sz="1800" kern="0">
                <a:solidFill>
                  <a:srgbClr val="000000"/>
                </a:solidFill>
              </a:endParaRPr>
            </a:p>
          </p:txBody>
        </p:sp>
        <p:sp>
          <p:nvSpPr>
            <p:cNvPr id="13" name="Rectangle 49"/>
            <p:cNvSpPr>
              <a:spLocks noChangeArrowheads="1"/>
            </p:cNvSpPr>
            <p:nvPr/>
          </p:nvSpPr>
          <p:spPr bwMode="auto">
            <a:xfrm flipV="1">
              <a:off x="1550754" y="1160393"/>
              <a:ext cx="2819255" cy="45719"/>
            </a:xfrm>
            <a:prstGeom prst="rect">
              <a:avLst/>
            </a:prstGeom>
            <a:solidFill>
              <a:srgbClr val="6B1F01"/>
            </a:soli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zh-CN" altLang="en-US" sz="1800" kern="0">
                <a:solidFill>
                  <a:srgbClr val="000000"/>
                </a:solidFill>
              </a:endParaRPr>
            </a:p>
          </p:txBody>
        </p:sp>
        <p:sp>
          <p:nvSpPr>
            <p:cNvPr id="14" name="Freeform 50"/>
            <p:cNvSpPr>
              <a:spLocks/>
            </p:cNvSpPr>
            <p:nvPr/>
          </p:nvSpPr>
          <p:spPr bwMode="auto">
            <a:xfrm>
              <a:off x="1594511" y="782403"/>
              <a:ext cx="358295" cy="406218"/>
            </a:xfrm>
            <a:custGeom>
              <a:avLst/>
              <a:gdLst>
                <a:gd name="T0" fmla="*/ 93 w 248"/>
                <a:gd name="T1" fmla="*/ 0 h 525"/>
                <a:gd name="T2" fmla="*/ 248 w 248"/>
                <a:gd name="T3" fmla="*/ 525 h 525"/>
                <a:gd name="T4" fmla="*/ 29 w 248"/>
                <a:gd name="T5" fmla="*/ 523 h 525"/>
                <a:gd name="T6" fmla="*/ 0 w 248"/>
                <a:gd name="T7" fmla="*/ 162 h 525"/>
                <a:gd name="T8" fmla="*/ 93 w 248"/>
                <a:gd name="T9" fmla="*/ 0 h 525"/>
              </a:gdLst>
              <a:ahLst/>
              <a:cxnLst>
                <a:cxn ang="0">
                  <a:pos x="T0" y="T1"/>
                </a:cxn>
                <a:cxn ang="0">
                  <a:pos x="T2" y="T3"/>
                </a:cxn>
                <a:cxn ang="0">
                  <a:pos x="T4" y="T5"/>
                </a:cxn>
                <a:cxn ang="0">
                  <a:pos x="T6" y="T7"/>
                </a:cxn>
                <a:cxn ang="0">
                  <a:pos x="T8" y="T9"/>
                </a:cxn>
              </a:cxnLst>
              <a:rect l="0" t="0" r="r" b="b"/>
              <a:pathLst>
                <a:path w="248" h="525">
                  <a:moveTo>
                    <a:pt x="93" y="0"/>
                  </a:moveTo>
                  <a:lnTo>
                    <a:pt x="248" y="525"/>
                  </a:lnTo>
                  <a:lnTo>
                    <a:pt x="29" y="523"/>
                  </a:lnTo>
                  <a:lnTo>
                    <a:pt x="0" y="162"/>
                  </a:lnTo>
                  <a:lnTo>
                    <a:pt x="93" y="0"/>
                  </a:lnTo>
                  <a:close/>
                </a:path>
              </a:pathLst>
            </a:custGeom>
            <a:solidFill>
              <a:srgbClr val="6B1F01"/>
            </a:solidFill>
            <a:ln>
              <a:noFill/>
            </a:ln>
            <a:effectLst/>
            <a:extLst/>
          </p:spPr>
          <p:txBody>
            <a:bodyPr/>
            <a:lstStyle/>
            <a:p>
              <a:pPr fontAlgn="auto" latinLnBrk="1">
                <a:spcBef>
                  <a:spcPts val="0"/>
                </a:spcBef>
                <a:spcAft>
                  <a:spcPts val="0"/>
                </a:spcAft>
                <a:defRPr/>
              </a:pPr>
              <a:endParaRPr lang="zh-CN" altLang="en-US" sz="1800" b="1" kern="0">
                <a:solidFill>
                  <a:srgbClr val="000000"/>
                </a:solidFill>
                <a:latin typeface="Gulim" pitchFamily="34" charset="-127"/>
                <a:ea typeface="Gulim" pitchFamily="34" charset="-127"/>
              </a:endParaRPr>
            </a:p>
          </p:txBody>
        </p:sp>
        <p:pic>
          <p:nvPicPr>
            <p:cNvPr id="8" name="Picture 112" descr="바코드"/>
            <p:cNvPicPr>
              <a:picLocks noChangeAspect="1" noChangeArrowheads="1"/>
            </p:cNvPicPr>
            <p:nvPr/>
          </p:nvPicPr>
          <p:blipFill>
            <a:blip r:embed="rId2" cstate="print">
              <a:extLst>
                <a:ext uri="{28A0092B-C50C-407E-A947-70E740481C1C}">
                  <a14:useLocalDpi xmlns:a14="http://schemas.microsoft.com/office/drawing/2010/main" xmlns=""/>
                </a:ext>
              </a:extLst>
            </a:blip>
            <a:srcRect l="16707" t="9724" r="20175" b="6055"/>
            <a:stretch>
              <a:fillRect/>
            </a:stretch>
          </p:blipFill>
          <p:spPr bwMode="auto">
            <a:xfrm>
              <a:off x="1524395" y="791177"/>
              <a:ext cx="135940" cy="49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AutoShape 10"/>
            <p:cNvSpPr>
              <a:spLocks noChangeArrowheads="1"/>
            </p:cNvSpPr>
            <p:nvPr/>
          </p:nvSpPr>
          <p:spPr bwMode="auto">
            <a:xfrm>
              <a:off x="925734" y="784168"/>
              <a:ext cx="784271" cy="68695"/>
            </a:xfrm>
            <a:prstGeom prst="roundRect">
              <a:avLst>
                <a:gd name="adj" fmla="val 20227"/>
              </a:avLst>
            </a:prstGeom>
            <a:gradFill rotWithShape="1">
              <a:gsLst>
                <a:gs pos="0">
                  <a:srgbClr val="DC4002"/>
                </a:gs>
                <a:gs pos="100000">
                  <a:srgbClr val="892801"/>
                </a:gs>
              </a:gsLst>
              <a:lin ang="5400000" scaled="1"/>
            </a:gra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zh-CN" altLang="en-US" sz="1800" kern="0">
                <a:solidFill>
                  <a:srgbClr val="000000"/>
                </a:solidFill>
              </a:endParaRPr>
            </a:p>
          </p:txBody>
        </p:sp>
        <p:sp>
          <p:nvSpPr>
            <p:cNvPr id="15" name="Text Box 113"/>
            <p:cNvSpPr txBox="1">
              <a:spLocks noChangeArrowheads="1"/>
            </p:cNvSpPr>
            <p:nvPr/>
          </p:nvSpPr>
          <p:spPr bwMode="auto">
            <a:xfrm>
              <a:off x="1077392" y="906488"/>
              <a:ext cx="273744" cy="328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latinLnBrk="1" hangingPunct="1">
                <a:lnSpc>
                  <a:spcPct val="80000"/>
                </a:lnSpc>
                <a:spcBef>
                  <a:spcPct val="0"/>
                </a:spcBef>
                <a:buFontTx/>
                <a:buNone/>
              </a:pPr>
              <a:r>
                <a:rPr lang="zh-CN" altLang="en-US" sz="2000" b="1" dirty="0">
                  <a:solidFill>
                    <a:schemeClr val="bg1"/>
                  </a:solidFill>
                </a:rPr>
                <a:t>闯</a:t>
              </a:r>
              <a:endParaRPr lang="en-US" altLang="zh-CN" sz="2000" b="1" dirty="0">
                <a:solidFill>
                  <a:schemeClr val="bg1"/>
                </a:solidFill>
              </a:endParaRPr>
            </a:p>
          </p:txBody>
        </p:sp>
      </p:grpSp>
      <p:sp>
        <p:nvSpPr>
          <p:cNvPr id="16" name="Rectangle 54"/>
          <p:cNvSpPr>
            <a:spLocks noChangeArrowheads="1"/>
          </p:cNvSpPr>
          <p:nvPr/>
        </p:nvSpPr>
        <p:spPr bwMode="auto">
          <a:xfrm>
            <a:off x="1169844" y="1419766"/>
            <a:ext cx="3354228" cy="341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latinLnBrk="1" hangingPunct="1">
              <a:lnSpc>
                <a:spcPct val="90000"/>
              </a:lnSpc>
              <a:spcBef>
                <a:spcPct val="0"/>
              </a:spcBef>
              <a:buFontTx/>
              <a:buNone/>
            </a:pPr>
            <a:r>
              <a:rPr lang="zh-CN" altLang="en-US" sz="1800" b="1" dirty="0">
                <a:solidFill>
                  <a:srgbClr val="002060"/>
                </a:solidFill>
              </a:rPr>
              <a:t>敢于闯</a:t>
            </a:r>
            <a:endParaRPr lang="ko-KR" altLang="en-US" sz="1800" b="1" dirty="0">
              <a:solidFill>
                <a:srgbClr val="002060"/>
              </a:solidFill>
            </a:endParaRPr>
          </a:p>
        </p:txBody>
      </p:sp>
      <p:grpSp>
        <p:nvGrpSpPr>
          <p:cNvPr id="5" name="组合 94"/>
          <p:cNvGrpSpPr/>
          <p:nvPr/>
        </p:nvGrpSpPr>
        <p:grpSpPr>
          <a:xfrm>
            <a:off x="4738059" y="1412592"/>
            <a:ext cx="3406195" cy="348615"/>
            <a:chOff x="899592" y="771550"/>
            <a:chExt cx="3470417" cy="464819"/>
          </a:xfrm>
        </p:grpSpPr>
        <p:sp>
          <p:nvSpPr>
            <p:cNvPr id="96" name="Text Box 113"/>
            <p:cNvSpPr txBox="1">
              <a:spLocks noChangeArrowheads="1"/>
            </p:cNvSpPr>
            <p:nvPr/>
          </p:nvSpPr>
          <p:spPr bwMode="auto">
            <a:xfrm>
              <a:off x="1077392" y="908075"/>
              <a:ext cx="273744" cy="328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latinLnBrk="1" hangingPunct="1">
                <a:lnSpc>
                  <a:spcPct val="80000"/>
                </a:lnSpc>
                <a:spcBef>
                  <a:spcPct val="0"/>
                </a:spcBef>
                <a:buFontTx/>
                <a:buNone/>
              </a:pPr>
              <a:r>
                <a:rPr lang="zh-CN" altLang="en-US" sz="2000" b="1">
                  <a:solidFill>
                    <a:schemeClr val="bg1"/>
                  </a:solidFill>
                </a:rPr>
                <a:t>新</a:t>
              </a:r>
              <a:endParaRPr lang="en-US" altLang="zh-CN" sz="2000" b="1">
                <a:solidFill>
                  <a:schemeClr val="bg1"/>
                </a:solidFill>
              </a:endParaRPr>
            </a:p>
          </p:txBody>
        </p:sp>
        <p:sp>
          <p:nvSpPr>
            <p:cNvPr id="97" name="AutoShape 5"/>
            <p:cNvSpPr>
              <a:spLocks noChangeArrowheads="1"/>
            </p:cNvSpPr>
            <p:nvPr/>
          </p:nvSpPr>
          <p:spPr bwMode="auto">
            <a:xfrm>
              <a:off x="1343085" y="792579"/>
              <a:ext cx="3017411" cy="416296"/>
            </a:xfrm>
            <a:prstGeom prst="roundRect">
              <a:avLst>
                <a:gd name="adj" fmla="val 0"/>
              </a:avLst>
            </a:prstGeom>
            <a:gradFill rotWithShape="1">
              <a:gsLst>
                <a:gs pos="0">
                  <a:srgbClr val="FFFFFF"/>
                </a:gs>
                <a:gs pos="100000">
                  <a:srgbClr val="DDDDDD"/>
                </a:gs>
              </a:gsLst>
              <a:lin ang="5400000" scaled="1"/>
            </a:gra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lnSpc>
                  <a:spcPct val="90000"/>
                </a:lnSpc>
                <a:spcBef>
                  <a:spcPts val="0"/>
                </a:spcBef>
                <a:spcAft>
                  <a:spcPts val="0"/>
                </a:spcAft>
                <a:defRPr/>
              </a:pPr>
              <a:r>
                <a:rPr lang="zh-CN" altLang="en-US" sz="1800" kern="0" dirty="0">
                  <a:solidFill>
                    <a:srgbClr val="000000"/>
                  </a:solidFill>
                </a:rPr>
                <a:t>           </a:t>
              </a:r>
              <a:r>
                <a:rPr lang="zh-CN" altLang="en-US" sz="1800" dirty="0">
                  <a:solidFill>
                    <a:srgbClr val="002060"/>
                  </a:solidFill>
                  <a:latin typeface="微软雅黑" panose="020B0503020204020204" pitchFamily="34" charset="-122"/>
                  <a:ea typeface="微软雅黑" panose="020B0503020204020204" pitchFamily="34" charset="-122"/>
                </a:rPr>
                <a:t>善于创</a:t>
              </a:r>
            </a:p>
          </p:txBody>
        </p:sp>
        <p:sp>
          <p:nvSpPr>
            <p:cNvPr id="98" name="AutoShape 47"/>
            <p:cNvSpPr>
              <a:spLocks noChangeArrowheads="1"/>
            </p:cNvSpPr>
            <p:nvPr/>
          </p:nvSpPr>
          <p:spPr bwMode="auto">
            <a:xfrm>
              <a:off x="899592" y="771550"/>
              <a:ext cx="833613" cy="431800"/>
            </a:xfrm>
            <a:prstGeom prst="roundRect">
              <a:avLst>
                <a:gd name="adj" fmla="val 5028"/>
              </a:avLst>
            </a:prstGeom>
            <a:solidFill>
              <a:srgbClr val="6B1F01"/>
            </a:soli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zh-CN" altLang="en-US" sz="1800" kern="0">
                <a:solidFill>
                  <a:srgbClr val="000000"/>
                </a:solidFill>
              </a:endParaRPr>
            </a:p>
          </p:txBody>
        </p:sp>
        <p:sp>
          <p:nvSpPr>
            <p:cNvPr id="99" name="Rectangle 49"/>
            <p:cNvSpPr>
              <a:spLocks noChangeArrowheads="1"/>
            </p:cNvSpPr>
            <p:nvPr/>
          </p:nvSpPr>
          <p:spPr bwMode="auto">
            <a:xfrm flipV="1">
              <a:off x="1550754" y="1160393"/>
              <a:ext cx="2819255" cy="45719"/>
            </a:xfrm>
            <a:prstGeom prst="rect">
              <a:avLst/>
            </a:prstGeom>
            <a:solidFill>
              <a:srgbClr val="6B1F01"/>
            </a:soli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zh-CN" altLang="en-US" sz="1800" kern="0">
                <a:solidFill>
                  <a:srgbClr val="000000"/>
                </a:solidFill>
              </a:endParaRPr>
            </a:p>
          </p:txBody>
        </p:sp>
        <p:sp>
          <p:nvSpPr>
            <p:cNvPr id="100" name="Freeform 50"/>
            <p:cNvSpPr>
              <a:spLocks/>
            </p:cNvSpPr>
            <p:nvPr/>
          </p:nvSpPr>
          <p:spPr bwMode="auto">
            <a:xfrm>
              <a:off x="1594511" y="782403"/>
              <a:ext cx="358295" cy="406218"/>
            </a:xfrm>
            <a:custGeom>
              <a:avLst/>
              <a:gdLst>
                <a:gd name="T0" fmla="*/ 93 w 248"/>
                <a:gd name="T1" fmla="*/ 0 h 525"/>
                <a:gd name="T2" fmla="*/ 248 w 248"/>
                <a:gd name="T3" fmla="*/ 525 h 525"/>
                <a:gd name="T4" fmla="*/ 29 w 248"/>
                <a:gd name="T5" fmla="*/ 523 h 525"/>
                <a:gd name="T6" fmla="*/ 0 w 248"/>
                <a:gd name="T7" fmla="*/ 162 h 525"/>
                <a:gd name="T8" fmla="*/ 93 w 248"/>
                <a:gd name="T9" fmla="*/ 0 h 525"/>
              </a:gdLst>
              <a:ahLst/>
              <a:cxnLst>
                <a:cxn ang="0">
                  <a:pos x="T0" y="T1"/>
                </a:cxn>
                <a:cxn ang="0">
                  <a:pos x="T2" y="T3"/>
                </a:cxn>
                <a:cxn ang="0">
                  <a:pos x="T4" y="T5"/>
                </a:cxn>
                <a:cxn ang="0">
                  <a:pos x="T6" y="T7"/>
                </a:cxn>
                <a:cxn ang="0">
                  <a:pos x="T8" y="T9"/>
                </a:cxn>
              </a:cxnLst>
              <a:rect l="0" t="0" r="r" b="b"/>
              <a:pathLst>
                <a:path w="248" h="525">
                  <a:moveTo>
                    <a:pt x="93" y="0"/>
                  </a:moveTo>
                  <a:lnTo>
                    <a:pt x="248" y="525"/>
                  </a:lnTo>
                  <a:lnTo>
                    <a:pt x="29" y="523"/>
                  </a:lnTo>
                  <a:lnTo>
                    <a:pt x="0" y="162"/>
                  </a:lnTo>
                  <a:lnTo>
                    <a:pt x="93" y="0"/>
                  </a:lnTo>
                  <a:close/>
                </a:path>
              </a:pathLst>
            </a:custGeom>
            <a:solidFill>
              <a:srgbClr val="6B1F01"/>
            </a:solidFill>
            <a:ln>
              <a:noFill/>
            </a:ln>
            <a:effectLst/>
            <a:extLst/>
          </p:spPr>
          <p:txBody>
            <a:bodyPr/>
            <a:lstStyle/>
            <a:p>
              <a:pPr fontAlgn="auto" latinLnBrk="1">
                <a:spcBef>
                  <a:spcPts val="0"/>
                </a:spcBef>
                <a:spcAft>
                  <a:spcPts val="0"/>
                </a:spcAft>
                <a:defRPr/>
              </a:pPr>
              <a:endParaRPr lang="zh-CN" altLang="en-US" sz="1800" b="1" kern="0">
                <a:solidFill>
                  <a:srgbClr val="000000"/>
                </a:solidFill>
                <a:latin typeface="Gulim" pitchFamily="34" charset="-127"/>
                <a:ea typeface="Gulim" pitchFamily="34" charset="-127"/>
              </a:endParaRPr>
            </a:p>
          </p:txBody>
        </p:sp>
        <p:pic>
          <p:nvPicPr>
            <p:cNvPr id="101" name="Picture 112" descr="바코드"/>
            <p:cNvPicPr>
              <a:picLocks noChangeAspect="1" noChangeArrowheads="1"/>
            </p:cNvPicPr>
            <p:nvPr/>
          </p:nvPicPr>
          <p:blipFill>
            <a:blip r:embed="rId2" cstate="print">
              <a:extLst>
                <a:ext uri="{28A0092B-C50C-407E-A947-70E740481C1C}">
                  <a14:useLocalDpi xmlns:a14="http://schemas.microsoft.com/office/drawing/2010/main" xmlns=""/>
                </a:ext>
              </a:extLst>
            </a:blip>
            <a:srcRect l="16707" t="9724" r="20175" b="6055"/>
            <a:stretch>
              <a:fillRect/>
            </a:stretch>
          </p:blipFill>
          <p:spPr bwMode="auto">
            <a:xfrm>
              <a:off x="1524395" y="791177"/>
              <a:ext cx="135940" cy="49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 name="AutoShape 10"/>
            <p:cNvSpPr>
              <a:spLocks noChangeArrowheads="1"/>
            </p:cNvSpPr>
            <p:nvPr/>
          </p:nvSpPr>
          <p:spPr bwMode="auto">
            <a:xfrm>
              <a:off x="925734" y="784168"/>
              <a:ext cx="784271" cy="68695"/>
            </a:xfrm>
            <a:prstGeom prst="roundRect">
              <a:avLst>
                <a:gd name="adj" fmla="val 20227"/>
              </a:avLst>
            </a:prstGeom>
            <a:gradFill rotWithShape="1">
              <a:gsLst>
                <a:gs pos="0">
                  <a:srgbClr val="DC4002"/>
                </a:gs>
                <a:gs pos="100000">
                  <a:srgbClr val="892801"/>
                </a:gs>
              </a:gsLst>
              <a:lin ang="5400000" scaled="1"/>
            </a:gra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zh-CN" altLang="en-US" sz="1800" kern="0">
                <a:solidFill>
                  <a:srgbClr val="000000"/>
                </a:solidFill>
              </a:endParaRPr>
            </a:p>
          </p:txBody>
        </p:sp>
        <p:sp>
          <p:nvSpPr>
            <p:cNvPr id="103" name="Text Box 113"/>
            <p:cNvSpPr txBox="1">
              <a:spLocks noChangeArrowheads="1"/>
            </p:cNvSpPr>
            <p:nvPr/>
          </p:nvSpPr>
          <p:spPr bwMode="auto">
            <a:xfrm>
              <a:off x="1077392" y="906488"/>
              <a:ext cx="273744" cy="328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latinLnBrk="1" hangingPunct="1">
                <a:lnSpc>
                  <a:spcPct val="80000"/>
                </a:lnSpc>
                <a:spcBef>
                  <a:spcPct val="0"/>
                </a:spcBef>
                <a:buFontTx/>
                <a:buNone/>
              </a:pPr>
              <a:r>
                <a:rPr lang="zh-CN" altLang="en-US" sz="2000" b="1" dirty="0">
                  <a:solidFill>
                    <a:schemeClr val="bg1"/>
                  </a:solidFill>
                </a:rPr>
                <a:t>创</a:t>
              </a:r>
              <a:endParaRPr lang="en-US" altLang="zh-CN" sz="2000" b="1" dirty="0">
                <a:solidFill>
                  <a:schemeClr val="bg1"/>
                </a:solidFill>
              </a:endParaRPr>
            </a:p>
          </p:txBody>
        </p:sp>
      </p:grpSp>
      <p:grpSp>
        <p:nvGrpSpPr>
          <p:cNvPr id="6" name="组合 148"/>
          <p:cNvGrpSpPr/>
          <p:nvPr/>
        </p:nvGrpSpPr>
        <p:grpSpPr>
          <a:xfrm>
            <a:off x="1062702" y="2568599"/>
            <a:ext cx="3406195" cy="348615"/>
            <a:chOff x="899592" y="771550"/>
            <a:chExt cx="3470417" cy="464819"/>
          </a:xfrm>
        </p:grpSpPr>
        <p:sp>
          <p:nvSpPr>
            <p:cNvPr id="150" name="Text Box 113"/>
            <p:cNvSpPr txBox="1">
              <a:spLocks noChangeArrowheads="1"/>
            </p:cNvSpPr>
            <p:nvPr/>
          </p:nvSpPr>
          <p:spPr bwMode="auto">
            <a:xfrm>
              <a:off x="1077392" y="908075"/>
              <a:ext cx="273744" cy="328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latinLnBrk="1" hangingPunct="1">
                <a:lnSpc>
                  <a:spcPct val="80000"/>
                </a:lnSpc>
                <a:spcBef>
                  <a:spcPct val="0"/>
                </a:spcBef>
                <a:buFontTx/>
                <a:buNone/>
              </a:pPr>
              <a:r>
                <a:rPr lang="zh-CN" altLang="en-US" sz="2000" b="1">
                  <a:solidFill>
                    <a:schemeClr val="bg1"/>
                  </a:solidFill>
                </a:rPr>
                <a:t>新</a:t>
              </a:r>
              <a:endParaRPr lang="en-US" altLang="zh-CN" sz="2000" b="1">
                <a:solidFill>
                  <a:schemeClr val="bg1"/>
                </a:solidFill>
              </a:endParaRPr>
            </a:p>
          </p:txBody>
        </p:sp>
        <p:sp>
          <p:nvSpPr>
            <p:cNvPr id="151" name="AutoShape 5"/>
            <p:cNvSpPr>
              <a:spLocks noChangeArrowheads="1"/>
            </p:cNvSpPr>
            <p:nvPr/>
          </p:nvSpPr>
          <p:spPr bwMode="auto">
            <a:xfrm>
              <a:off x="1360649" y="792579"/>
              <a:ext cx="2999847" cy="416296"/>
            </a:xfrm>
            <a:prstGeom prst="roundRect">
              <a:avLst>
                <a:gd name="adj" fmla="val 0"/>
              </a:avLst>
            </a:prstGeom>
            <a:gradFill rotWithShape="1">
              <a:gsLst>
                <a:gs pos="0">
                  <a:srgbClr val="FFFFFF"/>
                </a:gs>
                <a:gs pos="100000">
                  <a:srgbClr val="DDDDDD"/>
                </a:gs>
              </a:gsLst>
              <a:lin ang="5400000" scaled="1"/>
            </a:gra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lnSpc>
                  <a:spcPct val="90000"/>
                </a:lnSpc>
                <a:spcBef>
                  <a:spcPts val="0"/>
                </a:spcBef>
                <a:spcAft>
                  <a:spcPts val="0"/>
                </a:spcAft>
                <a:defRPr/>
              </a:pPr>
              <a:r>
                <a:rPr lang="zh-CN" altLang="en-US" sz="1800" kern="0" dirty="0">
                  <a:solidFill>
                    <a:srgbClr val="000000"/>
                  </a:solidFill>
                </a:rPr>
                <a:t>           </a:t>
              </a:r>
              <a:r>
                <a:rPr lang="zh-CN" altLang="en-US" sz="1800" kern="0" dirty="0" smtClean="0">
                  <a:solidFill>
                    <a:srgbClr val="000000"/>
                  </a:solidFill>
                </a:rPr>
                <a:t> </a:t>
              </a:r>
              <a:r>
                <a:rPr lang="zh-CN" altLang="en-US" sz="1800" dirty="0" smtClean="0">
                  <a:solidFill>
                    <a:srgbClr val="002060"/>
                  </a:solidFill>
                  <a:latin typeface="微软雅黑" panose="020B0503020204020204" pitchFamily="34" charset="-122"/>
                  <a:ea typeface="微软雅黑" panose="020B0503020204020204" pitchFamily="34" charset="-122"/>
                </a:rPr>
                <a:t>主动</a:t>
              </a:r>
              <a:r>
                <a:rPr lang="zh-CN" altLang="en-US" sz="1800" dirty="0">
                  <a:solidFill>
                    <a:srgbClr val="002060"/>
                  </a:solidFill>
                  <a:latin typeface="微软雅黑" panose="020B0503020204020204" pitchFamily="34" charset="-122"/>
                  <a:ea typeface="微软雅黑" panose="020B0503020204020204" pitchFamily="34" charset="-122"/>
                </a:rPr>
                <a:t>调</a:t>
              </a:r>
            </a:p>
          </p:txBody>
        </p:sp>
        <p:sp>
          <p:nvSpPr>
            <p:cNvPr id="152" name="AutoShape 47"/>
            <p:cNvSpPr>
              <a:spLocks noChangeArrowheads="1"/>
            </p:cNvSpPr>
            <p:nvPr/>
          </p:nvSpPr>
          <p:spPr bwMode="auto">
            <a:xfrm>
              <a:off x="899592" y="771550"/>
              <a:ext cx="833613" cy="431800"/>
            </a:xfrm>
            <a:prstGeom prst="roundRect">
              <a:avLst>
                <a:gd name="adj" fmla="val 5028"/>
              </a:avLst>
            </a:prstGeom>
            <a:solidFill>
              <a:srgbClr val="6B1F01"/>
            </a:soli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zh-CN" altLang="en-US" sz="1800" kern="0">
                <a:solidFill>
                  <a:srgbClr val="000000"/>
                </a:solidFill>
              </a:endParaRPr>
            </a:p>
          </p:txBody>
        </p:sp>
        <p:sp>
          <p:nvSpPr>
            <p:cNvPr id="153" name="Rectangle 49"/>
            <p:cNvSpPr>
              <a:spLocks noChangeArrowheads="1"/>
            </p:cNvSpPr>
            <p:nvPr/>
          </p:nvSpPr>
          <p:spPr bwMode="auto">
            <a:xfrm flipV="1">
              <a:off x="1550754" y="1160393"/>
              <a:ext cx="2819255" cy="45719"/>
            </a:xfrm>
            <a:prstGeom prst="rect">
              <a:avLst/>
            </a:prstGeom>
            <a:solidFill>
              <a:srgbClr val="6B1F01"/>
            </a:soli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zh-CN" altLang="en-US" sz="1800" kern="0">
                <a:solidFill>
                  <a:srgbClr val="000000"/>
                </a:solidFill>
              </a:endParaRPr>
            </a:p>
          </p:txBody>
        </p:sp>
        <p:sp>
          <p:nvSpPr>
            <p:cNvPr id="154" name="Freeform 50"/>
            <p:cNvSpPr>
              <a:spLocks/>
            </p:cNvSpPr>
            <p:nvPr/>
          </p:nvSpPr>
          <p:spPr bwMode="auto">
            <a:xfrm>
              <a:off x="1594511" y="782403"/>
              <a:ext cx="358295" cy="406218"/>
            </a:xfrm>
            <a:custGeom>
              <a:avLst/>
              <a:gdLst>
                <a:gd name="T0" fmla="*/ 93 w 248"/>
                <a:gd name="T1" fmla="*/ 0 h 525"/>
                <a:gd name="T2" fmla="*/ 248 w 248"/>
                <a:gd name="T3" fmla="*/ 525 h 525"/>
                <a:gd name="T4" fmla="*/ 29 w 248"/>
                <a:gd name="T5" fmla="*/ 523 h 525"/>
                <a:gd name="T6" fmla="*/ 0 w 248"/>
                <a:gd name="T7" fmla="*/ 162 h 525"/>
                <a:gd name="T8" fmla="*/ 93 w 248"/>
                <a:gd name="T9" fmla="*/ 0 h 525"/>
              </a:gdLst>
              <a:ahLst/>
              <a:cxnLst>
                <a:cxn ang="0">
                  <a:pos x="T0" y="T1"/>
                </a:cxn>
                <a:cxn ang="0">
                  <a:pos x="T2" y="T3"/>
                </a:cxn>
                <a:cxn ang="0">
                  <a:pos x="T4" y="T5"/>
                </a:cxn>
                <a:cxn ang="0">
                  <a:pos x="T6" y="T7"/>
                </a:cxn>
                <a:cxn ang="0">
                  <a:pos x="T8" y="T9"/>
                </a:cxn>
              </a:cxnLst>
              <a:rect l="0" t="0" r="r" b="b"/>
              <a:pathLst>
                <a:path w="248" h="525">
                  <a:moveTo>
                    <a:pt x="93" y="0"/>
                  </a:moveTo>
                  <a:lnTo>
                    <a:pt x="248" y="525"/>
                  </a:lnTo>
                  <a:lnTo>
                    <a:pt x="29" y="523"/>
                  </a:lnTo>
                  <a:lnTo>
                    <a:pt x="0" y="162"/>
                  </a:lnTo>
                  <a:lnTo>
                    <a:pt x="93" y="0"/>
                  </a:lnTo>
                  <a:close/>
                </a:path>
              </a:pathLst>
            </a:custGeom>
            <a:solidFill>
              <a:srgbClr val="6B1F01"/>
            </a:solidFill>
            <a:ln>
              <a:noFill/>
            </a:ln>
            <a:effectLst/>
            <a:extLst/>
          </p:spPr>
          <p:txBody>
            <a:bodyPr/>
            <a:lstStyle/>
            <a:p>
              <a:pPr fontAlgn="auto" latinLnBrk="1">
                <a:spcBef>
                  <a:spcPts val="0"/>
                </a:spcBef>
                <a:spcAft>
                  <a:spcPts val="0"/>
                </a:spcAft>
                <a:defRPr/>
              </a:pPr>
              <a:endParaRPr lang="zh-CN" altLang="en-US" sz="1800" b="1" kern="0">
                <a:solidFill>
                  <a:srgbClr val="000000"/>
                </a:solidFill>
                <a:latin typeface="Gulim" pitchFamily="34" charset="-127"/>
                <a:ea typeface="Gulim" pitchFamily="34" charset="-127"/>
              </a:endParaRPr>
            </a:p>
          </p:txBody>
        </p:sp>
        <p:pic>
          <p:nvPicPr>
            <p:cNvPr id="155" name="Picture 112" descr="바코드"/>
            <p:cNvPicPr>
              <a:picLocks noChangeAspect="1" noChangeArrowheads="1"/>
            </p:cNvPicPr>
            <p:nvPr/>
          </p:nvPicPr>
          <p:blipFill>
            <a:blip r:embed="rId2" cstate="print">
              <a:extLst>
                <a:ext uri="{28A0092B-C50C-407E-A947-70E740481C1C}">
                  <a14:useLocalDpi xmlns:a14="http://schemas.microsoft.com/office/drawing/2010/main" xmlns=""/>
                </a:ext>
              </a:extLst>
            </a:blip>
            <a:srcRect l="16707" t="9724" r="20175" b="6055"/>
            <a:stretch>
              <a:fillRect/>
            </a:stretch>
          </p:blipFill>
          <p:spPr bwMode="auto">
            <a:xfrm>
              <a:off x="1524395" y="791177"/>
              <a:ext cx="135940" cy="49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6" name="AutoShape 10"/>
            <p:cNvSpPr>
              <a:spLocks noChangeArrowheads="1"/>
            </p:cNvSpPr>
            <p:nvPr/>
          </p:nvSpPr>
          <p:spPr bwMode="auto">
            <a:xfrm>
              <a:off x="925734" y="784168"/>
              <a:ext cx="784271" cy="68695"/>
            </a:xfrm>
            <a:prstGeom prst="roundRect">
              <a:avLst>
                <a:gd name="adj" fmla="val 20227"/>
              </a:avLst>
            </a:prstGeom>
            <a:gradFill rotWithShape="1">
              <a:gsLst>
                <a:gs pos="0">
                  <a:srgbClr val="DC4002"/>
                </a:gs>
                <a:gs pos="100000">
                  <a:srgbClr val="892801"/>
                </a:gs>
              </a:gsLst>
              <a:lin ang="5400000" scaled="1"/>
            </a:gra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zh-CN" altLang="en-US" sz="1800" kern="0">
                <a:solidFill>
                  <a:srgbClr val="000000"/>
                </a:solidFill>
              </a:endParaRPr>
            </a:p>
          </p:txBody>
        </p:sp>
        <p:sp>
          <p:nvSpPr>
            <p:cNvPr id="157" name="Text Box 113"/>
            <p:cNvSpPr txBox="1">
              <a:spLocks noChangeArrowheads="1"/>
            </p:cNvSpPr>
            <p:nvPr/>
          </p:nvSpPr>
          <p:spPr bwMode="auto">
            <a:xfrm>
              <a:off x="1077392" y="906488"/>
              <a:ext cx="273744" cy="328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latinLnBrk="1" hangingPunct="1">
                <a:lnSpc>
                  <a:spcPct val="80000"/>
                </a:lnSpc>
                <a:spcBef>
                  <a:spcPct val="0"/>
                </a:spcBef>
                <a:buFontTx/>
                <a:buNone/>
              </a:pPr>
              <a:r>
                <a:rPr lang="zh-CN" altLang="en-US" sz="2000" b="1" dirty="0">
                  <a:solidFill>
                    <a:schemeClr val="bg1"/>
                  </a:solidFill>
                </a:rPr>
                <a:t>调</a:t>
              </a:r>
              <a:endParaRPr lang="en-US" altLang="zh-CN" sz="2000" b="1" dirty="0">
                <a:solidFill>
                  <a:schemeClr val="bg1"/>
                </a:solidFill>
              </a:endParaRPr>
            </a:p>
          </p:txBody>
        </p:sp>
      </p:grpSp>
      <p:grpSp>
        <p:nvGrpSpPr>
          <p:cNvPr id="7" name="组合 166"/>
          <p:cNvGrpSpPr/>
          <p:nvPr/>
        </p:nvGrpSpPr>
        <p:grpSpPr>
          <a:xfrm>
            <a:off x="4766324" y="2560416"/>
            <a:ext cx="3406195" cy="348615"/>
            <a:chOff x="899592" y="771550"/>
            <a:chExt cx="3470417" cy="464819"/>
          </a:xfrm>
        </p:grpSpPr>
        <p:sp>
          <p:nvSpPr>
            <p:cNvPr id="168" name="Text Box 113"/>
            <p:cNvSpPr txBox="1">
              <a:spLocks noChangeArrowheads="1"/>
            </p:cNvSpPr>
            <p:nvPr/>
          </p:nvSpPr>
          <p:spPr bwMode="auto">
            <a:xfrm>
              <a:off x="1077392" y="908075"/>
              <a:ext cx="273744" cy="328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latinLnBrk="1" hangingPunct="1">
                <a:lnSpc>
                  <a:spcPct val="80000"/>
                </a:lnSpc>
                <a:spcBef>
                  <a:spcPct val="0"/>
                </a:spcBef>
                <a:buFontTx/>
                <a:buNone/>
              </a:pPr>
              <a:r>
                <a:rPr lang="zh-CN" altLang="en-US" sz="2000" b="1">
                  <a:solidFill>
                    <a:schemeClr val="bg1"/>
                  </a:solidFill>
                </a:rPr>
                <a:t>新</a:t>
              </a:r>
              <a:endParaRPr lang="en-US" altLang="zh-CN" sz="2000" b="1">
                <a:solidFill>
                  <a:schemeClr val="bg1"/>
                </a:solidFill>
              </a:endParaRPr>
            </a:p>
          </p:txBody>
        </p:sp>
        <p:sp>
          <p:nvSpPr>
            <p:cNvPr id="169" name="AutoShape 5"/>
            <p:cNvSpPr>
              <a:spLocks noChangeArrowheads="1"/>
            </p:cNvSpPr>
            <p:nvPr/>
          </p:nvSpPr>
          <p:spPr bwMode="auto">
            <a:xfrm>
              <a:off x="1360649" y="792579"/>
              <a:ext cx="2999846" cy="416296"/>
            </a:xfrm>
            <a:prstGeom prst="roundRect">
              <a:avLst>
                <a:gd name="adj" fmla="val 0"/>
              </a:avLst>
            </a:prstGeom>
            <a:gradFill rotWithShape="1">
              <a:gsLst>
                <a:gs pos="0">
                  <a:srgbClr val="FFFFFF"/>
                </a:gs>
                <a:gs pos="100000">
                  <a:srgbClr val="DDDDDD"/>
                </a:gs>
              </a:gsLst>
              <a:lin ang="5400000" scaled="1"/>
            </a:gra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lnSpc>
                  <a:spcPct val="90000"/>
                </a:lnSpc>
                <a:spcBef>
                  <a:spcPts val="0"/>
                </a:spcBef>
                <a:spcAft>
                  <a:spcPts val="0"/>
                </a:spcAft>
                <a:defRPr/>
              </a:pPr>
              <a:r>
                <a:rPr lang="zh-CN" altLang="en-US" sz="1800" kern="0" dirty="0">
                  <a:solidFill>
                    <a:srgbClr val="000000"/>
                  </a:solidFill>
                </a:rPr>
                <a:t>           </a:t>
              </a:r>
              <a:r>
                <a:rPr lang="zh-CN" altLang="en-US" sz="1800" dirty="0">
                  <a:solidFill>
                    <a:srgbClr val="002060"/>
                  </a:solidFill>
                  <a:latin typeface="微软雅黑" panose="020B0503020204020204" pitchFamily="34" charset="-122"/>
                  <a:ea typeface="微软雅黑" panose="020B0503020204020204" pitchFamily="34" charset="-122"/>
                </a:rPr>
                <a:t>奋力推</a:t>
              </a:r>
            </a:p>
          </p:txBody>
        </p:sp>
        <p:sp>
          <p:nvSpPr>
            <p:cNvPr id="170" name="AutoShape 47"/>
            <p:cNvSpPr>
              <a:spLocks noChangeArrowheads="1"/>
            </p:cNvSpPr>
            <p:nvPr/>
          </p:nvSpPr>
          <p:spPr bwMode="auto">
            <a:xfrm>
              <a:off x="899592" y="771550"/>
              <a:ext cx="833613" cy="431800"/>
            </a:xfrm>
            <a:prstGeom prst="roundRect">
              <a:avLst>
                <a:gd name="adj" fmla="val 5028"/>
              </a:avLst>
            </a:prstGeom>
            <a:solidFill>
              <a:srgbClr val="6B1F01"/>
            </a:soli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zh-CN" altLang="en-US" sz="1800" kern="0">
                <a:solidFill>
                  <a:srgbClr val="000000"/>
                </a:solidFill>
              </a:endParaRPr>
            </a:p>
          </p:txBody>
        </p:sp>
        <p:sp>
          <p:nvSpPr>
            <p:cNvPr id="171" name="Rectangle 49"/>
            <p:cNvSpPr>
              <a:spLocks noChangeArrowheads="1"/>
            </p:cNvSpPr>
            <p:nvPr/>
          </p:nvSpPr>
          <p:spPr bwMode="auto">
            <a:xfrm flipV="1">
              <a:off x="1550754" y="1160393"/>
              <a:ext cx="2819255" cy="45719"/>
            </a:xfrm>
            <a:prstGeom prst="rect">
              <a:avLst/>
            </a:prstGeom>
            <a:solidFill>
              <a:srgbClr val="6B1F01"/>
            </a:soli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zh-CN" altLang="en-US" sz="1800" kern="0">
                <a:solidFill>
                  <a:srgbClr val="000000"/>
                </a:solidFill>
              </a:endParaRPr>
            </a:p>
          </p:txBody>
        </p:sp>
        <p:sp>
          <p:nvSpPr>
            <p:cNvPr id="172" name="Freeform 50"/>
            <p:cNvSpPr>
              <a:spLocks/>
            </p:cNvSpPr>
            <p:nvPr/>
          </p:nvSpPr>
          <p:spPr bwMode="auto">
            <a:xfrm>
              <a:off x="1594511" y="782403"/>
              <a:ext cx="358295" cy="406218"/>
            </a:xfrm>
            <a:custGeom>
              <a:avLst/>
              <a:gdLst>
                <a:gd name="T0" fmla="*/ 93 w 248"/>
                <a:gd name="T1" fmla="*/ 0 h 525"/>
                <a:gd name="T2" fmla="*/ 248 w 248"/>
                <a:gd name="T3" fmla="*/ 525 h 525"/>
                <a:gd name="T4" fmla="*/ 29 w 248"/>
                <a:gd name="T5" fmla="*/ 523 h 525"/>
                <a:gd name="T6" fmla="*/ 0 w 248"/>
                <a:gd name="T7" fmla="*/ 162 h 525"/>
                <a:gd name="T8" fmla="*/ 93 w 248"/>
                <a:gd name="T9" fmla="*/ 0 h 525"/>
              </a:gdLst>
              <a:ahLst/>
              <a:cxnLst>
                <a:cxn ang="0">
                  <a:pos x="T0" y="T1"/>
                </a:cxn>
                <a:cxn ang="0">
                  <a:pos x="T2" y="T3"/>
                </a:cxn>
                <a:cxn ang="0">
                  <a:pos x="T4" y="T5"/>
                </a:cxn>
                <a:cxn ang="0">
                  <a:pos x="T6" y="T7"/>
                </a:cxn>
                <a:cxn ang="0">
                  <a:pos x="T8" y="T9"/>
                </a:cxn>
              </a:cxnLst>
              <a:rect l="0" t="0" r="r" b="b"/>
              <a:pathLst>
                <a:path w="248" h="525">
                  <a:moveTo>
                    <a:pt x="93" y="0"/>
                  </a:moveTo>
                  <a:lnTo>
                    <a:pt x="248" y="525"/>
                  </a:lnTo>
                  <a:lnTo>
                    <a:pt x="29" y="523"/>
                  </a:lnTo>
                  <a:lnTo>
                    <a:pt x="0" y="162"/>
                  </a:lnTo>
                  <a:lnTo>
                    <a:pt x="93" y="0"/>
                  </a:lnTo>
                  <a:close/>
                </a:path>
              </a:pathLst>
            </a:custGeom>
            <a:solidFill>
              <a:srgbClr val="6B1F01"/>
            </a:solidFill>
            <a:ln>
              <a:noFill/>
            </a:ln>
            <a:effectLst/>
            <a:extLst/>
          </p:spPr>
          <p:txBody>
            <a:bodyPr/>
            <a:lstStyle/>
            <a:p>
              <a:pPr fontAlgn="auto" latinLnBrk="1">
                <a:spcBef>
                  <a:spcPts val="0"/>
                </a:spcBef>
                <a:spcAft>
                  <a:spcPts val="0"/>
                </a:spcAft>
                <a:defRPr/>
              </a:pPr>
              <a:endParaRPr lang="zh-CN" altLang="en-US" sz="1800" b="1" kern="0">
                <a:solidFill>
                  <a:srgbClr val="000000"/>
                </a:solidFill>
                <a:latin typeface="Gulim" pitchFamily="34" charset="-127"/>
                <a:ea typeface="Gulim" pitchFamily="34" charset="-127"/>
              </a:endParaRPr>
            </a:p>
          </p:txBody>
        </p:sp>
        <p:pic>
          <p:nvPicPr>
            <p:cNvPr id="173" name="Picture 112" descr="바코드"/>
            <p:cNvPicPr>
              <a:picLocks noChangeAspect="1" noChangeArrowheads="1"/>
            </p:cNvPicPr>
            <p:nvPr/>
          </p:nvPicPr>
          <p:blipFill>
            <a:blip r:embed="rId2" cstate="print">
              <a:extLst>
                <a:ext uri="{28A0092B-C50C-407E-A947-70E740481C1C}">
                  <a14:useLocalDpi xmlns:a14="http://schemas.microsoft.com/office/drawing/2010/main" xmlns=""/>
                </a:ext>
              </a:extLst>
            </a:blip>
            <a:srcRect l="16707" t="9724" r="20175" b="6055"/>
            <a:stretch>
              <a:fillRect/>
            </a:stretch>
          </p:blipFill>
          <p:spPr bwMode="auto">
            <a:xfrm>
              <a:off x="1524395" y="791177"/>
              <a:ext cx="135940" cy="49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 name="AutoShape 10"/>
            <p:cNvSpPr>
              <a:spLocks noChangeArrowheads="1"/>
            </p:cNvSpPr>
            <p:nvPr/>
          </p:nvSpPr>
          <p:spPr bwMode="auto">
            <a:xfrm>
              <a:off x="925734" y="784168"/>
              <a:ext cx="784271" cy="68695"/>
            </a:xfrm>
            <a:prstGeom prst="roundRect">
              <a:avLst>
                <a:gd name="adj" fmla="val 20227"/>
              </a:avLst>
            </a:prstGeom>
            <a:gradFill rotWithShape="1">
              <a:gsLst>
                <a:gs pos="0">
                  <a:srgbClr val="DC4002"/>
                </a:gs>
                <a:gs pos="100000">
                  <a:srgbClr val="892801"/>
                </a:gs>
              </a:gsLst>
              <a:lin ang="5400000" scaled="1"/>
            </a:gra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zh-CN" altLang="en-US" sz="1800" kern="0">
                <a:solidFill>
                  <a:srgbClr val="000000"/>
                </a:solidFill>
              </a:endParaRPr>
            </a:p>
          </p:txBody>
        </p:sp>
        <p:sp>
          <p:nvSpPr>
            <p:cNvPr id="175" name="Text Box 113"/>
            <p:cNvSpPr txBox="1">
              <a:spLocks noChangeArrowheads="1"/>
            </p:cNvSpPr>
            <p:nvPr/>
          </p:nvSpPr>
          <p:spPr bwMode="auto">
            <a:xfrm>
              <a:off x="1077392" y="906488"/>
              <a:ext cx="273744" cy="328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latinLnBrk="1" hangingPunct="1">
                <a:lnSpc>
                  <a:spcPct val="80000"/>
                </a:lnSpc>
                <a:spcBef>
                  <a:spcPct val="0"/>
                </a:spcBef>
                <a:buFontTx/>
                <a:buNone/>
              </a:pPr>
              <a:r>
                <a:rPr lang="zh-CN" altLang="en-US" sz="2000" b="1" dirty="0">
                  <a:solidFill>
                    <a:schemeClr val="bg1"/>
                  </a:solidFill>
                </a:rPr>
                <a:t>推</a:t>
              </a:r>
              <a:endParaRPr lang="en-US" altLang="zh-CN" sz="2000" b="1" dirty="0">
                <a:solidFill>
                  <a:schemeClr val="bg1"/>
                </a:solidFill>
              </a:endParaRPr>
            </a:p>
          </p:txBody>
        </p:sp>
      </p:grpSp>
      <p:grpSp>
        <p:nvGrpSpPr>
          <p:cNvPr id="11" name="组合 175"/>
          <p:cNvGrpSpPr/>
          <p:nvPr/>
        </p:nvGrpSpPr>
        <p:grpSpPr>
          <a:xfrm>
            <a:off x="1043608" y="1969593"/>
            <a:ext cx="3406195" cy="348615"/>
            <a:chOff x="899592" y="771550"/>
            <a:chExt cx="3470417" cy="464819"/>
          </a:xfrm>
        </p:grpSpPr>
        <p:sp>
          <p:nvSpPr>
            <p:cNvPr id="177" name="Text Box 113"/>
            <p:cNvSpPr txBox="1">
              <a:spLocks noChangeArrowheads="1"/>
            </p:cNvSpPr>
            <p:nvPr/>
          </p:nvSpPr>
          <p:spPr bwMode="auto">
            <a:xfrm>
              <a:off x="1077392" y="908075"/>
              <a:ext cx="273744" cy="328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latinLnBrk="1" hangingPunct="1">
                <a:lnSpc>
                  <a:spcPct val="80000"/>
                </a:lnSpc>
                <a:spcBef>
                  <a:spcPct val="0"/>
                </a:spcBef>
                <a:buFontTx/>
                <a:buNone/>
              </a:pPr>
              <a:r>
                <a:rPr lang="zh-CN" altLang="en-US" sz="2000" b="1">
                  <a:solidFill>
                    <a:schemeClr val="bg1"/>
                  </a:solidFill>
                </a:rPr>
                <a:t>新</a:t>
              </a:r>
              <a:endParaRPr lang="en-US" altLang="zh-CN" sz="2000" b="1">
                <a:solidFill>
                  <a:schemeClr val="bg1"/>
                </a:solidFill>
              </a:endParaRPr>
            </a:p>
          </p:txBody>
        </p:sp>
        <p:sp>
          <p:nvSpPr>
            <p:cNvPr id="178" name="AutoShape 5"/>
            <p:cNvSpPr>
              <a:spLocks noChangeArrowheads="1"/>
            </p:cNvSpPr>
            <p:nvPr/>
          </p:nvSpPr>
          <p:spPr bwMode="auto">
            <a:xfrm>
              <a:off x="1360649" y="792579"/>
              <a:ext cx="2999847" cy="416296"/>
            </a:xfrm>
            <a:prstGeom prst="roundRect">
              <a:avLst>
                <a:gd name="adj" fmla="val 0"/>
              </a:avLst>
            </a:prstGeom>
            <a:gradFill rotWithShape="1">
              <a:gsLst>
                <a:gs pos="0">
                  <a:srgbClr val="FFFFFF"/>
                </a:gs>
                <a:gs pos="100000">
                  <a:srgbClr val="DDDDDD"/>
                </a:gs>
              </a:gsLst>
              <a:lin ang="5400000" scaled="1"/>
            </a:gra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lnSpc>
                  <a:spcPct val="90000"/>
                </a:lnSpc>
                <a:spcBef>
                  <a:spcPts val="0"/>
                </a:spcBef>
                <a:spcAft>
                  <a:spcPts val="0"/>
                </a:spcAft>
                <a:defRPr/>
              </a:pPr>
              <a:r>
                <a:rPr lang="zh-CN" altLang="en-US" sz="1800" kern="0" dirty="0">
                  <a:solidFill>
                    <a:srgbClr val="000000"/>
                  </a:solidFill>
                </a:rPr>
                <a:t>           </a:t>
              </a:r>
              <a:r>
                <a:rPr lang="zh-CN" altLang="en-US" sz="1800" kern="0" dirty="0" smtClean="0">
                  <a:solidFill>
                    <a:srgbClr val="000000"/>
                  </a:solidFill>
                </a:rPr>
                <a:t> </a:t>
              </a:r>
              <a:r>
                <a:rPr lang="zh-CN" altLang="en-US" sz="1800" dirty="0" smtClean="0">
                  <a:solidFill>
                    <a:srgbClr val="002060"/>
                  </a:solidFill>
                  <a:latin typeface="微软雅黑" panose="020B0503020204020204" pitchFamily="34" charset="-122"/>
                  <a:ea typeface="微软雅黑" panose="020B0503020204020204" pitchFamily="34" charset="-122"/>
                </a:rPr>
                <a:t>大力</a:t>
              </a:r>
              <a:r>
                <a:rPr lang="zh-CN" altLang="en-US" sz="1800" dirty="0">
                  <a:solidFill>
                    <a:srgbClr val="002060"/>
                  </a:solidFill>
                  <a:latin typeface="微软雅黑" panose="020B0503020204020204" pitchFamily="34" charset="-122"/>
                  <a:ea typeface="微软雅黑" panose="020B0503020204020204" pitchFamily="34" charset="-122"/>
                </a:rPr>
                <a:t>破</a:t>
              </a:r>
            </a:p>
          </p:txBody>
        </p:sp>
        <p:sp>
          <p:nvSpPr>
            <p:cNvPr id="179" name="AutoShape 47"/>
            <p:cNvSpPr>
              <a:spLocks noChangeArrowheads="1"/>
            </p:cNvSpPr>
            <p:nvPr/>
          </p:nvSpPr>
          <p:spPr bwMode="auto">
            <a:xfrm>
              <a:off x="899592" y="771550"/>
              <a:ext cx="833613" cy="431800"/>
            </a:xfrm>
            <a:prstGeom prst="roundRect">
              <a:avLst>
                <a:gd name="adj" fmla="val 5028"/>
              </a:avLst>
            </a:prstGeom>
            <a:solidFill>
              <a:srgbClr val="6B1F01"/>
            </a:soli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zh-CN" altLang="en-US" sz="1800" kern="0">
                <a:solidFill>
                  <a:srgbClr val="000000"/>
                </a:solidFill>
              </a:endParaRPr>
            </a:p>
          </p:txBody>
        </p:sp>
        <p:sp>
          <p:nvSpPr>
            <p:cNvPr id="180" name="Rectangle 49"/>
            <p:cNvSpPr>
              <a:spLocks noChangeArrowheads="1"/>
            </p:cNvSpPr>
            <p:nvPr/>
          </p:nvSpPr>
          <p:spPr bwMode="auto">
            <a:xfrm flipV="1">
              <a:off x="1550754" y="1160393"/>
              <a:ext cx="2819255" cy="45719"/>
            </a:xfrm>
            <a:prstGeom prst="rect">
              <a:avLst/>
            </a:prstGeom>
            <a:solidFill>
              <a:srgbClr val="6B1F01"/>
            </a:soli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zh-CN" altLang="en-US" sz="1800" kern="0">
                <a:solidFill>
                  <a:srgbClr val="000000"/>
                </a:solidFill>
              </a:endParaRPr>
            </a:p>
          </p:txBody>
        </p:sp>
        <p:sp>
          <p:nvSpPr>
            <p:cNvPr id="181" name="Freeform 50"/>
            <p:cNvSpPr>
              <a:spLocks/>
            </p:cNvSpPr>
            <p:nvPr/>
          </p:nvSpPr>
          <p:spPr bwMode="auto">
            <a:xfrm>
              <a:off x="1594511" y="782403"/>
              <a:ext cx="358295" cy="406218"/>
            </a:xfrm>
            <a:custGeom>
              <a:avLst/>
              <a:gdLst>
                <a:gd name="T0" fmla="*/ 93 w 248"/>
                <a:gd name="T1" fmla="*/ 0 h 525"/>
                <a:gd name="T2" fmla="*/ 248 w 248"/>
                <a:gd name="T3" fmla="*/ 525 h 525"/>
                <a:gd name="T4" fmla="*/ 29 w 248"/>
                <a:gd name="T5" fmla="*/ 523 h 525"/>
                <a:gd name="T6" fmla="*/ 0 w 248"/>
                <a:gd name="T7" fmla="*/ 162 h 525"/>
                <a:gd name="T8" fmla="*/ 93 w 248"/>
                <a:gd name="T9" fmla="*/ 0 h 525"/>
              </a:gdLst>
              <a:ahLst/>
              <a:cxnLst>
                <a:cxn ang="0">
                  <a:pos x="T0" y="T1"/>
                </a:cxn>
                <a:cxn ang="0">
                  <a:pos x="T2" y="T3"/>
                </a:cxn>
                <a:cxn ang="0">
                  <a:pos x="T4" y="T5"/>
                </a:cxn>
                <a:cxn ang="0">
                  <a:pos x="T6" y="T7"/>
                </a:cxn>
                <a:cxn ang="0">
                  <a:pos x="T8" y="T9"/>
                </a:cxn>
              </a:cxnLst>
              <a:rect l="0" t="0" r="r" b="b"/>
              <a:pathLst>
                <a:path w="248" h="525">
                  <a:moveTo>
                    <a:pt x="93" y="0"/>
                  </a:moveTo>
                  <a:lnTo>
                    <a:pt x="248" y="525"/>
                  </a:lnTo>
                  <a:lnTo>
                    <a:pt x="29" y="523"/>
                  </a:lnTo>
                  <a:lnTo>
                    <a:pt x="0" y="162"/>
                  </a:lnTo>
                  <a:lnTo>
                    <a:pt x="93" y="0"/>
                  </a:lnTo>
                  <a:close/>
                </a:path>
              </a:pathLst>
            </a:custGeom>
            <a:solidFill>
              <a:srgbClr val="6B1F01"/>
            </a:solidFill>
            <a:ln>
              <a:noFill/>
            </a:ln>
            <a:effectLst/>
            <a:extLst/>
          </p:spPr>
          <p:txBody>
            <a:bodyPr/>
            <a:lstStyle/>
            <a:p>
              <a:pPr fontAlgn="auto" latinLnBrk="1">
                <a:spcBef>
                  <a:spcPts val="0"/>
                </a:spcBef>
                <a:spcAft>
                  <a:spcPts val="0"/>
                </a:spcAft>
                <a:defRPr/>
              </a:pPr>
              <a:endParaRPr lang="zh-CN" altLang="en-US" sz="1800" b="1" kern="0">
                <a:solidFill>
                  <a:srgbClr val="000000"/>
                </a:solidFill>
                <a:latin typeface="Gulim" pitchFamily="34" charset="-127"/>
                <a:ea typeface="Gulim" pitchFamily="34" charset="-127"/>
              </a:endParaRPr>
            </a:p>
          </p:txBody>
        </p:sp>
        <p:pic>
          <p:nvPicPr>
            <p:cNvPr id="182" name="Picture 112" descr="바코드"/>
            <p:cNvPicPr>
              <a:picLocks noChangeAspect="1" noChangeArrowheads="1"/>
            </p:cNvPicPr>
            <p:nvPr/>
          </p:nvPicPr>
          <p:blipFill>
            <a:blip r:embed="rId2" cstate="print">
              <a:extLst>
                <a:ext uri="{28A0092B-C50C-407E-A947-70E740481C1C}">
                  <a14:useLocalDpi xmlns:a14="http://schemas.microsoft.com/office/drawing/2010/main" xmlns=""/>
                </a:ext>
              </a:extLst>
            </a:blip>
            <a:srcRect l="16707" t="9724" r="20175" b="6055"/>
            <a:stretch>
              <a:fillRect/>
            </a:stretch>
          </p:blipFill>
          <p:spPr bwMode="auto">
            <a:xfrm>
              <a:off x="1524395" y="791177"/>
              <a:ext cx="135940" cy="49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3" name="AutoShape 10"/>
            <p:cNvSpPr>
              <a:spLocks noChangeArrowheads="1"/>
            </p:cNvSpPr>
            <p:nvPr/>
          </p:nvSpPr>
          <p:spPr bwMode="auto">
            <a:xfrm>
              <a:off x="925734" y="784168"/>
              <a:ext cx="784271" cy="68695"/>
            </a:xfrm>
            <a:prstGeom prst="roundRect">
              <a:avLst>
                <a:gd name="adj" fmla="val 20227"/>
              </a:avLst>
            </a:prstGeom>
            <a:gradFill rotWithShape="1">
              <a:gsLst>
                <a:gs pos="0">
                  <a:srgbClr val="DC4002"/>
                </a:gs>
                <a:gs pos="100000">
                  <a:srgbClr val="892801"/>
                </a:gs>
              </a:gsLst>
              <a:lin ang="5400000" scaled="1"/>
            </a:gra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zh-CN" altLang="en-US" sz="1800" kern="0">
                <a:solidFill>
                  <a:srgbClr val="000000"/>
                </a:solidFill>
              </a:endParaRPr>
            </a:p>
          </p:txBody>
        </p:sp>
        <p:sp>
          <p:nvSpPr>
            <p:cNvPr id="184" name="Text Box 113"/>
            <p:cNvSpPr txBox="1">
              <a:spLocks noChangeArrowheads="1"/>
            </p:cNvSpPr>
            <p:nvPr/>
          </p:nvSpPr>
          <p:spPr bwMode="auto">
            <a:xfrm>
              <a:off x="1077392" y="906488"/>
              <a:ext cx="273744" cy="328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latinLnBrk="1" hangingPunct="1">
                <a:lnSpc>
                  <a:spcPct val="80000"/>
                </a:lnSpc>
                <a:spcBef>
                  <a:spcPct val="0"/>
                </a:spcBef>
                <a:buFontTx/>
                <a:buNone/>
              </a:pPr>
              <a:r>
                <a:rPr lang="zh-CN" altLang="en-US" sz="2000" b="1" dirty="0">
                  <a:solidFill>
                    <a:schemeClr val="bg1"/>
                  </a:solidFill>
                </a:rPr>
                <a:t>破</a:t>
              </a:r>
              <a:endParaRPr lang="en-US" altLang="zh-CN" sz="2000" b="1" dirty="0">
                <a:solidFill>
                  <a:schemeClr val="bg1"/>
                </a:solidFill>
              </a:endParaRPr>
            </a:p>
          </p:txBody>
        </p:sp>
      </p:grpSp>
      <p:grpSp>
        <p:nvGrpSpPr>
          <p:cNvPr id="17" name="组合 184"/>
          <p:cNvGrpSpPr/>
          <p:nvPr/>
        </p:nvGrpSpPr>
        <p:grpSpPr>
          <a:xfrm>
            <a:off x="4752330" y="1992535"/>
            <a:ext cx="3406195" cy="348615"/>
            <a:chOff x="899592" y="771550"/>
            <a:chExt cx="3470417" cy="464819"/>
          </a:xfrm>
        </p:grpSpPr>
        <p:sp>
          <p:nvSpPr>
            <p:cNvPr id="186" name="Text Box 113"/>
            <p:cNvSpPr txBox="1">
              <a:spLocks noChangeArrowheads="1"/>
            </p:cNvSpPr>
            <p:nvPr/>
          </p:nvSpPr>
          <p:spPr bwMode="auto">
            <a:xfrm>
              <a:off x="1077392" y="908075"/>
              <a:ext cx="273744" cy="328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latinLnBrk="1" hangingPunct="1">
                <a:lnSpc>
                  <a:spcPct val="80000"/>
                </a:lnSpc>
                <a:spcBef>
                  <a:spcPct val="0"/>
                </a:spcBef>
                <a:buFontTx/>
                <a:buNone/>
              </a:pPr>
              <a:r>
                <a:rPr lang="zh-CN" altLang="en-US" sz="2000" b="1">
                  <a:solidFill>
                    <a:schemeClr val="bg1"/>
                  </a:solidFill>
                </a:rPr>
                <a:t>新</a:t>
              </a:r>
              <a:endParaRPr lang="en-US" altLang="zh-CN" sz="2000" b="1">
                <a:solidFill>
                  <a:schemeClr val="bg1"/>
                </a:solidFill>
              </a:endParaRPr>
            </a:p>
          </p:txBody>
        </p:sp>
        <p:sp>
          <p:nvSpPr>
            <p:cNvPr id="187" name="AutoShape 5"/>
            <p:cNvSpPr>
              <a:spLocks noChangeArrowheads="1"/>
            </p:cNvSpPr>
            <p:nvPr/>
          </p:nvSpPr>
          <p:spPr bwMode="auto">
            <a:xfrm>
              <a:off x="1360649" y="792579"/>
              <a:ext cx="2999847" cy="416296"/>
            </a:xfrm>
            <a:prstGeom prst="roundRect">
              <a:avLst>
                <a:gd name="adj" fmla="val 0"/>
              </a:avLst>
            </a:prstGeom>
            <a:gradFill rotWithShape="1">
              <a:gsLst>
                <a:gs pos="0">
                  <a:srgbClr val="FFFFFF"/>
                </a:gs>
                <a:gs pos="100000">
                  <a:srgbClr val="DDDDDD"/>
                </a:gs>
              </a:gsLst>
              <a:lin ang="5400000" scaled="1"/>
            </a:gra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lnSpc>
                  <a:spcPct val="90000"/>
                </a:lnSpc>
                <a:spcBef>
                  <a:spcPts val="0"/>
                </a:spcBef>
                <a:spcAft>
                  <a:spcPts val="0"/>
                </a:spcAft>
                <a:defRPr/>
              </a:pPr>
              <a:r>
                <a:rPr lang="zh-CN" altLang="en-US" sz="1800" kern="0" dirty="0">
                  <a:solidFill>
                    <a:srgbClr val="000000"/>
                  </a:solidFill>
                </a:rPr>
                <a:t>           </a:t>
              </a:r>
              <a:r>
                <a:rPr lang="zh-CN" altLang="en-US" sz="1800" dirty="0">
                  <a:solidFill>
                    <a:srgbClr val="002060"/>
                  </a:solidFill>
                  <a:latin typeface="微软雅黑" panose="020B0503020204020204" pitchFamily="34" charset="-122"/>
                  <a:ea typeface="微软雅黑" panose="020B0503020204020204" pitchFamily="34" charset="-122"/>
                </a:rPr>
                <a:t>尽快立</a:t>
              </a:r>
            </a:p>
          </p:txBody>
        </p:sp>
        <p:sp>
          <p:nvSpPr>
            <p:cNvPr id="188" name="AutoShape 47"/>
            <p:cNvSpPr>
              <a:spLocks noChangeArrowheads="1"/>
            </p:cNvSpPr>
            <p:nvPr/>
          </p:nvSpPr>
          <p:spPr bwMode="auto">
            <a:xfrm>
              <a:off x="899592" y="771550"/>
              <a:ext cx="833613" cy="431800"/>
            </a:xfrm>
            <a:prstGeom prst="roundRect">
              <a:avLst>
                <a:gd name="adj" fmla="val 5028"/>
              </a:avLst>
            </a:prstGeom>
            <a:solidFill>
              <a:srgbClr val="6B1F01"/>
            </a:soli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zh-CN" altLang="en-US" sz="1800" kern="0">
                <a:solidFill>
                  <a:srgbClr val="000000"/>
                </a:solidFill>
              </a:endParaRPr>
            </a:p>
          </p:txBody>
        </p:sp>
        <p:sp>
          <p:nvSpPr>
            <p:cNvPr id="189" name="Rectangle 49"/>
            <p:cNvSpPr>
              <a:spLocks noChangeArrowheads="1"/>
            </p:cNvSpPr>
            <p:nvPr/>
          </p:nvSpPr>
          <p:spPr bwMode="auto">
            <a:xfrm flipV="1">
              <a:off x="1550754" y="1160393"/>
              <a:ext cx="2819255" cy="45719"/>
            </a:xfrm>
            <a:prstGeom prst="rect">
              <a:avLst/>
            </a:prstGeom>
            <a:solidFill>
              <a:srgbClr val="6B1F01"/>
            </a:soli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zh-CN" altLang="en-US" sz="1800" kern="0">
                <a:solidFill>
                  <a:srgbClr val="000000"/>
                </a:solidFill>
              </a:endParaRPr>
            </a:p>
          </p:txBody>
        </p:sp>
        <p:sp>
          <p:nvSpPr>
            <p:cNvPr id="190" name="Freeform 50"/>
            <p:cNvSpPr>
              <a:spLocks/>
            </p:cNvSpPr>
            <p:nvPr/>
          </p:nvSpPr>
          <p:spPr bwMode="auto">
            <a:xfrm>
              <a:off x="1594511" y="782403"/>
              <a:ext cx="358295" cy="406218"/>
            </a:xfrm>
            <a:custGeom>
              <a:avLst/>
              <a:gdLst>
                <a:gd name="T0" fmla="*/ 93 w 248"/>
                <a:gd name="T1" fmla="*/ 0 h 525"/>
                <a:gd name="T2" fmla="*/ 248 w 248"/>
                <a:gd name="T3" fmla="*/ 525 h 525"/>
                <a:gd name="T4" fmla="*/ 29 w 248"/>
                <a:gd name="T5" fmla="*/ 523 h 525"/>
                <a:gd name="T6" fmla="*/ 0 w 248"/>
                <a:gd name="T7" fmla="*/ 162 h 525"/>
                <a:gd name="T8" fmla="*/ 93 w 248"/>
                <a:gd name="T9" fmla="*/ 0 h 525"/>
              </a:gdLst>
              <a:ahLst/>
              <a:cxnLst>
                <a:cxn ang="0">
                  <a:pos x="T0" y="T1"/>
                </a:cxn>
                <a:cxn ang="0">
                  <a:pos x="T2" y="T3"/>
                </a:cxn>
                <a:cxn ang="0">
                  <a:pos x="T4" y="T5"/>
                </a:cxn>
                <a:cxn ang="0">
                  <a:pos x="T6" y="T7"/>
                </a:cxn>
                <a:cxn ang="0">
                  <a:pos x="T8" y="T9"/>
                </a:cxn>
              </a:cxnLst>
              <a:rect l="0" t="0" r="r" b="b"/>
              <a:pathLst>
                <a:path w="248" h="525">
                  <a:moveTo>
                    <a:pt x="93" y="0"/>
                  </a:moveTo>
                  <a:lnTo>
                    <a:pt x="248" y="525"/>
                  </a:lnTo>
                  <a:lnTo>
                    <a:pt x="29" y="523"/>
                  </a:lnTo>
                  <a:lnTo>
                    <a:pt x="0" y="162"/>
                  </a:lnTo>
                  <a:lnTo>
                    <a:pt x="93" y="0"/>
                  </a:lnTo>
                  <a:close/>
                </a:path>
              </a:pathLst>
            </a:custGeom>
            <a:solidFill>
              <a:srgbClr val="6B1F01"/>
            </a:solidFill>
            <a:ln>
              <a:noFill/>
            </a:ln>
            <a:effectLst/>
            <a:extLst/>
          </p:spPr>
          <p:txBody>
            <a:bodyPr/>
            <a:lstStyle/>
            <a:p>
              <a:pPr fontAlgn="auto" latinLnBrk="1">
                <a:spcBef>
                  <a:spcPts val="0"/>
                </a:spcBef>
                <a:spcAft>
                  <a:spcPts val="0"/>
                </a:spcAft>
                <a:defRPr/>
              </a:pPr>
              <a:endParaRPr lang="zh-CN" altLang="en-US" sz="1800" b="1" kern="0">
                <a:solidFill>
                  <a:srgbClr val="000000"/>
                </a:solidFill>
                <a:latin typeface="Gulim" pitchFamily="34" charset="-127"/>
                <a:ea typeface="Gulim" pitchFamily="34" charset="-127"/>
              </a:endParaRPr>
            </a:p>
          </p:txBody>
        </p:sp>
        <p:pic>
          <p:nvPicPr>
            <p:cNvPr id="191" name="Picture 112" descr="바코드"/>
            <p:cNvPicPr>
              <a:picLocks noChangeAspect="1" noChangeArrowheads="1"/>
            </p:cNvPicPr>
            <p:nvPr/>
          </p:nvPicPr>
          <p:blipFill>
            <a:blip r:embed="rId2" cstate="print">
              <a:extLst>
                <a:ext uri="{28A0092B-C50C-407E-A947-70E740481C1C}">
                  <a14:useLocalDpi xmlns:a14="http://schemas.microsoft.com/office/drawing/2010/main" xmlns=""/>
                </a:ext>
              </a:extLst>
            </a:blip>
            <a:srcRect l="16707" t="9724" r="20175" b="6055"/>
            <a:stretch>
              <a:fillRect/>
            </a:stretch>
          </p:blipFill>
          <p:spPr bwMode="auto">
            <a:xfrm>
              <a:off x="1524395" y="791177"/>
              <a:ext cx="135940" cy="49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2" name="AutoShape 10"/>
            <p:cNvSpPr>
              <a:spLocks noChangeArrowheads="1"/>
            </p:cNvSpPr>
            <p:nvPr/>
          </p:nvSpPr>
          <p:spPr bwMode="auto">
            <a:xfrm>
              <a:off x="925734" y="784168"/>
              <a:ext cx="784271" cy="68695"/>
            </a:xfrm>
            <a:prstGeom prst="roundRect">
              <a:avLst>
                <a:gd name="adj" fmla="val 20227"/>
              </a:avLst>
            </a:prstGeom>
            <a:gradFill rotWithShape="1">
              <a:gsLst>
                <a:gs pos="0">
                  <a:srgbClr val="DC4002"/>
                </a:gs>
                <a:gs pos="100000">
                  <a:srgbClr val="892801"/>
                </a:gs>
              </a:gsLst>
              <a:lin ang="5400000" scaled="1"/>
            </a:gra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zh-CN" altLang="en-US" sz="1800" kern="0">
                <a:solidFill>
                  <a:srgbClr val="000000"/>
                </a:solidFill>
              </a:endParaRPr>
            </a:p>
          </p:txBody>
        </p:sp>
        <p:sp>
          <p:nvSpPr>
            <p:cNvPr id="193" name="Text Box 113"/>
            <p:cNvSpPr txBox="1">
              <a:spLocks noChangeArrowheads="1"/>
            </p:cNvSpPr>
            <p:nvPr/>
          </p:nvSpPr>
          <p:spPr bwMode="auto">
            <a:xfrm>
              <a:off x="1077392" y="906488"/>
              <a:ext cx="273744" cy="328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latinLnBrk="1" hangingPunct="1">
                <a:lnSpc>
                  <a:spcPct val="80000"/>
                </a:lnSpc>
                <a:spcBef>
                  <a:spcPct val="0"/>
                </a:spcBef>
                <a:buFontTx/>
                <a:buNone/>
              </a:pPr>
              <a:r>
                <a:rPr lang="zh-CN" altLang="en-US" sz="2000" b="1" dirty="0">
                  <a:solidFill>
                    <a:schemeClr val="bg1"/>
                  </a:solidFill>
                </a:rPr>
                <a:t>立</a:t>
              </a:r>
              <a:endParaRPr lang="en-US" altLang="zh-CN" sz="2000" b="1" dirty="0">
                <a:solidFill>
                  <a:schemeClr val="bg1"/>
                </a:solidFill>
              </a:endParaRPr>
            </a:p>
          </p:txBody>
        </p:sp>
      </p:grpSp>
      <p:grpSp>
        <p:nvGrpSpPr>
          <p:cNvPr id="18" name="组合 193"/>
          <p:cNvGrpSpPr/>
          <p:nvPr/>
        </p:nvGrpSpPr>
        <p:grpSpPr>
          <a:xfrm>
            <a:off x="1073019" y="3216671"/>
            <a:ext cx="3406195" cy="348615"/>
            <a:chOff x="899592" y="771550"/>
            <a:chExt cx="3470417" cy="464819"/>
          </a:xfrm>
        </p:grpSpPr>
        <p:sp>
          <p:nvSpPr>
            <p:cNvPr id="195" name="Text Box 113"/>
            <p:cNvSpPr txBox="1">
              <a:spLocks noChangeArrowheads="1"/>
            </p:cNvSpPr>
            <p:nvPr/>
          </p:nvSpPr>
          <p:spPr bwMode="auto">
            <a:xfrm>
              <a:off x="1077392" y="908075"/>
              <a:ext cx="273744" cy="328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latinLnBrk="1" hangingPunct="1">
                <a:lnSpc>
                  <a:spcPct val="80000"/>
                </a:lnSpc>
                <a:spcBef>
                  <a:spcPct val="0"/>
                </a:spcBef>
                <a:buFontTx/>
                <a:buNone/>
              </a:pPr>
              <a:r>
                <a:rPr lang="zh-CN" altLang="en-US" sz="2000" b="1">
                  <a:solidFill>
                    <a:schemeClr val="bg1"/>
                  </a:solidFill>
                </a:rPr>
                <a:t>新</a:t>
              </a:r>
              <a:endParaRPr lang="en-US" altLang="zh-CN" sz="2000" b="1">
                <a:solidFill>
                  <a:schemeClr val="bg1"/>
                </a:solidFill>
              </a:endParaRPr>
            </a:p>
          </p:txBody>
        </p:sp>
        <p:sp>
          <p:nvSpPr>
            <p:cNvPr id="196" name="AutoShape 5"/>
            <p:cNvSpPr>
              <a:spLocks noChangeArrowheads="1"/>
            </p:cNvSpPr>
            <p:nvPr/>
          </p:nvSpPr>
          <p:spPr bwMode="auto">
            <a:xfrm>
              <a:off x="1360649" y="792579"/>
              <a:ext cx="2999847" cy="416296"/>
            </a:xfrm>
            <a:prstGeom prst="roundRect">
              <a:avLst>
                <a:gd name="adj" fmla="val 0"/>
              </a:avLst>
            </a:prstGeom>
            <a:gradFill rotWithShape="1">
              <a:gsLst>
                <a:gs pos="0">
                  <a:srgbClr val="FFFFFF"/>
                </a:gs>
                <a:gs pos="100000">
                  <a:srgbClr val="DDDDDD"/>
                </a:gs>
              </a:gsLst>
              <a:lin ang="5400000" scaled="1"/>
            </a:gra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lnSpc>
                  <a:spcPct val="90000"/>
                </a:lnSpc>
                <a:spcBef>
                  <a:spcPts val="0"/>
                </a:spcBef>
                <a:spcAft>
                  <a:spcPts val="0"/>
                </a:spcAft>
                <a:defRPr/>
              </a:pPr>
              <a:r>
                <a:rPr lang="zh-CN" altLang="en-US" sz="1800" kern="0" dirty="0">
                  <a:solidFill>
                    <a:srgbClr val="000000"/>
                  </a:solidFill>
                </a:rPr>
                <a:t>          </a:t>
              </a:r>
              <a:r>
                <a:rPr lang="zh-CN" altLang="en-US" sz="1800" kern="0" dirty="0" smtClean="0">
                  <a:solidFill>
                    <a:srgbClr val="000000"/>
                  </a:solidFill>
                </a:rPr>
                <a:t>  </a:t>
              </a:r>
              <a:r>
                <a:rPr lang="zh-CN" altLang="en-US" sz="1800" dirty="0" smtClean="0">
                  <a:solidFill>
                    <a:srgbClr val="002060"/>
                  </a:solidFill>
                  <a:latin typeface="微软雅黑" panose="020B0503020204020204" pitchFamily="34" charset="-122"/>
                  <a:ea typeface="微软雅黑" panose="020B0503020204020204" pitchFamily="34" charset="-122"/>
                </a:rPr>
                <a:t>确保</a:t>
              </a:r>
              <a:r>
                <a:rPr lang="zh-CN" altLang="en-US" sz="1800" dirty="0">
                  <a:solidFill>
                    <a:srgbClr val="002060"/>
                  </a:solidFill>
                  <a:latin typeface="微软雅黑" panose="020B0503020204020204" pitchFamily="34" charset="-122"/>
                  <a:ea typeface="微软雅黑" panose="020B0503020204020204" pitchFamily="34" charset="-122"/>
                </a:rPr>
                <a:t>稳</a:t>
              </a:r>
            </a:p>
          </p:txBody>
        </p:sp>
        <p:sp>
          <p:nvSpPr>
            <p:cNvPr id="197" name="AutoShape 47"/>
            <p:cNvSpPr>
              <a:spLocks noChangeArrowheads="1"/>
            </p:cNvSpPr>
            <p:nvPr/>
          </p:nvSpPr>
          <p:spPr bwMode="auto">
            <a:xfrm>
              <a:off x="899592" y="771550"/>
              <a:ext cx="833613" cy="431800"/>
            </a:xfrm>
            <a:prstGeom prst="roundRect">
              <a:avLst>
                <a:gd name="adj" fmla="val 5028"/>
              </a:avLst>
            </a:prstGeom>
            <a:solidFill>
              <a:srgbClr val="6B1F01"/>
            </a:soli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zh-CN" altLang="en-US" sz="1800" kern="0">
                <a:solidFill>
                  <a:srgbClr val="000000"/>
                </a:solidFill>
              </a:endParaRPr>
            </a:p>
          </p:txBody>
        </p:sp>
        <p:sp>
          <p:nvSpPr>
            <p:cNvPr id="198" name="Rectangle 49"/>
            <p:cNvSpPr>
              <a:spLocks noChangeArrowheads="1"/>
            </p:cNvSpPr>
            <p:nvPr/>
          </p:nvSpPr>
          <p:spPr bwMode="auto">
            <a:xfrm flipV="1">
              <a:off x="1550754" y="1160393"/>
              <a:ext cx="2819255" cy="45719"/>
            </a:xfrm>
            <a:prstGeom prst="rect">
              <a:avLst/>
            </a:prstGeom>
            <a:solidFill>
              <a:srgbClr val="6B1F01"/>
            </a:soli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zh-CN" altLang="en-US" sz="1800" kern="0">
                <a:solidFill>
                  <a:srgbClr val="000000"/>
                </a:solidFill>
              </a:endParaRPr>
            </a:p>
          </p:txBody>
        </p:sp>
        <p:sp>
          <p:nvSpPr>
            <p:cNvPr id="199" name="Freeform 50"/>
            <p:cNvSpPr>
              <a:spLocks/>
            </p:cNvSpPr>
            <p:nvPr/>
          </p:nvSpPr>
          <p:spPr bwMode="auto">
            <a:xfrm>
              <a:off x="1594511" y="782403"/>
              <a:ext cx="358295" cy="406218"/>
            </a:xfrm>
            <a:custGeom>
              <a:avLst/>
              <a:gdLst>
                <a:gd name="T0" fmla="*/ 93 w 248"/>
                <a:gd name="T1" fmla="*/ 0 h 525"/>
                <a:gd name="T2" fmla="*/ 248 w 248"/>
                <a:gd name="T3" fmla="*/ 525 h 525"/>
                <a:gd name="T4" fmla="*/ 29 w 248"/>
                <a:gd name="T5" fmla="*/ 523 h 525"/>
                <a:gd name="T6" fmla="*/ 0 w 248"/>
                <a:gd name="T7" fmla="*/ 162 h 525"/>
                <a:gd name="T8" fmla="*/ 93 w 248"/>
                <a:gd name="T9" fmla="*/ 0 h 525"/>
              </a:gdLst>
              <a:ahLst/>
              <a:cxnLst>
                <a:cxn ang="0">
                  <a:pos x="T0" y="T1"/>
                </a:cxn>
                <a:cxn ang="0">
                  <a:pos x="T2" y="T3"/>
                </a:cxn>
                <a:cxn ang="0">
                  <a:pos x="T4" y="T5"/>
                </a:cxn>
                <a:cxn ang="0">
                  <a:pos x="T6" y="T7"/>
                </a:cxn>
                <a:cxn ang="0">
                  <a:pos x="T8" y="T9"/>
                </a:cxn>
              </a:cxnLst>
              <a:rect l="0" t="0" r="r" b="b"/>
              <a:pathLst>
                <a:path w="248" h="525">
                  <a:moveTo>
                    <a:pt x="93" y="0"/>
                  </a:moveTo>
                  <a:lnTo>
                    <a:pt x="248" y="525"/>
                  </a:lnTo>
                  <a:lnTo>
                    <a:pt x="29" y="523"/>
                  </a:lnTo>
                  <a:lnTo>
                    <a:pt x="0" y="162"/>
                  </a:lnTo>
                  <a:lnTo>
                    <a:pt x="93" y="0"/>
                  </a:lnTo>
                  <a:close/>
                </a:path>
              </a:pathLst>
            </a:custGeom>
            <a:solidFill>
              <a:srgbClr val="6B1F01"/>
            </a:solidFill>
            <a:ln>
              <a:noFill/>
            </a:ln>
            <a:effectLst/>
            <a:extLst/>
          </p:spPr>
          <p:txBody>
            <a:bodyPr/>
            <a:lstStyle/>
            <a:p>
              <a:pPr fontAlgn="auto" latinLnBrk="1">
                <a:spcBef>
                  <a:spcPts val="0"/>
                </a:spcBef>
                <a:spcAft>
                  <a:spcPts val="0"/>
                </a:spcAft>
                <a:defRPr/>
              </a:pPr>
              <a:endParaRPr lang="zh-CN" altLang="en-US" sz="1800" b="1" kern="0">
                <a:solidFill>
                  <a:srgbClr val="000000"/>
                </a:solidFill>
                <a:latin typeface="Gulim" pitchFamily="34" charset="-127"/>
                <a:ea typeface="Gulim" pitchFamily="34" charset="-127"/>
              </a:endParaRPr>
            </a:p>
          </p:txBody>
        </p:sp>
        <p:pic>
          <p:nvPicPr>
            <p:cNvPr id="200" name="Picture 112" descr="바코드"/>
            <p:cNvPicPr>
              <a:picLocks noChangeAspect="1" noChangeArrowheads="1"/>
            </p:cNvPicPr>
            <p:nvPr/>
          </p:nvPicPr>
          <p:blipFill>
            <a:blip r:embed="rId2" cstate="print">
              <a:extLst>
                <a:ext uri="{28A0092B-C50C-407E-A947-70E740481C1C}">
                  <a14:useLocalDpi xmlns:a14="http://schemas.microsoft.com/office/drawing/2010/main" xmlns=""/>
                </a:ext>
              </a:extLst>
            </a:blip>
            <a:srcRect l="16707" t="9724" r="20175" b="6055"/>
            <a:stretch>
              <a:fillRect/>
            </a:stretch>
          </p:blipFill>
          <p:spPr bwMode="auto">
            <a:xfrm>
              <a:off x="1524395" y="791177"/>
              <a:ext cx="135940" cy="49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1" name="AutoShape 10"/>
            <p:cNvSpPr>
              <a:spLocks noChangeArrowheads="1"/>
            </p:cNvSpPr>
            <p:nvPr/>
          </p:nvSpPr>
          <p:spPr bwMode="auto">
            <a:xfrm>
              <a:off x="925734" y="784168"/>
              <a:ext cx="784271" cy="68695"/>
            </a:xfrm>
            <a:prstGeom prst="roundRect">
              <a:avLst>
                <a:gd name="adj" fmla="val 20227"/>
              </a:avLst>
            </a:prstGeom>
            <a:gradFill rotWithShape="1">
              <a:gsLst>
                <a:gs pos="0">
                  <a:srgbClr val="DC4002"/>
                </a:gs>
                <a:gs pos="100000">
                  <a:srgbClr val="892801"/>
                </a:gs>
              </a:gsLst>
              <a:lin ang="5400000" scaled="1"/>
            </a:gra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zh-CN" altLang="en-US" sz="1800" kern="0">
                <a:solidFill>
                  <a:srgbClr val="000000"/>
                </a:solidFill>
              </a:endParaRPr>
            </a:p>
          </p:txBody>
        </p:sp>
        <p:sp>
          <p:nvSpPr>
            <p:cNvPr id="202" name="Text Box 113"/>
            <p:cNvSpPr txBox="1">
              <a:spLocks noChangeArrowheads="1"/>
            </p:cNvSpPr>
            <p:nvPr/>
          </p:nvSpPr>
          <p:spPr bwMode="auto">
            <a:xfrm>
              <a:off x="1077392" y="906488"/>
              <a:ext cx="273744" cy="328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latinLnBrk="1" hangingPunct="1">
                <a:lnSpc>
                  <a:spcPct val="80000"/>
                </a:lnSpc>
                <a:spcBef>
                  <a:spcPct val="0"/>
                </a:spcBef>
                <a:buFontTx/>
                <a:buNone/>
              </a:pPr>
              <a:r>
                <a:rPr lang="zh-CN" altLang="en-US" sz="2000" b="1" dirty="0">
                  <a:solidFill>
                    <a:schemeClr val="bg1"/>
                  </a:solidFill>
                </a:rPr>
                <a:t>稳</a:t>
              </a:r>
              <a:endParaRPr lang="en-US" altLang="zh-CN" sz="2000" b="1" dirty="0">
                <a:solidFill>
                  <a:schemeClr val="bg1"/>
                </a:solidFill>
              </a:endParaRPr>
            </a:p>
          </p:txBody>
        </p:sp>
      </p:grpSp>
      <p:grpSp>
        <p:nvGrpSpPr>
          <p:cNvPr id="19" name="组合 211"/>
          <p:cNvGrpSpPr/>
          <p:nvPr/>
        </p:nvGrpSpPr>
        <p:grpSpPr>
          <a:xfrm>
            <a:off x="4752329" y="3180077"/>
            <a:ext cx="3406196" cy="372807"/>
            <a:chOff x="899592" y="739294"/>
            <a:chExt cx="3372316" cy="497075"/>
          </a:xfrm>
        </p:grpSpPr>
        <p:sp>
          <p:nvSpPr>
            <p:cNvPr id="213" name="Text Box 113"/>
            <p:cNvSpPr txBox="1">
              <a:spLocks noChangeArrowheads="1"/>
            </p:cNvSpPr>
            <p:nvPr/>
          </p:nvSpPr>
          <p:spPr bwMode="auto">
            <a:xfrm>
              <a:off x="1077392" y="908075"/>
              <a:ext cx="273744" cy="328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latinLnBrk="1" hangingPunct="1">
                <a:lnSpc>
                  <a:spcPct val="80000"/>
                </a:lnSpc>
                <a:spcBef>
                  <a:spcPct val="0"/>
                </a:spcBef>
                <a:buFontTx/>
                <a:buNone/>
              </a:pPr>
              <a:r>
                <a:rPr lang="zh-CN" altLang="en-US" sz="2000" b="1">
                  <a:solidFill>
                    <a:schemeClr val="bg1"/>
                  </a:solidFill>
                </a:rPr>
                <a:t>新</a:t>
              </a:r>
              <a:endParaRPr lang="en-US" altLang="zh-CN" sz="2000" b="1">
                <a:solidFill>
                  <a:schemeClr val="bg1"/>
                </a:solidFill>
              </a:endParaRPr>
            </a:p>
          </p:txBody>
        </p:sp>
        <p:sp>
          <p:nvSpPr>
            <p:cNvPr id="214" name="AutoShape 5"/>
            <p:cNvSpPr>
              <a:spLocks noChangeArrowheads="1"/>
            </p:cNvSpPr>
            <p:nvPr/>
          </p:nvSpPr>
          <p:spPr bwMode="auto">
            <a:xfrm>
              <a:off x="1360649" y="739294"/>
              <a:ext cx="2911259" cy="416296"/>
            </a:xfrm>
            <a:prstGeom prst="roundRect">
              <a:avLst>
                <a:gd name="adj" fmla="val 0"/>
              </a:avLst>
            </a:prstGeom>
            <a:gradFill rotWithShape="1">
              <a:gsLst>
                <a:gs pos="0">
                  <a:srgbClr val="FFFFFF"/>
                </a:gs>
                <a:gs pos="100000">
                  <a:srgbClr val="DDDDDD"/>
                </a:gs>
              </a:gsLst>
              <a:lin ang="5400000" scaled="1"/>
            </a:gra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lnSpc>
                  <a:spcPct val="90000"/>
                </a:lnSpc>
                <a:spcBef>
                  <a:spcPts val="0"/>
                </a:spcBef>
                <a:spcAft>
                  <a:spcPts val="0"/>
                </a:spcAft>
                <a:defRPr/>
              </a:pPr>
              <a:r>
                <a:rPr lang="zh-CN" altLang="en-US" sz="1800" kern="0" dirty="0">
                  <a:solidFill>
                    <a:srgbClr val="000000"/>
                  </a:solidFill>
                </a:rPr>
                <a:t>           </a:t>
              </a:r>
              <a:r>
                <a:rPr lang="zh-CN" altLang="en-US" sz="1800" dirty="0">
                  <a:solidFill>
                    <a:srgbClr val="002060"/>
                  </a:solidFill>
                  <a:latin typeface="微软雅黑" panose="020B0503020204020204" pitchFamily="34" charset="-122"/>
                  <a:ea typeface="微软雅黑" panose="020B0503020204020204" pitchFamily="34" charset="-122"/>
                </a:rPr>
                <a:t>密切联</a:t>
              </a:r>
            </a:p>
          </p:txBody>
        </p:sp>
        <p:sp>
          <p:nvSpPr>
            <p:cNvPr id="215" name="AutoShape 47"/>
            <p:cNvSpPr>
              <a:spLocks noChangeArrowheads="1"/>
            </p:cNvSpPr>
            <p:nvPr/>
          </p:nvSpPr>
          <p:spPr bwMode="auto">
            <a:xfrm>
              <a:off x="899592" y="771550"/>
              <a:ext cx="833613" cy="431800"/>
            </a:xfrm>
            <a:prstGeom prst="roundRect">
              <a:avLst>
                <a:gd name="adj" fmla="val 5028"/>
              </a:avLst>
            </a:prstGeom>
            <a:solidFill>
              <a:srgbClr val="6B1F01"/>
            </a:soli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zh-CN" altLang="en-US" sz="1800" kern="0">
                <a:solidFill>
                  <a:srgbClr val="000000"/>
                </a:solidFill>
              </a:endParaRPr>
            </a:p>
          </p:txBody>
        </p:sp>
        <p:sp>
          <p:nvSpPr>
            <p:cNvPr id="216" name="Rectangle 49"/>
            <p:cNvSpPr>
              <a:spLocks noChangeArrowheads="1"/>
            </p:cNvSpPr>
            <p:nvPr/>
          </p:nvSpPr>
          <p:spPr bwMode="auto">
            <a:xfrm flipV="1">
              <a:off x="1550754" y="1145152"/>
              <a:ext cx="2707025" cy="60959"/>
            </a:xfrm>
            <a:prstGeom prst="rect">
              <a:avLst/>
            </a:prstGeom>
            <a:solidFill>
              <a:srgbClr val="6B1F01"/>
            </a:soli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zh-CN" altLang="en-US" sz="1800" kern="0">
                <a:solidFill>
                  <a:srgbClr val="000000"/>
                </a:solidFill>
              </a:endParaRPr>
            </a:p>
          </p:txBody>
        </p:sp>
        <p:sp>
          <p:nvSpPr>
            <p:cNvPr id="217" name="Freeform 50"/>
            <p:cNvSpPr>
              <a:spLocks/>
            </p:cNvSpPr>
            <p:nvPr/>
          </p:nvSpPr>
          <p:spPr bwMode="auto">
            <a:xfrm>
              <a:off x="1594511" y="782403"/>
              <a:ext cx="358295" cy="406218"/>
            </a:xfrm>
            <a:custGeom>
              <a:avLst/>
              <a:gdLst>
                <a:gd name="T0" fmla="*/ 93 w 248"/>
                <a:gd name="T1" fmla="*/ 0 h 525"/>
                <a:gd name="T2" fmla="*/ 248 w 248"/>
                <a:gd name="T3" fmla="*/ 525 h 525"/>
                <a:gd name="T4" fmla="*/ 29 w 248"/>
                <a:gd name="T5" fmla="*/ 523 h 525"/>
                <a:gd name="T6" fmla="*/ 0 w 248"/>
                <a:gd name="T7" fmla="*/ 162 h 525"/>
                <a:gd name="T8" fmla="*/ 93 w 248"/>
                <a:gd name="T9" fmla="*/ 0 h 525"/>
              </a:gdLst>
              <a:ahLst/>
              <a:cxnLst>
                <a:cxn ang="0">
                  <a:pos x="T0" y="T1"/>
                </a:cxn>
                <a:cxn ang="0">
                  <a:pos x="T2" y="T3"/>
                </a:cxn>
                <a:cxn ang="0">
                  <a:pos x="T4" y="T5"/>
                </a:cxn>
                <a:cxn ang="0">
                  <a:pos x="T6" y="T7"/>
                </a:cxn>
                <a:cxn ang="0">
                  <a:pos x="T8" y="T9"/>
                </a:cxn>
              </a:cxnLst>
              <a:rect l="0" t="0" r="r" b="b"/>
              <a:pathLst>
                <a:path w="248" h="525">
                  <a:moveTo>
                    <a:pt x="93" y="0"/>
                  </a:moveTo>
                  <a:lnTo>
                    <a:pt x="248" y="525"/>
                  </a:lnTo>
                  <a:lnTo>
                    <a:pt x="29" y="523"/>
                  </a:lnTo>
                  <a:lnTo>
                    <a:pt x="0" y="162"/>
                  </a:lnTo>
                  <a:lnTo>
                    <a:pt x="93" y="0"/>
                  </a:lnTo>
                  <a:close/>
                </a:path>
              </a:pathLst>
            </a:custGeom>
            <a:solidFill>
              <a:srgbClr val="6B1F01"/>
            </a:solidFill>
            <a:ln>
              <a:noFill/>
            </a:ln>
            <a:effectLst/>
            <a:extLst/>
          </p:spPr>
          <p:txBody>
            <a:bodyPr/>
            <a:lstStyle/>
            <a:p>
              <a:pPr fontAlgn="auto" latinLnBrk="1">
                <a:spcBef>
                  <a:spcPts val="0"/>
                </a:spcBef>
                <a:spcAft>
                  <a:spcPts val="0"/>
                </a:spcAft>
                <a:defRPr/>
              </a:pPr>
              <a:endParaRPr lang="zh-CN" altLang="en-US" sz="1800" b="1" kern="0">
                <a:solidFill>
                  <a:srgbClr val="000000"/>
                </a:solidFill>
                <a:latin typeface="Gulim" pitchFamily="34" charset="-127"/>
                <a:ea typeface="Gulim" pitchFamily="34" charset="-127"/>
              </a:endParaRPr>
            </a:p>
          </p:txBody>
        </p:sp>
        <p:pic>
          <p:nvPicPr>
            <p:cNvPr id="218" name="Picture 112" descr="바코드"/>
            <p:cNvPicPr>
              <a:picLocks noChangeAspect="1" noChangeArrowheads="1"/>
            </p:cNvPicPr>
            <p:nvPr/>
          </p:nvPicPr>
          <p:blipFill>
            <a:blip r:embed="rId2" cstate="print">
              <a:extLst>
                <a:ext uri="{28A0092B-C50C-407E-A947-70E740481C1C}">
                  <a14:useLocalDpi xmlns:a14="http://schemas.microsoft.com/office/drawing/2010/main" xmlns=""/>
                </a:ext>
              </a:extLst>
            </a:blip>
            <a:srcRect l="16707" t="9724" r="20175" b="6055"/>
            <a:stretch>
              <a:fillRect/>
            </a:stretch>
          </p:blipFill>
          <p:spPr bwMode="auto">
            <a:xfrm>
              <a:off x="1524395" y="791177"/>
              <a:ext cx="135940" cy="49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9" name="AutoShape 10"/>
            <p:cNvSpPr>
              <a:spLocks noChangeArrowheads="1"/>
            </p:cNvSpPr>
            <p:nvPr/>
          </p:nvSpPr>
          <p:spPr bwMode="auto">
            <a:xfrm>
              <a:off x="925734" y="784168"/>
              <a:ext cx="784271" cy="68695"/>
            </a:xfrm>
            <a:prstGeom prst="roundRect">
              <a:avLst>
                <a:gd name="adj" fmla="val 20227"/>
              </a:avLst>
            </a:prstGeom>
            <a:gradFill rotWithShape="1">
              <a:gsLst>
                <a:gs pos="0">
                  <a:srgbClr val="DC4002"/>
                </a:gs>
                <a:gs pos="100000">
                  <a:srgbClr val="892801"/>
                </a:gs>
              </a:gsLst>
              <a:lin ang="5400000" scaled="1"/>
            </a:gra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zh-CN" altLang="en-US" sz="1800" kern="0">
                <a:solidFill>
                  <a:srgbClr val="000000"/>
                </a:solidFill>
              </a:endParaRPr>
            </a:p>
          </p:txBody>
        </p:sp>
        <p:sp>
          <p:nvSpPr>
            <p:cNvPr id="220" name="Text Box 113"/>
            <p:cNvSpPr txBox="1">
              <a:spLocks noChangeArrowheads="1"/>
            </p:cNvSpPr>
            <p:nvPr/>
          </p:nvSpPr>
          <p:spPr bwMode="auto">
            <a:xfrm>
              <a:off x="1077392" y="906488"/>
              <a:ext cx="273744" cy="328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latinLnBrk="1" hangingPunct="1">
                <a:lnSpc>
                  <a:spcPct val="80000"/>
                </a:lnSpc>
                <a:spcBef>
                  <a:spcPct val="0"/>
                </a:spcBef>
                <a:buFontTx/>
                <a:buNone/>
              </a:pPr>
              <a:r>
                <a:rPr lang="zh-CN" altLang="en-US" sz="2000" b="1" dirty="0">
                  <a:solidFill>
                    <a:schemeClr val="bg1"/>
                  </a:solidFill>
                </a:rPr>
                <a:t>联</a:t>
              </a:r>
              <a:endParaRPr lang="en-US" altLang="zh-CN" sz="2000" b="1" dirty="0">
                <a:solidFill>
                  <a:schemeClr val="bg1"/>
                </a:solidFill>
              </a:endParaRPr>
            </a:p>
          </p:txBody>
        </p:sp>
      </p:grpSp>
      <p:grpSp>
        <p:nvGrpSpPr>
          <p:cNvPr id="20" name="组合 220"/>
          <p:cNvGrpSpPr/>
          <p:nvPr/>
        </p:nvGrpSpPr>
        <p:grpSpPr>
          <a:xfrm>
            <a:off x="1102406" y="3803536"/>
            <a:ext cx="7109652" cy="352390"/>
            <a:chOff x="899956" y="766517"/>
            <a:chExt cx="7243700" cy="469852"/>
          </a:xfrm>
        </p:grpSpPr>
        <p:sp>
          <p:nvSpPr>
            <p:cNvPr id="222" name="Text Box 113"/>
            <p:cNvSpPr txBox="1">
              <a:spLocks noChangeArrowheads="1"/>
            </p:cNvSpPr>
            <p:nvPr/>
          </p:nvSpPr>
          <p:spPr bwMode="auto">
            <a:xfrm>
              <a:off x="1077392" y="908075"/>
              <a:ext cx="273744" cy="328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latinLnBrk="1" hangingPunct="1">
                <a:lnSpc>
                  <a:spcPct val="80000"/>
                </a:lnSpc>
                <a:spcBef>
                  <a:spcPct val="0"/>
                </a:spcBef>
                <a:buFontTx/>
                <a:buNone/>
              </a:pPr>
              <a:r>
                <a:rPr lang="zh-CN" altLang="en-US" sz="2000" b="1">
                  <a:solidFill>
                    <a:schemeClr val="bg1"/>
                  </a:solidFill>
                </a:rPr>
                <a:t>新</a:t>
              </a:r>
              <a:endParaRPr lang="en-US" altLang="zh-CN" sz="2000" b="1">
                <a:solidFill>
                  <a:schemeClr val="bg1"/>
                </a:solidFill>
              </a:endParaRPr>
            </a:p>
          </p:txBody>
        </p:sp>
        <p:sp>
          <p:nvSpPr>
            <p:cNvPr id="223" name="AutoShape 5"/>
            <p:cNvSpPr>
              <a:spLocks noChangeArrowheads="1"/>
            </p:cNvSpPr>
            <p:nvPr/>
          </p:nvSpPr>
          <p:spPr bwMode="auto">
            <a:xfrm>
              <a:off x="1360649" y="792579"/>
              <a:ext cx="6783007" cy="416296"/>
            </a:xfrm>
            <a:prstGeom prst="roundRect">
              <a:avLst>
                <a:gd name="adj" fmla="val 0"/>
              </a:avLst>
            </a:prstGeom>
            <a:gradFill rotWithShape="1">
              <a:gsLst>
                <a:gs pos="0">
                  <a:srgbClr val="FFFFFF"/>
                </a:gs>
                <a:gs pos="100000">
                  <a:srgbClr val="DDDDDD"/>
                </a:gs>
              </a:gsLst>
              <a:lin ang="5400000" scaled="1"/>
            </a:gra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lnSpc>
                  <a:spcPct val="90000"/>
                </a:lnSpc>
                <a:spcBef>
                  <a:spcPts val="0"/>
                </a:spcBef>
                <a:spcAft>
                  <a:spcPts val="0"/>
                </a:spcAft>
                <a:defRPr/>
              </a:pPr>
              <a:r>
                <a:rPr lang="zh-CN" altLang="en-US" sz="1800" kern="0" dirty="0">
                  <a:solidFill>
                    <a:srgbClr val="000000"/>
                  </a:solidFill>
                </a:rPr>
                <a:t>           </a:t>
              </a:r>
              <a:r>
                <a:rPr lang="zh-CN" altLang="en-US" sz="1800" kern="0" dirty="0" smtClean="0">
                  <a:solidFill>
                    <a:srgbClr val="000000"/>
                  </a:solidFill>
                </a:rPr>
                <a:t> </a:t>
              </a:r>
              <a:r>
                <a:rPr lang="zh-CN" altLang="en-US" sz="1800" dirty="0" smtClean="0">
                  <a:solidFill>
                    <a:srgbClr val="002060"/>
                  </a:solidFill>
                  <a:latin typeface="微软雅黑" panose="020B0503020204020204" pitchFamily="34" charset="-122"/>
                  <a:ea typeface="微软雅黑" panose="020B0503020204020204" pitchFamily="34" charset="-122"/>
                </a:rPr>
                <a:t>努力</a:t>
              </a:r>
              <a:r>
                <a:rPr lang="zh-CN" altLang="en-US" sz="1800" dirty="0">
                  <a:solidFill>
                    <a:srgbClr val="002060"/>
                  </a:solidFill>
                  <a:latin typeface="微软雅黑" panose="020B0503020204020204" pitchFamily="34" charset="-122"/>
                  <a:ea typeface="微软雅黑" panose="020B0503020204020204" pitchFamily="34" charset="-122"/>
                </a:rPr>
                <a:t>干</a:t>
              </a:r>
            </a:p>
          </p:txBody>
        </p:sp>
        <p:sp>
          <p:nvSpPr>
            <p:cNvPr id="224" name="AutoShape 47"/>
            <p:cNvSpPr>
              <a:spLocks noChangeArrowheads="1"/>
            </p:cNvSpPr>
            <p:nvPr/>
          </p:nvSpPr>
          <p:spPr bwMode="auto">
            <a:xfrm>
              <a:off x="899956" y="789172"/>
              <a:ext cx="833613" cy="431800"/>
            </a:xfrm>
            <a:prstGeom prst="roundRect">
              <a:avLst>
                <a:gd name="adj" fmla="val 5028"/>
              </a:avLst>
            </a:prstGeom>
            <a:solidFill>
              <a:srgbClr val="6B1F01"/>
            </a:soli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zh-CN" altLang="en-US" sz="1800" kern="0">
                <a:solidFill>
                  <a:srgbClr val="000000"/>
                </a:solidFill>
              </a:endParaRPr>
            </a:p>
          </p:txBody>
        </p:sp>
        <p:sp>
          <p:nvSpPr>
            <p:cNvPr id="225" name="Rectangle 49"/>
            <p:cNvSpPr>
              <a:spLocks noChangeArrowheads="1"/>
            </p:cNvSpPr>
            <p:nvPr/>
          </p:nvSpPr>
          <p:spPr bwMode="auto">
            <a:xfrm flipV="1">
              <a:off x="1550753" y="1145151"/>
              <a:ext cx="6592901" cy="60959"/>
            </a:xfrm>
            <a:prstGeom prst="rect">
              <a:avLst/>
            </a:prstGeom>
            <a:solidFill>
              <a:srgbClr val="6B1F01"/>
            </a:soli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zh-CN" altLang="en-US" sz="1800" kern="0">
                <a:solidFill>
                  <a:srgbClr val="000000"/>
                </a:solidFill>
              </a:endParaRPr>
            </a:p>
          </p:txBody>
        </p:sp>
        <p:sp>
          <p:nvSpPr>
            <p:cNvPr id="226" name="Freeform 50"/>
            <p:cNvSpPr>
              <a:spLocks/>
            </p:cNvSpPr>
            <p:nvPr/>
          </p:nvSpPr>
          <p:spPr bwMode="auto">
            <a:xfrm>
              <a:off x="1594511" y="766517"/>
              <a:ext cx="358295" cy="406218"/>
            </a:xfrm>
            <a:custGeom>
              <a:avLst/>
              <a:gdLst>
                <a:gd name="T0" fmla="*/ 93 w 248"/>
                <a:gd name="T1" fmla="*/ 0 h 525"/>
                <a:gd name="T2" fmla="*/ 248 w 248"/>
                <a:gd name="T3" fmla="*/ 525 h 525"/>
                <a:gd name="T4" fmla="*/ 29 w 248"/>
                <a:gd name="T5" fmla="*/ 523 h 525"/>
                <a:gd name="T6" fmla="*/ 0 w 248"/>
                <a:gd name="T7" fmla="*/ 162 h 525"/>
                <a:gd name="T8" fmla="*/ 93 w 248"/>
                <a:gd name="T9" fmla="*/ 0 h 525"/>
              </a:gdLst>
              <a:ahLst/>
              <a:cxnLst>
                <a:cxn ang="0">
                  <a:pos x="T0" y="T1"/>
                </a:cxn>
                <a:cxn ang="0">
                  <a:pos x="T2" y="T3"/>
                </a:cxn>
                <a:cxn ang="0">
                  <a:pos x="T4" y="T5"/>
                </a:cxn>
                <a:cxn ang="0">
                  <a:pos x="T6" y="T7"/>
                </a:cxn>
                <a:cxn ang="0">
                  <a:pos x="T8" y="T9"/>
                </a:cxn>
              </a:cxnLst>
              <a:rect l="0" t="0" r="r" b="b"/>
              <a:pathLst>
                <a:path w="248" h="525">
                  <a:moveTo>
                    <a:pt x="93" y="0"/>
                  </a:moveTo>
                  <a:lnTo>
                    <a:pt x="248" y="525"/>
                  </a:lnTo>
                  <a:lnTo>
                    <a:pt x="29" y="523"/>
                  </a:lnTo>
                  <a:lnTo>
                    <a:pt x="0" y="162"/>
                  </a:lnTo>
                  <a:lnTo>
                    <a:pt x="93" y="0"/>
                  </a:lnTo>
                  <a:close/>
                </a:path>
              </a:pathLst>
            </a:custGeom>
            <a:solidFill>
              <a:srgbClr val="6B1F01"/>
            </a:solidFill>
            <a:ln>
              <a:noFill/>
            </a:ln>
            <a:effectLst/>
            <a:extLst/>
          </p:spPr>
          <p:txBody>
            <a:bodyPr/>
            <a:lstStyle/>
            <a:p>
              <a:pPr fontAlgn="auto" latinLnBrk="1">
                <a:spcBef>
                  <a:spcPts val="0"/>
                </a:spcBef>
                <a:spcAft>
                  <a:spcPts val="0"/>
                </a:spcAft>
                <a:defRPr/>
              </a:pPr>
              <a:endParaRPr lang="zh-CN" altLang="en-US" sz="1800" b="1" kern="0">
                <a:solidFill>
                  <a:srgbClr val="000000"/>
                </a:solidFill>
                <a:latin typeface="Gulim" pitchFamily="34" charset="-127"/>
                <a:ea typeface="Gulim" pitchFamily="34" charset="-127"/>
              </a:endParaRPr>
            </a:p>
          </p:txBody>
        </p:sp>
        <p:pic>
          <p:nvPicPr>
            <p:cNvPr id="227" name="Picture 112" descr="바코드"/>
            <p:cNvPicPr>
              <a:picLocks noChangeAspect="1" noChangeArrowheads="1"/>
            </p:cNvPicPr>
            <p:nvPr/>
          </p:nvPicPr>
          <p:blipFill>
            <a:blip r:embed="rId2" cstate="print">
              <a:extLst>
                <a:ext uri="{28A0092B-C50C-407E-A947-70E740481C1C}">
                  <a14:useLocalDpi xmlns:a14="http://schemas.microsoft.com/office/drawing/2010/main" xmlns=""/>
                </a:ext>
              </a:extLst>
            </a:blip>
            <a:srcRect l="16707" t="9724" r="20175" b="6055"/>
            <a:stretch>
              <a:fillRect/>
            </a:stretch>
          </p:blipFill>
          <p:spPr bwMode="auto">
            <a:xfrm>
              <a:off x="1524395" y="791177"/>
              <a:ext cx="135940" cy="49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8" name="AutoShape 10"/>
            <p:cNvSpPr>
              <a:spLocks noChangeArrowheads="1"/>
            </p:cNvSpPr>
            <p:nvPr/>
          </p:nvSpPr>
          <p:spPr bwMode="auto">
            <a:xfrm>
              <a:off x="925734" y="784168"/>
              <a:ext cx="784271" cy="68695"/>
            </a:xfrm>
            <a:prstGeom prst="roundRect">
              <a:avLst>
                <a:gd name="adj" fmla="val 20227"/>
              </a:avLst>
            </a:prstGeom>
            <a:gradFill rotWithShape="1">
              <a:gsLst>
                <a:gs pos="0">
                  <a:srgbClr val="DC4002"/>
                </a:gs>
                <a:gs pos="100000">
                  <a:srgbClr val="892801"/>
                </a:gs>
              </a:gsLst>
              <a:lin ang="5400000" scaled="1"/>
            </a:gradFill>
            <a:ln>
              <a:noFill/>
            </a:ln>
            <a:effectLst/>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zh-CN" altLang="en-US" sz="1800" kern="0">
                <a:solidFill>
                  <a:srgbClr val="000000"/>
                </a:solidFill>
              </a:endParaRPr>
            </a:p>
          </p:txBody>
        </p:sp>
        <p:sp>
          <p:nvSpPr>
            <p:cNvPr id="229" name="Text Box 113"/>
            <p:cNvSpPr txBox="1">
              <a:spLocks noChangeArrowheads="1"/>
            </p:cNvSpPr>
            <p:nvPr/>
          </p:nvSpPr>
          <p:spPr bwMode="auto">
            <a:xfrm>
              <a:off x="1077392" y="906488"/>
              <a:ext cx="273744" cy="328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ctr" eaLnBrk="1" latinLnBrk="1" hangingPunct="1">
                <a:lnSpc>
                  <a:spcPct val="80000"/>
                </a:lnSpc>
                <a:spcBef>
                  <a:spcPct val="0"/>
                </a:spcBef>
                <a:buFontTx/>
                <a:buNone/>
              </a:pPr>
              <a:r>
                <a:rPr lang="zh-CN" altLang="en-US" sz="2000" b="1" dirty="0">
                  <a:solidFill>
                    <a:schemeClr val="bg1"/>
                  </a:solidFill>
                </a:rPr>
                <a:t>干</a:t>
              </a:r>
              <a:endParaRPr lang="en-US" altLang="zh-CN" sz="2000" b="1" dirty="0">
                <a:solidFill>
                  <a:schemeClr val="bg1"/>
                </a:solidFill>
              </a:endParaRPr>
            </a:p>
          </p:txBody>
        </p:sp>
      </p:grpSp>
    </p:spTree>
    <p:extLst>
      <p:ext uri="{BB962C8B-B14F-4D97-AF65-F5344CB8AC3E}">
        <p14:creationId xmlns:p14="http://schemas.microsoft.com/office/powerpoint/2010/main" xmlns="" val="611677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7107BA2-A6EC-48DB-A1BE-C54FB0D914A0}"/>
              </a:ext>
            </a:extLst>
          </p:cNvPr>
          <p:cNvSpPr>
            <a:spLocks noGrp="1"/>
          </p:cNvSpPr>
          <p:nvPr>
            <p:ph type="title"/>
          </p:nvPr>
        </p:nvSpPr>
        <p:spPr/>
        <p:txBody>
          <a:bodyPr/>
          <a:lstStyle/>
          <a:p>
            <a:r>
              <a:rPr lang="zh-CN" altLang="en-US" sz="2800" dirty="0"/>
              <a:t>唱好四季</a:t>
            </a:r>
            <a:r>
              <a:rPr lang="zh-CN" altLang="en-US" sz="2800" dirty="0" smtClean="0"/>
              <a:t>歌   干好十件事</a:t>
            </a:r>
            <a:endParaRPr lang="zh-CN" altLang="en-US" sz="2800" dirty="0"/>
          </a:p>
        </p:txBody>
      </p:sp>
      <p:grpSp>
        <p:nvGrpSpPr>
          <p:cNvPr id="6" name="Group 1"/>
          <p:cNvGrpSpPr>
            <a:grpSpLocks/>
          </p:cNvGrpSpPr>
          <p:nvPr/>
        </p:nvGrpSpPr>
        <p:grpSpPr bwMode="auto">
          <a:xfrm>
            <a:off x="3268406" y="915566"/>
            <a:ext cx="3064148" cy="3306729"/>
            <a:chOff x="3011260" y="104306"/>
            <a:chExt cx="3723878" cy="4227879"/>
          </a:xfrm>
        </p:grpSpPr>
        <p:sp>
          <p:nvSpPr>
            <p:cNvPr id="7" name="Oval 7">
              <a:extLst/>
            </p:cNvPr>
            <p:cNvSpPr/>
            <p:nvPr/>
          </p:nvSpPr>
          <p:spPr bwMode="auto">
            <a:xfrm rot="10800000">
              <a:off x="3011260" y="785147"/>
              <a:ext cx="3511176" cy="3510536"/>
            </a:xfrm>
            <a:prstGeom prst="ellipse">
              <a:avLst/>
            </a:prstGeom>
            <a:noFill/>
            <a:ln w="38100" cap="rnd" cmpd="sng" algn="ctr">
              <a:solidFill>
                <a:schemeClr val="tx2">
                  <a:lumMod val="40000"/>
                  <a:lumOff val="60000"/>
                </a:schemeClr>
              </a:solidFill>
              <a:prstDash val="sysDot"/>
              <a:round/>
              <a:headEnd type="none" w="med" len="med"/>
              <a:tailEnd type="none" w="med" len="med"/>
            </a:ln>
            <a:effectLst/>
          </p:spPr>
          <p:txBody>
            <a:bodyPr/>
            <a:lstStyle/>
            <a:p>
              <a:pPr algn="ctr" defTabSz="685800" eaLnBrk="1" hangingPunct="1">
                <a:defRPr/>
              </a:pPr>
              <a:endParaRPr lang="en-US" sz="5599">
                <a:solidFill>
                  <a:srgbClr val="000000"/>
                </a:solidFill>
                <a:latin typeface="黑体" panose="02010609060101010101" pitchFamily="49" charset="-122"/>
                <a:ea typeface="黑体" panose="02010609060101010101" pitchFamily="49" charset="-122"/>
                <a:cs typeface="ヒラギノ角ゴ ProN W3" charset="0"/>
                <a:sym typeface="Gill Sans" charset="0"/>
              </a:endParaRPr>
            </a:p>
          </p:txBody>
        </p:sp>
        <p:sp>
          <p:nvSpPr>
            <p:cNvPr id="8" name="Arc 12">
              <a:extLst/>
            </p:cNvPr>
            <p:cNvSpPr/>
            <p:nvPr/>
          </p:nvSpPr>
          <p:spPr bwMode="auto">
            <a:xfrm rot="13017305">
              <a:off x="3246185" y="104306"/>
              <a:ext cx="3488953" cy="4227879"/>
            </a:xfrm>
            <a:prstGeom prst="arc">
              <a:avLst>
                <a:gd name="adj1" fmla="val 16200000"/>
                <a:gd name="adj2" fmla="val 21577386"/>
              </a:avLst>
            </a:prstGeom>
            <a:noFill/>
            <a:ln w="254000" cap="flat" cmpd="sng" algn="ctr">
              <a:solidFill>
                <a:schemeClr val="tx2">
                  <a:lumMod val="40000"/>
                  <a:lumOff val="60000"/>
                </a:schemeClr>
              </a:solidFill>
              <a:prstDash val="solid"/>
              <a:round/>
              <a:headEnd type="none" w="med" len="med"/>
              <a:tailEnd type="none" w="med" len="med"/>
            </a:ln>
            <a:effectLst/>
          </p:spPr>
          <p:txBody>
            <a:bodyPr/>
            <a:lstStyle/>
            <a:p>
              <a:pPr algn="ctr" defTabSz="685800" eaLnBrk="1" hangingPunct="1">
                <a:defRPr/>
              </a:pPr>
              <a:endParaRPr lang="en-US" sz="5599">
                <a:solidFill>
                  <a:srgbClr val="000000"/>
                </a:solidFill>
                <a:latin typeface="黑体" panose="02010609060101010101" pitchFamily="49" charset="-122"/>
                <a:ea typeface="黑体" panose="02010609060101010101" pitchFamily="49" charset="-122"/>
                <a:cs typeface="ヒラギノ角ゴ ProN W3" charset="0"/>
                <a:sym typeface="Gill Sans" charset="0"/>
              </a:endParaRPr>
            </a:p>
          </p:txBody>
        </p:sp>
      </p:grpSp>
      <p:grpSp>
        <p:nvGrpSpPr>
          <p:cNvPr id="71" name="组合 70"/>
          <p:cNvGrpSpPr/>
          <p:nvPr/>
        </p:nvGrpSpPr>
        <p:grpSpPr>
          <a:xfrm>
            <a:off x="844677" y="1210120"/>
            <a:ext cx="5806882" cy="3193897"/>
            <a:chOff x="-59842" y="633810"/>
            <a:chExt cx="6987296" cy="4100841"/>
          </a:xfrm>
        </p:grpSpPr>
        <p:sp>
          <p:nvSpPr>
            <p:cNvPr id="9" name="Flowchart: Stored Data 15">
              <a:extLst/>
            </p:cNvPr>
            <p:cNvSpPr/>
            <p:nvPr/>
          </p:nvSpPr>
          <p:spPr bwMode="auto">
            <a:xfrm>
              <a:off x="126533" y="1932830"/>
              <a:ext cx="4775200" cy="1638300"/>
            </a:xfrm>
            <a:prstGeom prst="flowChartOnlineStorage">
              <a:avLst/>
            </a:prstGeom>
            <a:solidFill>
              <a:schemeClr val="bg1">
                <a:lumMod val="95000"/>
              </a:schemeClr>
            </a:solidFill>
            <a:ln w="28575" cap="flat" cmpd="sng" algn="ctr">
              <a:noFill/>
              <a:prstDash val="solid"/>
              <a:round/>
              <a:headEnd type="none" w="med" len="med"/>
              <a:tailEnd type="none" w="med" len="med"/>
            </a:ln>
            <a:effectLst/>
          </p:spPr>
          <p:txBody>
            <a:bodyPr/>
            <a:lstStyle/>
            <a:p>
              <a:pPr algn="ctr" defTabSz="685800" eaLnBrk="1" hangingPunct="1">
                <a:defRPr/>
              </a:pPr>
              <a:endParaRPr lang="en-US" sz="5599">
                <a:solidFill>
                  <a:srgbClr val="0070C0"/>
                </a:solidFill>
                <a:latin typeface="微软雅黑" panose="020B0503020204020204" pitchFamily="34" charset="-122"/>
                <a:ea typeface="微软雅黑" panose="020B0503020204020204" pitchFamily="34" charset="-122"/>
                <a:cs typeface="ヒラギノ角ゴ ProN W3" charset="0"/>
                <a:sym typeface="Gill Sans" charset="0"/>
              </a:endParaRPr>
            </a:p>
          </p:txBody>
        </p:sp>
        <p:grpSp>
          <p:nvGrpSpPr>
            <p:cNvPr id="10" name="Group 6"/>
            <p:cNvGrpSpPr>
              <a:grpSpLocks/>
            </p:cNvGrpSpPr>
            <p:nvPr/>
          </p:nvGrpSpPr>
          <p:grpSpPr bwMode="auto">
            <a:xfrm>
              <a:off x="1162050" y="2378472"/>
              <a:ext cx="2657475" cy="962026"/>
              <a:chOff x="1132" y="0"/>
              <a:chExt cx="4464" cy="1616"/>
            </a:xfrm>
          </p:grpSpPr>
          <p:sp>
            <p:nvSpPr>
              <p:cNvPr id="11" name="Rectangle 7"/>
              <p:cNvSpPr>
                <a:spLocks noChangeArrowheads="1"/>
              </p:cNvSpPr>
              <p:nvPr/>
            </p:nvSpPr>
            <p:spPr bwMode="auto">
              <a:xfrm>
                <a:off x="1132" y="592"/>
                <a:ext cx="4464" cy="10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等线" pitchFamily="2" charset="-122"/>
                    <a:ea typeface="等线"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itchFamily="2" charset="-122"/>
                    <a:ea typeface="等线"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itchFamily="2" charset="-122"/>
                    <a:ea typeface="等线"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等线" pitchFamily="2" charset="-122"/>
                    <a:ea typeface="等线"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等线" pitchFamily="2" charset="-122"/>
                    <a:ea typeface="等线"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9pPr>
              </a:lstStyle>
              <a:p>
                <a:pPr>
                  <a:lnSpc>
                    <a:spcPct val="100000"/>
                  </a:lnSpc>
                  <a:spcBef>
                    <a:spcPct val="0"/>
                  </a:spcBef>
                  <a:buFontTx/>
                  <a:buNone/>
                </a:pPr>
                <a:endParaRPr lang="en-US" altLang="zh-CN" sz="900">
                  <a:solidFill>
                    <a:srgbClr val="0070C0"/>
                  </a:solidFill>
                  <a:latin typeface="微软雅黑" panose="020B0503020204020204" pitchFamily="34" charset="-122"/>
                  <a:ea typeface="微软雅黑" panose="020B0503020204020204" pitchFamily="34" charset="-122"/>
                  <a:cs typeface="Lato Light"/>
                  <a:sym typeface="Lato Light"/>
                </a:endParaRPr>
              </a:p>
            </p:txBody>
          </p:sp>
          <p:sp>
            <p:nvSpPr>
              <p:cNvPr id="12" name="Rectangle 8"/>
              <p:cNvSpPr>
                <a:spLocks noChangeArrowheads="1"/>
              </p:cNvSpPr>
              <p:nvPr/>
            </p:nvSpPr>
            <p:spPr bwMode="auto">
              <a:xfrm>
                <a:off x="1132" y="0"/>
                <a:ext cx="4464" cy="4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等线" pitchFamily="2" charset="-122"/>
                    <a:ea typeface="等线"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itchFamily="2" charset="-122"/>
                    <a:ea typeface="等线"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itchFamily="2" charset="-122"/>
                    <a:ea typeface="等线"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等线" pitchFamily="2" charset="-122"/>
                    <a:ea typeface="等线"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等线" pitchFamily="2" charset="-122"/>
                    <a:ea typeface="等线"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9pPr>
              </a:lstStyle>
              <a:p>
                <a:pPr>
                  <a:lnSpc>
                    <a:spcPct val="100000"/>
                  </a:lnSpc>
                  <a:spcBef>
                    <a:spcPct val="0"/>
                  </a:spcBef>
                  <a:buFontTx/>
                  <a:buNone/>
                </a:pPr>
                <a:endParaRPr lang="en-US" altLang="zh-CN" sz="1500">
                  <a:solidFill>
                    <a:srgbClr val="0070C0"/>
                  </a:solidFill>
                  <a:latin typeface="微软雅黑" panose="020B0503020204020204" pitchFamily="34" charset="-122"/>
                  <a:ea typeface="微软雅黑" panose="020B0503020204020204" pitchFamily="34" charset="-122"/>
                  <a:cs typeface="Bebas Neue"/>
                  <a:sym typeface="Bebas Neue"/>
                </a:endParaRPr>
              </a:p>
            </p:txBody>
          </p:sp>
        </p:grpSp>
        <p:sp>
          <p:nvSpPr>
            <p:cNvPr id="13" name="文本框 12">
              <a:extLst/>
            </p:cNvPr>
            <p:cNvSpPr txBox="1"/>
            <p:nvPr/>
          </p:nvSpPr>
          <p:spPr>
            <a:xfrm>
              <a:off x="509314" y="2337047"/>
              <a:ext cx="2680918" cy="829864"/>
            </a:xfrm>
            <a:prstGeom prst="rect">
              <a:avLst/>
            </a:prstGeom>
            <a:noFill/>
          </p:spPr>
          <p:txBody>
            <a:bodyPr wrap="square">
              <a:spAutoFit/>
            </a:bodyPr>
            <a:lstStyle/>
            <a:p>
              <a:pPr algn="ctr"/>
              <a:r>
                <a:rPr lang="en-US" altLang="zh-CN" sz="3600" b="1" dirty="0">
                  <a:solidFill>
                    <a:srgbClr val="C00000"/>
                  </a:solidFill>
                  <a:latin typeface="微软雅黑" pitchFamily="34" charset="-122"/>
                  <a:ea typeface="微软雅黑" pitchFamily="34" charset="-122"/>
                </a:rPr>
                <a:t>2019</a:t>
              </a:r>
              <a:r>
                <a:rPr lang="zh-CN" altLang="en-US" sz="3600" b="1" dirty="0">
                  <a:solidFill>
                    <a:srgbClr val="C00000"/>
                  </a:solidFill>
                  <a:latin typeface="微软雅黑" pitchFamily="34" charset="-122"/>
                  <a:ea typeface="微软雅黑" pitchFamily="34" charset="-122"/>
                </a:rPr>
                <a:t>年</a:t>
              </a:r>
              <a:endParaRPr lang="en-US" altLang="zh-CN" sz="3600" b="1" dirty="0">
                <a:solidFill>
                  <a:srgbClr val="C00000"/>
                </a:solidFill>
                <a:latin typeface="微软雅黑" pitchFamily="34" charset="-122"/>
                <a:ea typeface="微软雅黑" pitchFamily="34" charset="-122"/>
              </a:endParaRPr>
            </a:p>
          </p:txBody>
        </p:sp>
        <p:sp>
          <p:nvSpPr>
            <p:cNvPr id="14" name="文本框 13">
              <a:extLst/>
            </p:cNvPr>
            <p:cNvSpPr txBox="1"/>
            <p:nvPr/>
          </p:nvSpPr>
          <p:spPr>
            <a:xfrm>
              <a:off x="284956" y="797340"/>
              <a:ext cx="2879725" cy="612272"/>
            </a:xfrm>
            <a:prstGeom prst="rect">
              <a:avLst/>
            </a:prstGeom>
            <a:noFill/>
          </p:spPr>
          <p:txBody>
            <a:bodyPr>
              <a:spAutoFit/>
            </a:bodyPr>
            <a:lstStyle/>
            <a:p>
              <a:pPr marL="179388" lvl="1" indent="-179388" algn="r" eaLnBrk="1" fontAlgn="auto" hangingPunct="1">
                <a:lnSpc>
                  <a:spcPct val="125000"/>
                </a:lnSpc>
                <a:spcBef>
                  <a:spcPts val="900"/>
                </a:spcBef>
                <a:spcAft>
                  <a:spcPts val="0"/>
                </a:spcAft>
                <a:defRPr/>
              </a:pPr>
              <a:r>
                <a:rPr lang="zh-CN" altLang="en-US" sz="2200" b="1" dirty="0">
                  <a:solidFill>
                    <a:srgbClr val="002060"/>
                  </a:solidFill>
                  <a:latin typeface="微软雅黑" panose="020B0503020204020204" pitchFamily="34" charset="-122"/>
                  <a:ea typeface="微软雅黑" panose="020B0503020204020204" pitchFamily="34" charset="-122"/>
                  <a:cs typeface="微软雅黑"/>
                </a:rPr>
                <a:t>谋篇布局</a:t>
              </a:r>
              <a:endParaRPr lang="en-US" altLang="zh-CN" sz="2200" b="1" dirty="0">
                <a:solidFill>
                  <a:srgbClr val="002060"/>
                </a:solidFill>
                <a:latin typeface="微软雅黑" panose="020B0503020204020204" pitchFamily="34" charset="-122"/>
                <a:ea typeface="微软雅黑" panose="020B0503020204020204" pitchFamily="34" charset="-122"/>
                <a:cs typeface="微软雅黑"/>
              </a:endParaRPr>
            </a:p>
          </p:txBody>
        </p:sp>
        <p:sp>
          <p:nvSpPr>
            <p:cNvPr id="15" name="文本框 8"/>
            <p:cNvSpPr txBox="1">
              <a:spLocks noChangeArrowheads="1"/>
            </p:cNvSpPr>
            <p:nvPr/>
          </p:nvSpPr>
          <p:spPr bwMode="auto">
            <a:xfrm>
              <a:off x="-59842" y="4072735"/>
              <a:ext cx="3486944" cy="661916"/>
            </a:xfrm>
            <a:prstGeom prst="rect">
              <a:avLst/>
            </a:prstGeom>
            <a:noFill/>
            <a:extLst/>
          </p:spPr>
          <p:txBody>
            <a:bodyPr>
              <a:spAutoFit/>
            </a:bodyPr>
            <a:lstStyle>
              <a:defPPr>
                <a:defRPr lang="zh-CN"/>
              </a:defPPr>
              <a:lvl2pPr marL="179388" lvl="1" indent="-179388" algn="r" eaLnBrk="1" fontAlgn="auto" hangingPunct="1">
                <a:lnSpc>
                  <a:spcPct val="125000"/>
                </a:lnSpc>
                <a:spcBef>
                  <a:spcPts val="900"/>
                </a:spcBef>
                <a:spcAft>
                  <a:spcPts val="0"/>
                </a:spcAft>
                <a:defRPr sz="2200" b="1">
                  <a:solidFill>
                    <a:srgbClr val="002060"/>
                  </a:solidFill>
                  <a:latin typeface="微软雅黑" panose="020B0503020204020204" pitchFamily="34" charset="-122"/>
                  <a:ea typeface="微软雅黑" panose="020B0503020204020204" pitchFamily="34" charset="-122"/>
                  <a:cs typeface="微软雅黑"/>
                </a:defRPr>
              </a:lvl2pPr>
            </a:lstStyle>
            <a:p>
              <a:pPr lvl="1"/>
              <a:r>
                <a:rPr lang="zh-CN" altLang="en-US" dirty="0"/>
                <a:t>集中交账</a:t>
              </a:r>
              <a:endParaRPr lang="en-US" altLang="zh-CN" dirty="0"/>
            </a:p>
          </p:txBody>
        </p:sp>
        <p:sp>
          <p:nvSpPr>
            <p:cNvPr id="16" name="Oval 3">
              <a:extLst/>
            </p:cNvPr>
            <p:cNvSpPr/>
            <p:nvPr/>
          </p:nvSpPr>
          <p:spPr bwMode="auto">
            <a:xfrm>
              <a:off x="4189413" y="2105525"/>
              <a:ext cx="1217612" cy="1306409"/>
            </a:xfrm>
            <a:prstGeom prst="ellipse">
              <a:avLst/>
            </a:prstGeom>
            <a:solidFill>
              <a:schemeClr val="bg1"/>
            </a:solidFill>
            <a:ln w="25400" cap="flat" cmpd="sng" algn="ctr">
              <a:solidFill>
                <a:schemeClr val="tx2">
                  <a:lumMod val="40000"/>
                  <a:lumOff val="60000"/>
                </a:schemeClr>
              </a:solidFill>
              <a:prstDash val="solid"/>
              <a:round/>
              <a:headEnd type="none" w="med" len="med"/>
              <a:tailEnd type="none" w="med" len="med"/>
            </a:ln>
            <a:effectLst/>
          </p:spPr>
          <p:txBody>
            <a:bodyPr/>
            <a:lstStyle/>
            <a:p>
              <a:pPr algn="ctr" defTabSz="685800" eaLnBrk="1" hangingPunct="1">
                <a:defRPr/>
              </a:pPr>
              <a:endParaRPr lang="en-US" sz="5599">
                <a:solidFill>
                  <a:srgbClr val="0070C0"/>
                </a:solidFill>
                <a:latin typeface="微软雅黑" panose="020B0503020204020204" pitchFamily="34" charset="-122"/>
                <a:ea typeface="微软雅黑" panose="020B0503020204020204" pitchFamily="34" charset="-122"/>
                <a:cs typeface="ヒラギノ角ゴ ProN W3" charset="0"/>
                <a:sym typeface="Gill Sans" charset="0"/>
              </a:endParaRPr>
            </a:p>
          </p:txBody>
        </p:sp>
        <p:sp>
          <p:nvSpPr>
            <p:cNvPr id="17" name="Circular Arrow 2">
              <a:extLst/>
            </p:cNvPr>
            <p:cNvSpPr/>
            <p:nvPr/>
          </p:nvSpPr>
          <p:spPr bwMode="auto">
            <a:xfrm rot="5400000">
              <a:off x="3857625" y="1822846"/>
              <a:ext cx="1947862" cy="1903413"/>
            </a:xfrm>
            <a:prstGeom prst="circularArrow">
              <a:avLst/>
            </a:prstGeom>
            <a:solidFill>
              <a:schemeClr val="tx2">
                <a:lumMod val="60000"/>
                <a:lumOff val="40000"/>
              </a:schemeClr>
            </a:solidFill>
            <a:ln w="28575" cap="flat" cmpd="sng" algn="ctr">
              <a:solidFill>
                <a:schemeClr val="tx2">
                  <a:lumMod val="40000"/>
                  <a:lumOff val="60000"/>
                </a:schemeClr>
              </a:solidFill>
              <a:prstDash val="solid"/>
              <a:round/>
              <a:headEnd type="none" w="med" len="med"/>
              <a:tailEnd type="none" w="med" len="med"/>
            </a:ln>
            <a:effectLst/>
          </p:spPr>
          <p:txBody>
            <a:bodyPr/>
            <a:lstStyle/>
            <a:p>
              <a:pPr algn="ctr" defTabSz="685800" eaLnBrk="1" hangingPunct="1">
                <a:defRPr/>
              </a:pPr>
              <a:endParaRPr lang="en-US" sz="5599">
                <a:solidFill>
                  <a:srgbClr val="0070C0"/>
                </a:solidFill>
                <a:latin typeface="微软雅黑" panose="020B0503020204020204" pitchFamily="34" charset="-122"/>
                <a:ea typeface="微软雅黑" panose="020B0503020204020204" pitchFamily="34" charset="-122"/>
                <a:cs typeface="ヒラギノ角ゴ ProN W3" charset="0"/>
                <a:sym typeface="Gill Sans" charset="0"/>
              </a:endParaRPr>
            </a:p>
          </p:txBody>
        </p:sp>
        <p:sp>
          <p:nvSpPr>
            <p:cNvPr id="18" name="Circular Arrow 61">
              <a:extLst/>
            </p:cNvPr>
            <p:cNvSpPr/>
            <p:nvPr/>
          </p:nvSpPr>
          <p:spPr bwMode="auto">
            <a:xfrm rot="16200000">
              <a:off x="3848099" y="1860948"/>
              <a:ext cx="1935162" cy="1903413"/>
            </a:xfrm>
            <a:prstGeom prst="circularArrow">
              <a:avLst/>
            </a:prstGeom>
            <a:solidFill>
              <a:schemeClr val="tx2">
                <a:lumMod val="60000"/>
                <a:lumOff val="40000"/>
              </a:schemeClr>
            </a:solidFill>
            <a:ln w="28575" cap="flat" cmpd="sng" algn="ctr">
              <a:solidFill>
                <a:schemeClr val="tx2">
                  <a:lumMod val="40000"/>
                  <a:lumOff val="60000"/>
                </a:schemeClr>
              </a:solidFill>
              <a:prstDash val="solid"/>
              <a:round/>
              <a:headEnd type="none" w="med" len="med"/>
              <a:tailEnd type="none" w="med" len="med"/>
            </a:ln>
            <a:effectLst/>
          </p:spPr>
          <p:txBody>
            <a:bodyPr/>
            <a:lstStyle/>
            <a:p>
              <a:pPr algn="ctr" defTabSz="685800" eaLnBrk="1" hangingPunct="1">
                <a:defRPr/>
              </a:pPr>
              <a:endParaRPr lang="en-US" sz="5599">
                <a:solidFill>
                  <a:srgbClr val="0070C0"/>
                </a:solidFill>
                <a:latin typeface="微软雅黑" panose="020B0503020204020204" pitchFamily="34" charset="-122"/>
                <a:ea typeface="微软雅黑" panose="020B0503020204020204" pitchFamily="34" charset="-122"/>
                <a:cs typeface="ヒラギノ角ゴ ProN W3" charset="0"/>
                <a:sym typeface="Gill Sans" charset="0"/>
              </a:endParaRPr>
            </a:p>
          </p:txBody>
        </p:sp>
        <p:sp>
          <p:nvSpPr>
            <p:cNvPr id="19" name="Oval 73">
              <a:extLst/>
            </p:cNvPr>
            <p:cNvSpPr/>
            <p:nvPr/>
          </p:nvSpPr>
          <p:spPr bwMode="auto">
            <a:xfrm rot="10800000">
              <a:off x="3295650" y="633810"/>
              <a:ext cx="1214438" cy="1166811"/>
            </a:xfrm>
            <a:prstGeom prst="ellipse">
              <a:avLst/>
            </a:prstGeom>
            <a:solidFill>
              <a:schemeClr val="bg1"/>
            </a:solidFill>
            <a:ln w="38100" cap="rnd" cmpd="sng" algn="ctr">
              <a:solidFill>
                <a:schemeClr val="tx2">
                  <a:lumMod val="40000"/>
                  <a:lumOff val="60000"/>
                </a:schemeClr>
              </a:solidFill>
              <a:prstDash val="sysDot"/>
              <a:round/>
              <a:headEnd type="none" w="med" len="med"/>
              <a:tailEnd type="none" w="med" len="med"/>
            </a:ln>
            <a:effectLst/>
          </p:spPr>
          <p:txBody>
            <a:bodyPr/>
            <a:lstStyle/>
            <a:p>
              <a:pPr algn="ctr" defTabSz="685800" eaLnBrk="1" hangingPunct="1">
                <a:defRPr/>
              </a:pPr>
              <a:endParaRPr lang="en-US" sz="5599">
                <a:solidFill>
                  <a:srgbClr val="0070C0"/>
                </a:solidFill>
                <a:latin typeface="微软雅黑" panose="020B0503020204020204" pitchFamily="34" charset="-122"/>
                <a:ea typeface="微软雅黑" panose="020B0503020204020204" pitchFamily="34" charset="-122"/>
                <a:cs typeface="ヒラギノ角ゴ ProN W3" charset="0"/>
                <a:sym typeface="Gill Sans" charset="0"/>
              </a:endParaRPr>
            </a:p>
          </p:txBody>
        </p:sp>
        <p:sp>
          <p:nvSpPr>
            <p:cNvPr id="20" name="Oval 71">
              <a:extLst/>
            </p:cNvPr>
            <p:cNvSpPr/>
            <p:nvPr/>
          </p:nvSpPr>
          <p:spPr bwMode="auto">
            <a:xfrm rot="10800000">
              <a:off x="5467350" y="965597"/>
              <a:ext cx="1038225" cy="1038225"/>
            </a:xfrm>
            <a:prstGeom prst="ellipse">
              <a:avLst/>
            </a:prstGeom>
            <a:solidFill>
              <a:schemeClr val="bg1"/>
            </a:solidFill>
            <a:ln w="38100" cap="rnd" cmpd="sng" algn="ctr">
              <a:solidFill>
                <a:schemeClr val="tx2">
                  <a:lumMod val="40000"/>
                  <a:lumOff val="60000"/>
                </a:schemeClr>
              </a:solidFill>
              <a:prstDash val="sysDot"/>
              <a:round/>
              <a:headEnd type="none" w="med" len="med"/>
              <a:tailEnd type="none" w="med" len="med"/>
            </a:ln>
            <a:effectLst/>
          </p:spPr>
          <p:txBody>
            <a:bodyPr/>
            <a:lstStyle/>
            <a:p>
              <a:pPr algn="ctr" defTabSz="685800" eaLnBrk="1" hangingPunct="1">
                <a:defRPr/>
              </a:pPr>
              <a:endParaRPr lang="en-US" sz="5599">
                <a:solidFill>
                  <a:srgbClr val="0070C0"/>
                </a:solidFill>
                <a:latin typeface="微软雅黑" panose="020B0503020204020204" pitchFamily="34" charset="-122"/>
                <a:ea typeface="微软雅黑" panose="020B0503020204020204" pitchFamily="34" charset="-122"/>
                <a:cs typeface="ヒラギノ角ゴ ProN W3" charset="0"/>
                <a:sym typeface="Gill Sans" charset="0"/>
              </a:endParaRPr>
            </a:p>
          </p:txBody>
        </p:sp>
        <p:sp>
          <p:nvSpPr>
            <p:cNvPr id="21" name="Oval 69">
              <a:extLst/>
            </p:cNvPr>
            <p:cNvSpPr/>
            <p:nvPr/>
          </p:nvSpPr>
          <p:spPr bwMode="auto">
            <a:xfrm rot="10800000">
              <a:off x="5724129" y="2712193"/>
              <a:ext cx="1203325" cy="1136650"/>
            </a:xfrm>
            <a:prstGeom prst="ellipse">
              <a:avLst/>
            </a:prstGeom>
            <a:solidFill>
              <a:schemeClr val="bg1"/>
            </a:solidFill>
            <a:ln w="38100" cap="rnd" cmpd="sng" algn="ctr">
              <a:solidFill>
                <a:schemeClr val="tx2">
                  <a:lumMod val="40000"/>
                  <a:lumOff val="60000"/>
                </a:schemeClr>
              </a:solidFill>
              <a:prstDash val="sysDot"/>
              <a:round/>
              <a:headEnd type="none" w="med" len="med"/>
              <a:tailEnd type="none" w="med" len="med"/>
            </a:ln>
            <a:effectLst/>
          </p:spPr>
          <p:txBody>
            <a:bodyPr/>
            <a:lstStyle/>
            <a:p>
              <a:pPr algn="ctr" defTabSz="685800" eaLnBrk="1" hangingPunct="1">
                <a:defRPr/>
              </a:pPr>
              <a:endParaRPr lang="en-US" sz="5599">
                <a:solidFill>
                  <a:srgbClr val="0070C0"/>
                </a:solidFill>
                <a:latin typeface="微软雅黑" panose="020B0503020204020204" pitchFamily="34" charset="-122"/>
                <a:ea typeface="微软雅黑" panose="020B0503020204020204" pitchFamily="34" charset="-122"/>
                <a:cs typeface="ヒラギノ角ゴ ProN W3" charset="0"/>
                <a:sym typeface="Gill Sans" charset="0"/>
              </a:endParaRPr>
            </a:p>
          </p:txBody>
        </p:sp>
        <p:sp>
          <p:nvSpPr>
            <p:cNvPr id="22" name="Oval 68">
              <a:extLst/>
            </p:cNvPr>
            <p:cNvSpPr/>
            <p:nvPr/>
          </p:nvSpPr>
          <p:spPr bwMode="auto">
            <a:xfrm rot="10800000">
              <a:off x="3550618" y="3576289"/>
              <a:ext cx="1211262" cy="1155700"/>
            </a:xfrm>
            <a:prstGeom prst="ellipse">
              <a:avLst/>
            </a:prstGeom>
            <a:solidFill>
              <a:schemeClr val="bg1"/>
            </a:solidFill>
            <a:ln w="38100" cap="rnd" cmpd="sng" algn="ctr">
              <a:solidFill>
                <a:schemeClr val="tx2">
                  <a:lumMod val="40000"/>
                  <a:lumOff val="60000"/>
                </a:schemeClr>
              </a:solidFill>
              <a:prstDash val="sysDot"/>
              <a:round/>
              <a:headEnd type="none" w="med" len="med"/>
              <a:tailEnd type="none" w="med" len="med"/>
            </a:ln>
            <a:effectLst/>
          </p:spPr>
          <p:txBody>
            <a:bodyPr/>
            <a:lstStyle/>
            <a:p>
              <a:pPr algn="ctr" defTabSz="685800" eaLnBrk="1" hangingPunct="1">
                <a:defRPr/>
              </a:pPr>
              <a:endParaRPr lang="en-US" sz="5599">
                <a:solidFill>
                  <a:srgbClr val="0070C0"/>
                </a:solidFill>
                <a:latin typeface="微软雅黑" panose="020B0503020204020204" pitchFamily="34" charset="-122"/>
                <a:ea typeface="微软雅黑" panose="020B0503020204020204" pitchFamily="34" charset="-122"/>
                <a:cs typeface="ヒラギノ角ゴ ProN W3" charset="0"/>
                <a:sym typeface="Gill Sans" charset="0"/>
              </a:endParaRPr>
            </a:p>
          </p:txBody>
        </p:sp>
        <p:grpSp>
          <p:nvGrpSpPr>
            <p:cNvPr id="23" name="Group 43"/>
            <p:cNvGrpSpPr>
              <a:grpSpLocks/>
            </p:cNvGrpSpPr>
            <p:nvPr/>
          </p:nvGrpSpPr>
          <p:grpSpPr bwMode="auto">
            <a:xfrm>
              <a:off x="5760641" y="2780455"/>
              <a:ext cx="1166813" cy="958849"/>
              <a:chOff x="4622750" y="1583851"/>
              <a:chExt cx="849313" cy="733424"/>
            </a:xfrm>
          </p:grpSpPr>
          <p:sp>
            <p:nvSpPr>
              <p:cNvPr id="24" name="Freeform 39">
                <a:extLst/>
              </p:cNvPr>
              <p:cNvSpPr/>
              <p:nvPr/>
            </p:nvSpPr>
            <p:spPr bwMode="auto">
              <a:xfrm>
                <a:off x="4622750" y="1583851"/>
                <a:ext cx="849313" cy="733424"/>
              </a:xfrm>
              <a:custGeom>
                <a:avLst/>
                <a:gdLst>
                  <a:gd name="T0" fmla="*/ 267 w 1069"/>
                  <a:gd name="T1" fmla="*/ 0 h 923"/>
                  <a:gd name="T2" fmla="*/ 802 w 1069"/>
                  <a:gd name="T3" fmla="*/ 0 h 923"/>
                  <a:gd name="T4" fmla="*/ 1069 w 1069"/>
                  <a:gd name="T5" fmla="*/ 461 h 923"/>
                  <a:gd name="T6" fmla="*/ 802 w 1069"/>
                  <a:gd name="T7" fmla="*/ 923 h 923"/>
                  <a:gd name="T8" fmla="*/ 267 w 1069"/>
                  <a:gd name="T9" fmla="*/ 923 h 923"/>
                  <a:gd name="T10" fmla="*/ 0 w 1069"/>
                  <a:gd name="T11" fmla="*/ 461 h 923"/>
                  <a:gd name="T12" fmla="*/ 267 w 1069"/>
                  <a:gd name="T13" fmla="*/ 0 h 923"/>
                </a:gdLst>
                <a:ahLst/>
                <a:cxnLst>
                  <a:cxn ang="0">
                    <a:pos x="T0" y="T1"/>
                  </a:cxn>
                  <a:cxn ang="0">
                    <a:pos x="T2" y="T3"/>
                  </a:cxn>
                  <a:cxn ang="0">
                    <a:pos x="T4" y="T5"/>
                  </a:cxn>
                  <a:cxn ang="0">
                    <a:pos x="T6" y="T7"/>
                  </a:cxn>
                  <a:cxn ang="0">
                    <a:pos x="T8" y="T9"/>
                  </a:cxn>
                  <a:cxn ang="0">
                    <a:pos x="T10" y="T11"/>
                  </a:cxn>
                  <a:cxn ang="0">
                    <a:pos x="T12" y="T13"/>
                  </a:cxn>
                </a:cxnLst>
                <a:rect l="0" t="0" r="r" b="b"/>
                <a:pathLst>
                  <a:path w="1069" h="923">
                    <a:moveTo>
                      <a:pt x="267" y="0"/>
                    </a:moveTo>
                    <a:lnTo>
                      <a:pt x="802" y="0"/>
                    </a:lnTo>
                    <a:lnTo>
                      <a:pt x="1069" y="461"/>
                    </a:lnTo>
                    <a:lnTo>
                      <a:pt x="802" y="923"/>
                    </a:lnTo>
                    <a:lnTo>
                      <a:pt x="267" y="923"/>
                    </a:lnTo>
                    <a:lnTo>
                      <a:pt x="0" y="461"/>
                    </a:lnTo>
                    <a:lnTo>
                      <a:pt x="267" y="0"/>
                    </a:lnTo>
                    <a:close/>
                  </a:path>
                </a:pathLst>
              </a:custGeom>
              <a:solidFill>
                <a:schemeClr val="bg1"/>
              </a:solidFill>
              <a:ln w="0">
                <a:solidFill>
                  <a:schemeClr val="tx2">
                    <a:lumMod val="40000"/>
                    <a:lumOff val="60000"/>
                  </a:schemeClr>
                </a:solidFill>
                <a:prstDash val="solid"/>
                <a:round/>
              </a:ln>
              <a:effectLst>
                <a:outerShdw blurRad="88900" sx="102000" sy="102000" algn="ctr" rotWithShape="0">
                  <a:prstClr val="black">
                    <a:alpha val="40000"/>
                  </a:prstClr>
                </a:outerShdw>
              </a:effectLst>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grpSp>
            <p:nvGrpSpPr>
              <p:cNvPr id="25" name="Group 46"/>
              <p:cNvGrpSpPr>
                <a:grpSpLocks/>
              </p:cNvGrpSpPr>
              <p:nvPr/>
            </p:nvGrpSpPr>
            <p:grpSpPr bwMode="auto">
              <a:xfrm>
                <a:off x="4666660" y="1621495"/>
                <a:ext cx="761493" cy="658141"/>
                <a:chOff x="4666660" y="1621495"/>
                <a:chExt cx="761493" cy="658141"/>
              </a:xfrm>
            </p:grpSpPr>
            <p:sp>
              <p:nvSpPr>
                <p:cNvPr id="26" name="Freeform 40">
                  <a:extLst/>
                </p:cNvPr>
                <p:cNvSpPr/>
                <p:nvPr/>
              </p:nvSpPr>
              <p:spPr bwMode="auto">
                <a:xfrm>
                  <a:off x="4857322" y="1621495"/>
                  <a:ext cx="380168" cy="330284"/>
                </a:xfrm>
                <a:custGeom>
                  <a:avLst/>
                  <a:gdLst>
                    <a:gd name="T0" fmla="*/ 1 w 480"/>
                    <a:gd name="T1" fmla="*/ 0 h 415"/>
                    <a:gd name="T2" fmla="*/ 480 w 480"/>
                    <a:gd name="T3" fmla="*/ 0 h 415"/>
                    <a:gd name="T4" fmla="*/ 240 w 480"/>
                    <a:gd name="T5" fmla="*/ 415 h 415"/>
                    <a:gd name="T6" fmla="*/ 0 w 480"/>
                    <a:gd name="T7" fmla="*/ 1 h 415"/>
                    <a:gd name="T8" fmla="*/ 1 w 480"/>
                    <a:gd name="T9" fmla="*/ 0 h 415"/>
                  </a:gdLst>
                  <a:ahLst/>
                  <a:cxnLst>
                    <a:cxn ang="0">
                      <a:pos x="T0" y="T1"/>
                    </a:cxn>
                    <a:cxn ang="0">
                      <a:pos x="T2" y="T3"/>
                    </a:cxn>
                    <a:cxn ang="0">
                      <a:pos x="T4" y="T5"/>
                    </a:cxn>
                    <a:cxn ang="0">
                      <a:pos x="T6" y="T7"/>
                    </a:cxn>
                    <a:cxn ang="0">
                      <a:pos x="T8" y="T9"/>
                    </a:cxn>
                  </a:cxnLst>
                  <a:rect l="0" t="0" r="r" b="b"/>
                  <a:pathLst>
                    <a:path w="480" h="415">
                      <a:moveTo>
                        <a:pt x="1" y="0"/>
                      </a:moveTo>
                      <a:lnTo>
                        <a:pt x="480" y="0"/>
                      </a:lnTo>
                      <a:lnTo>
                        <a:pt x="240" y="415"/>
                      </a:lnTo>
                      <a:lnTo>
                        <a:pt x="0" y="1"/>
                      </a:lnTo>
                      <a:lnTo>
                        <a:pt x="1" y="0"/>
                      </a:lnTo>
                      <a:close/>
                    </a:path>
                  </a:pathLst>
                </a:custGeom>
                <a:solidFill>
                  <a:schemeClr val="bg1">
                    <a:lumMod val="75000"/>
                    <a:alpha val="75000"/>
                  </a:schemeClr>
                </a:solidFill>
                <a:ln w="3175">
                  <a:solidFill>
                    <a:schemeClr val="tx2">
                      <a:lumMod val="40000"/>
                      <a:lumOff val="60000"/>
                    </a:schemeClr>
                  </a:solidFill>
                  <a:prstDash val="solid"/>
                  <a:round/>
                </a:ln>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sp>
              <p:nvSpPr>
                <p:cNvPr id="27" name="Freeform 41">
                  <a:extLst/>
                </p:cNvPr>
                <p:cNvSpPr/>
                <p:nvPr/>
              </p:nvSpPr>
              <p:spPr bwMode="auto">
                <a:xfrm>
                  <a:off x="5050295" y="1954209"/>
                  <a:ext cx="376702" cy="325427"/>
                </a:xfrm>
                <a:custGeom>
                  <a:avLst/>
                  <a:gdLst>
                    <a:gd name="T0" fmla="*/ 0 w 476"/>
                    <a:gd name="T1" fmla="*/ 0 h 409"/>
                    <a:gd name="T2" fmla="*/ 476 w 476"/>
                    <a:gd name="T3" fmla="*/ 0 h 409"/>
                    <a:gd name="T4" fmla="*/ 238 w 476"/>
                    <a:gd name="T5" fmla="*/ 409 h 409"/>
                    <a:gd name="T6" fmla="*/ 238 w 476"/>
                    <a:gd name="T7" fmla="*/ 409 h 409"/>
                    <a:gd name="T8" fmla="*/ 0 w 476"/>
                    <a:gd name="T9" fmla="*/ 0 h 409"/>
                  </a:gdLst>
                  <a:ahLst/>
                  <a:cxnLst>
                    <a:cxn ang="0">
                      <a:pos x="T0" y="T1"/>
                    </a:cxn>
                    <a:cxn ang="0">
                      <a:pos x="T2" y="T3"/>
                    </a:cxn>
                    <a:cxn ang="0">
                      <a:pos x="T4" y="T5"/>
                    </a:cxn>
                    <a:cxn ang="0">
                      <a:pos x="T6" y="T7"/>
                    </a:cxn>
                    <a:cxn ang="0">
                      <a:pos x="T8" y="T9"/>
                    </a:cxn>
                  </a:cxnLst>
                  <a:rect l="0" t="0" r="r" b="b"/>
                  <a:pathLst>
                    <a:path w="476" h="409">
                      <a:moveTo>
                        <a:pt x="0" y="0"/>
                      </a:moveTo>
                      <a:lnTo>
                        <a:pt x="476" y="0"/>
                      </a:lnTo>
                      <a:lnTo>
                        <a:pt x="238" y="409"/>
                      </a:lnTo>
                      <a:lnTo>
                        <a:pt x="238" y="409"/>
                      </a:lnTo>
                      <a:lnTo>
                        <a:pt x="0" y="0"/>
                      </a:lnTo>
                      <a:close/>
                    </a:path>
                  </a:pathLst>
                </a:custGeom>
                <a:solidFill>
                  <a:schemeClr val="bg1">
                    <a:lumMod val="95000"/>
                  </a:schemeClr>
                </a:solidFill>
                <a:ln w="3175">
                  <a:solidFill>
                    <a:schemeClr val="tx2">
                      <a:lumMod val="40000"/>
                      <a:lumOff val="60000"/>
                    </a:schemeClr>
                  </a:solidFill>
                  <a:prstDash val="solid"/>
                  <a:round/>
                </a:ln>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sp>
              <p:nvSpPr>
                <p:cNvPr id="28" name="Freeform 42">
                  <a:extLst/>
                </p:cNvPr>
                <p:cNvSpPr/>
                <p:nvPr/>
              </p:nvSpPr>
              <p:spPr bwMode="auto">
                <a:xfrm>
                  <a:off x="5047984" y="1621495"/>
                  <a:ext cx="380169" cy="332713"/>
                </a:xfrm>
                <a:custGeom>
                  <a:avLst/>
                  <a:gdLst>
                    <a:gd name="T0" fmla="*/ 240 w 480"/>
                    <a:gd name="T1" fmla="*/ 0 h 418"/>
                    <a:gd name="T2" fmla="*/ 480 w 480"/>
                    <a:gd name="T3" fmla="*/ 413 h 418"/>
                    <a:gd name="T4" fmla="*/ 478 w 480"/>
                    <a:gd name="T5" fmla="*/ 418 h 418"/>
                    <a:gd name="T6" fmla="*/ 2 w 480"/>
                    <a:gd name="T7" fmla="*/ 418 h 418"/>
                    <a:gd name="T8" fmla="*/ 0 w 480"/>
                    <a:gd name="T9" fmla="*/ 415 h 418"/>
                    <a:gd name="T10" fmla="*/ 240 w 480"/>
                    <a:gd name="T11" fmla="*/ 0 h 418"/>
                  </a:gdLst>
                  <a:ahLst/>
                  <a:cxnLst>
                    <a:cxn ang="0">
                      <a:pos x="T0" y="T1"/>
                    </a:cxn>
                    <a:cxn ang="0">
                      <a:pos x="T2" y="T3"/>
                    </a:cxn>
                    <a:cxn ang="0">
                      <a:pos x="T4" y="T5"/>
                    </a:cxn>
                    <a:cxn ang="0">
                      <a:pos x="T6" y="T7"/>
                    </a:cxn>
                    <a:cxn ang="0">
                      <a:pos x="T8" y="T9"/>
                    </a:cxn>
                    <a:cxn ang="0">
                      <a:pos x="T10" y="T11"/>
                    </a:cxn>
                  </a:cxnLst>
                  <a:rect l="0" t="0" r="r" b="b"/>
                  <a:pathLst>
                    <a:path w="480" h="418">
                      <a:moveTo>
                        <a:pt x="240" y="0"/>
                      </a:moveTo>
                      <a:lnTo>
                        <a:pt x="480" y="413"/>
                      </a:lnTo>
                      <a:lnTo>
                        <a:pt x="478" y="418"/>
                      </a:lnTo>
                      <a:lnTo>
                        <a:pt x="2" y="418"/>
                      </a:lnTo>
                      <a:lnTo>
                        <a:pt x="0" y="415"/>
                      </a:lnTo>
                      <a:lnTo>
                        <a:pt x="240" y="0"/>
                      </a:lnTo>
                      <a:close/>
                    </a:path>
                  </a:pathLst>
                </a:custGeom>
                <a:solidFill>
                  <a:schemeClr val="bg1">
                    <a:lumMod val="85000"/>
                  </a:schemeClr>
                </a:solidFill>
                <a:ln w="3175">
                  <a:solidFill>
                    <a:schemeClr val="tx2">
                      <a:lumMod val="40000"/>
                      <a:lumOff val="60000"/>
                    </a:schemeClr>
                  </a:solidFill>
                  <a:prstDash val="solid"/>
                  <a:round/>
                </a:ln>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sp>
              <p:nvSpPr>
                <p:cNvPr id="29" name="Freeform 43">
                  <a:extLst/>
                </p:cNvPr>
                <p:cNvSpPr/>
                <p:nvPr/>
              </p:nvSpPr>
              <p:spPr bwMode="auto">
                <a:xfrm>
                  <a:off x="4857322" y="1954209"/>
                  <a:ext cx="380168" cy="325427"/>
                </a:xfrm>
                <a:custGeom>
                  <a:avLst/>
                  <a:gdLst>
                    <a:gd name="T0" fmla="*/ 238 w 479"/>
                    <a:gd name="T1" fmla="*/ 0 h 409"/>
                    <a:gd name="T2" fmla="*/ 241 w 479"/>
                    <a:gd name="T3" fmla="*/ 0 h 409"/>
                    <a:gd name="T4" fmla="*/ 479 w 479"/>
                    <a:gd name="T5" fmla="*/ 409 h 409"/>
                    <a:gd name="T6" fmla="*/ 0 w 479"/>
                    <a:gd name="T7" fmla="*/ 409 h 409"/>
                    <a:gd name="T8" fmla="*/ 238 w 479"/>
                    <a:gd name="T9" fmla="*/ 0 h 409"/>
                  </a:gdLst>
                  <a:ahLst/>
                  <a:cxnLst>
                    <a:cxn ang="0">
                      <a:pos x="T0" y="T1"/>
                    </a:cxn>
                    <a:cxn ang="0">
                      <a:pos x="T2" y="T3"/>
                    </a:cxn>
                    <a:cxn ang="0">
                      <a:pos x="T4" y="T5"/>
                    </a:cxn>
                    <a:cxn ang="0">
                      <a:pos x="T6" y="T7"/>
                    </a:cxn>
                    <a:cxn ang="0">
                      <a:pos x="T8" y="T9"/>
                    </a:cxn>
                  </a:cxnLst>
                  <a:rect l="0" t="0" r="r" b="b"/>
                  <a:pathLst>
                    <a:path w="479" h="409">
                      <a:moveTo>
                        <a:pt x="238" y="0"/>
                      </a:moveTo>
                      <a:lnTo>
                        <a:pt x="241" y="0"/>
                      </a:lnTo>
                      <a:lnTo>
                        <a:pt x="479" y="409"/>
                      </a:lnTo>
                      <a:lnTo>
                        <a:pt x="0" y="409"/>
                      </a:lnTo>
                      <a:lnTo>
                        <a:pt x="238" y="0"/>
                      </a:lnTo>
                      <a:close/>
                    </a:path>
                  </a:pathLst>
                </a:custGeom>
                <a:solidFill>
                  <a:schemeClr val="bg1">
                    <a:lumMod val="75000"/>
                    <a:alpha val="75000"/>
                  </a:schemeClr>
                </a:solidFill>
                <a:ln w="3175">
                  <a:solidFill>
                    <a:schemeClr val="tx2">
                      <a:lumMod val="40000"/>
                      <a:lumOff val="60000"/>
                    </a:schemeClr>
                  </a:solidFill>
                  <a:prstDash val="solid"/>
                  <a:round/>
                </a:ln>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sp>
              <p:nvSpPr>
                <p:cNvPr id="30" name="Freeform 44">
                  <a:extLst/>
                </p:cNvPr>
                <p:cNvSpPr/>
                <p:nvPr/>
              </p:nvSpPr>
              <p:spPr bwMode="auto">
                <a:xfrm>
                  <a:off x="4667816" y="1954208"/>
                  <a:ext cx="379013" cy="325427"/>
                </a:xfrm>
                <a:custGeom>
                  <a:avLst/>
                  <a:gdLst>
                    <a:gd name="T0" fmla="*/ 0 w 476"/>
                    <a:gd name="T1" fmla="*/ 0 h 409"/>
                    <a:gd name="T2" fmla="*/ 476 w 476"/>
                    <a:gd name="T3" fmla="*/ 0 h 409"/>
                    <a:gd name="T4" fmla="*/ 238 w 476"/>
                    <a:gd name="T5" fmla="*/ 409 h 409"/>
                    <a:gd name="T6" fmla="*/ 238 w 476"/>
                    <a:gd name="T7" fmla="*/ 409 h 409"/>
                    <a:gd name="T8" fmla="*/ 0 w 476"/>
                    <a:gd name="T9" fmla="*/ 0 h 409"/>
                  </a:gdLst>
                  <a:ahLst/>
                  <a:cxnLst>
                    <a:cxn ang="0">
                      <a:pos x="T0" y="T1"/>
                    </a:cxn>
                    <a:cxn ang="0">
                      <a:pos x="T2" y="T3"/>
                    </a:cxn>
                    <a:cxn ang="0">
                      <a:pos x="T4" y="T5"/>
                    </a:cxn>
                    <a:cxn ang="0">
                      <a:pos x="T6" y="T7"/>
                    </a:cxn>
                    <a:cxn ang="0">
                      <a:pos x="T8" y="T9"/>
                    </a:cxn>
                  </a:cxnLst>
                  <a:rect l="0" t="0" r="r" b="b"/>
                  <a:pathLst>
                    <a:path w="476" h="409">
                      <a:moveTo>
                        <a:pt x="0" y="0"/>
                      </a:moveTo>
                      <a:lnTo>
                        <a:pt x="476" y="0"/>
                      </a:lnTo>
                      <a:lnTo>
                        <a:pt x="238" y="409"/>
                      </a:lnTo>
                      <a:lnTo>
                        <a:pt x="238" y="409"/>
                      </a:lnTo>
                      <a:lnTo>
                        <a:pt x="0" y="0"/>
                      </a:lnTo>
                      <a:close/>
                    </a:path>
                  </a:pathLst>
                </a:custGeom>
                <a:solidFill>
                  <a:schemeClr val="bg1">
                    <a:lumMod val="85000"/>
                  </a:schemeClr>
                </a:solidFill>
                <a:ln w="3175">
                  <a:solidFill>
                    <a:schemeClr val="tx2">
                      <a:lumMod val="40000"/>
                      <a:lumOff val="60000"/>
                    </a:schemeClr>
                  </a:solidFill>
                  <a:prstDash val="solid"/>
                  <a:round/>
                </a:ln>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sp>
              <p:nvSpPr>
                <p:cNvPr id="31" name="Freeform 45">
                  <a:extLst/>
                </p:cNvPr>
                <p:cNvSpPr/>
                <p:nvPr/>
              </p:nvSpPr>
              <p:spPr bwMode="auto">
                <a:xfrm>
                  <a:off x="4666660" y="1622709"/>
                  <a:ext cx="381324" cy="331499"/>
                </a:xfrm>
                <a:custGeom>
                  <a:avLst/>
                  <a:gdLst>
                    <a:gd name="T0" fmla="*/ 239 w 479"/>
                    <a:gd name="T1" fmla="*/ 0 h 417"/>
                    <a:gd name="T2" fmla="*/ 479 w 479"/>
                    <a:gd name="T3" fmla="*/ 414 h 417"/>
                    <a:gd name="T4" fmla="*/ 478 w 479"/>
                    <a:gd name="T5" fmla="*/ 417 h 417"/>
                    <a:gd name="T6" fmla="*/ 2 w 479"/>
                    <a:gd name="T7" fmla="*/ 417 h 417"/>
                    <a:gd name="T8" fmla="*/ 0 w 479"/>
                    <a:gd name="T9" fmla="*/ 412 h 417"/>
                    <a:gd name="T10" fmla="*/ 239 w 479"/>
                    <a:gd name="T11" fmla="*/ 0 h 417"/>
                  </a:gdLst>
                  <a:ahLst/>
                  <a:cxnLst>
                    <a:cxn ang="0">
                      <a:pos x="T0" y="T1"/>
                    </a:cxn>
                    <a:cxn ang="0">
                      <a:pos x="T2" y="T3"/>
                    </a:cxn>
                    <a:cxn ang="0">
                      <a:pos x="T4" y="T5"/>
                    </a:cxn>
                    <a:cxn ang="0">
                      <a:pos x="T6" y="T7"/>
                    </a:cxn>
                    <a:cxn ang="0">
                      <a:pos x="T8" y="T9"/>
                    </a:cxn>
                    <a:cxn ang="0">
                      <a:pos x="T10" y="T11"/>
                    </a:cxn>
                  </a:cxnLst>
                  <a:rect l="0" t="0" r="r" b="b"/>
                  <a:pathLst>
                    <a:path w="479" h="417">
                      <a:moveTo>
                        <a:pt x="239" y="0"/>
                      </a:moveTo>
                      <a:lnTo>
                        <a:pt x="479" y="414"/>
                      </a:lnTo>
                      <a:lnTo>
                        <a:pt x="478" y="417"/>
                      </a:lnTo>
                      <a:lnTo>
                        <a:pt x="2" y="417"/>
                      </a:lnTo>
                      <a:lnTo>
                        <a:pt x="0" y="412"/>
                      </a:lnTo>
                      <a:lnTo>
                        <a:pt x="239" y="0"/>
                      </a:lnTo>
                      <a:close/>
                    </a:path>
                  </a:pathLst>
                </a:custGeom>
                <a:solidFill>
                  <a:schemeClr val="bg1">
                    <a:lumMod val="95000"/>
                  </a:schemeClr>
                </a:solidFill>
                <a:ln w="3175">
                  <a:solidFill>
                    <a:schemeClr val="tx2">
                      <a:lumMod val="40000"/>
                      <a:lumOff val="60000"/>
                    </a:schemeClr>
                  </a:solidFill>
                  <a:prstDash val="solid"/>
                  <a:round/>
                </a:ln>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sp>
              <p:nvSpPr>
                <p:cNvPr id="32" name="Freeform 46">
                  <a:extLst/>
                </p:cNvPr>
                <p:cNvSpPr/>
                <p:nvPr/>
              </p:nvSpPr>
              <p:spPr bwMode="auto">
                <a:xfrm>
                  <a:off x="4792613" y="1729566"/>
                  <a:ext cx="511898" cy="441998"/>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gradFill flip="none" rotWithShape="1">
                  <a:gsLst>
                    <a:gs pos="100000">
                      <a:schemeClr val="accent3">
                        <a:lumMod val="60000"/>
                        <a:lumOff val="40000"/>
                      </a:schemeClr>
                    </a:gs>
                    <a:gs pos="1000">
                      <a:schemeClr val="accent2"/>
                    </a:gs>
                  </a:gsLst>
                  <a:lin ang="16200000" scaled="1"/>
                  <a:tileRect/>
                </a:gradFill>
                <a:ln w="0">
                  <a:solidFill>
                    <a:schemeClr val="tx2">
                      <a:lumMod val="40000"/>
                      <a:lumOff val="60000"/>
                    </a:schemeClr>
                  </a:solidFill>
                  <a:prstDash val="solid"/>
                  <a:round/>
                </a:ln>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grpSp>
        </p:grpSp>
        <p:grpSp>
          <p:nvGrpSpPr>
            <p:cNvPr id="33" name="Group 55"/>
            <p:cNvGrpSpPr>
              <a:grpSpLocks/>
            </p:cNvGrpSpPr>
            <p:nvPr/>
          </p:nvGrpSpPr>
          <p:grpSpPr bwMode="auto">
            <a:xfrm>
              <a:off x="3333750" y="724297"/>
              <a:ext cx="1176338" cy="952501"/>
              <a:chOff x="4622750" y="1583854"/>
              <a:chExt cx="849313" cy="733426"/>
            </a:xfrm>
          </p:grpSpPr>
          <p:sp>
            <p:nvSpPr>
              <p:cNvPr id="34" name="Freeform 39">
                <a:extLst/>
              </p:cNvPr>
              <p:cNvSpPr/>
              <p:nvPr/>
            </p:nvSpPr>
            <p:spPr bwMode="auto">
              <a:xfrm>
                <a:off x="4622750" y="1583854"/>
                <a:ext cx="849313" cy="733426"/>
              </a:xfrm>
              <a:custGeom>
                <a:avLst/>
                <a:gdLst>
                  <a:gd name="T0" fmla="*/ 267 w 1069"/>
                  <a:gd name="T1" fmla="*/ 0 h 923"/>
                  <a:gd name="T2" fmla="*/ 802 w 1069"/>
                  <a:gd name="T3" fmla="*/ 0 h 923"/>
                  <a:gd name="T4" fmla="*/ 1069 w 1069"/>
                  <a:gd name="T5" fmla="*/ 461 h 923"/>
                  <a:gd name="T6" fmla="*/ 802 w 1069"/>
                  <a:gd name="T7" fmla="*/ 923 h 923"/>
                  <a:gd name="T8" fmla="*/ 267 w 1069"/>
                  <a:gd name="T9" fmla="*/ 923 h 923"/>
                  <a:gd name="T10" fmla="*/ 0 w 1069"/>
                  <a:gd name="T11" fmla="*/ 461 h 923"/>
                  <a:gd name="T12" fmla="*/ 267 w 1069"/>
                  <a:gd name="T13" fmla="*/ 0 h 923"/>
                </a:gdLst>
                <a:ahLst/>
                <a:cxnLst>
                  <a:cxn ang="0">
                    <a:pos x="T0" y="T1"/>
                  </a:cxn>
                  <a:cxn ang="0">
                    <a:pos x="T2" y="T3"/>
                  </a:cxn>
                  <a:cxn ang="0">
                    <a:pos x="T4" y="T5"/>
                  </a:cxn>
                  <a:cxn ang="0">
                    <a:pos x="T6" y="T7"/>
                  </a:cxn>
                  <a:cxn ang="0">
                    <a:pos x="T8" y="T9"/>
                  </a:cxn>
                  <a:cxn ang="0">
                    <a:pos x="T10" y="T11"/>
                  </a:cxn>
                  <a:cxn ang="0">
                    <a:pos x="T12" y="T13"/>
                  </a:cxn>
                </a:cxnLst>
                <a:rect l="0" t="0" r="r" b="b"/>
                <a:pathLst>
                  <a:path w="1069" h="923">
                    <a:moveTo>
                      <a:pt x="267" y="0"/>
                    </a:moveTo>
                    <a:lnTo>
                      <a:pt x="802" y="0"/>
                    </a:lnTo>
                    <a:lnTo>
                      <a:pt x="1069" y="461"/>
                    </a:lnTo>
                    <a:lnTo>
                      <a:pt x="802" y="923"/>
                    </a:lnTo>
                    <a:lnTo>
                      <a:pt x="267" y="923"/>
                    </a:lnTo>
                    <a:lnTo>
                      <a:pt x="0" y="461"/>
                    </a:lnTo>
                    <a:lnTo>
                      <a:pt x="267" y="0"/>
                    </a:lnTo>
                    <a:close/>
                  </a:path>
                </a:pathLst>
              </a:custGeom>
              <a:solidFill>
                <a:schemeClr val="bg1"/>
              </a:solidFill>
              <a:ln w="0">
                <a:solidFill>
                  <a:schemeClr val="tx2">
                    <a:lumMod val="40000"/>
                    <a:lumOff val="60000"/>
                  </a:schemeClr>
                </a:solidFill>
                <a:prstDash val="solid"/>
                <a:round/>
              </a:ln>
              <a:effectLst>
                <a:outerShdw blurRad="88900" sx="102000" sy="102000" algn="ctr" rotWithShape="0">
                  <a:prstClr val="black">
                    <a:alpha val="40000"/>
                  </a:prstClr>
                </a:outerShdw>
              </a:effectLst>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grpSp>
            <p:nvGrpSpPr>
              <p:cNvPr id="35" name="Group 58"/>
              <p:cNvGrpSpPr>
                <a:grpSpLocks/>
              </p:cNvGrpSpPr>
              <p:nvPr/>
            </p:nvGrpSpPr>
            <p:grpSpPr bwMode="auto">
              <a:xfrm>
                <a:off x="4667451" y="1621747"/>
                <a:ext cx="759911" cy="657638"/>
                <a:chOff x="4667451" y="1621747"/>
                <a:chExt cx="759911" cy="657638"/>
              </a:xfrm>
            </p:grpSpPr>
            <p:sp>
              <p:nvSpPr>
                <p:cNvPr id="36" name="Freeform 40">
                  <a:extLst/>
                </p:cNvPr>
                <p:cNvSpPr/>
                <p:nvPr/>
              </p:nvSpPr>
              <p:spPr bwMode="auto">
                <a:xfrm>
                  <a:off x="4857716" y="1621747"/>
                  <a:ext cx="379382" cy="330041"/>
                </a:xfrm>
                <a:custGeom>
                  <a:avLst/>
                  <a:gdLst>
                    <a:gd name="T0" fmla="*/ 1 w 480"/>
                    <a:gd name="T1" fmla="*/ 0 h 415"/>
                    <a:gd name="T2" fmla="*/ 480 w 480"/>
                    <a:gd name="T3" fmla="*/ 0 h 415"/>
                    <a:gd name="T4" fmla="*/ 240 w 480"/>
                    <a:gd name="T5" fmla="*/ 415 h 415"/>
                    <a:gd name="T6" fmla="*/ 0 w 480"/>
                    <a:gd name="T7" fmla="*/ 1 h 415"/>
                    <a:gd name="T8" fmla="*/ 1 w 480"/>
                    <a:gd name="T9" fmla="*/ 0 h 415"/>
                  </a:gdLst>
                  <a:ahLst/>
                  <a:cxnLst>
                    <a:cxn ang="0">
                      <a:pos x="T0" y="T1"/>
                    </a:cxn>
                    <a:cxn ang="0">
                      <a:pos x="T2" y="T3"/>
                    </a:cxn>
                    <a:cxn ang="0">
                      <a:pos x="T4" y="T5"/>
                    </a:cxn>
                    <a:cxn ang="0">
                      <a:pos x="T6" y="T7"/>
                    </a:cxn>
                    <a:cxn ang="0">
                      <a:pos x="T8" y="T9"/>
                    </a:cxn>
                  </a:cxnLst>
                  <a:rect l="0" t="0" r="r" b="b"/>
                  <a:pathLst>
                    <a:path w="480" h="415">
                      <a:moveTo>
                        <a:pt x="1" y="0"/>
                      </a:moveTo>
                      <a:lnTo>
                        <a:pt x="480" y="0"/>
                      </a:lnTo>
                      <a:lnTo>
                        <a:pt x="240" y="415"/>
                      </a:lnTo>
                      <a:lnTo>
                        <a:pt x="0" y="1"/>
                      </a:lnTo>
                      <a:lnTo>
                        <a:pt x="1" y="0"/>
                      </a:lnTo>
                      <a:close/>
                    </a:path>
                  </a:pathLst>
                </a:custGeom>
                <a:solidFill>
                  <a:schemeClr val="bg1">
                    <a:lumMod val="75000"/>
                    <a:alpha val="75000"/>
                  </a:schemeClr>
                </a:solidFill>
                <a:ln w="3175">
                  <a:solidFill>
                    <a:schemeClr val="tx2">
                      <a:lumMod val="40000"/>
                      <a:lumOff val="60000"/>
                    </a:schemeClr>
                  </a:solidFill>
                  <a:prstDash val="solid"/>
                  <a:round/>
                </a:ln>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sp>
              <p:nvSpPr>
                <p:cNvPr id="37" name="Freeform 41">
                  <a:extLst/>
                </p:cNvPr>
                <p:cNvSpPr/>
                <p:nvPr/>
              </p:nvSpPr>
              <p:spPr bwMode="auto">
                <a:xfrm>
                  <a:off x="5050272" y="1954233"/>
                  <a:ext cx="375944" cy="325152"/>
                </a:xfrm>
                <a:custGeom>
                  <a:avLst/>
                  <a:gdLst>
                    <a:gd name="T0" fmla="*/ 0 w 476"/>
                    <a:gd name="T1" fmla="*/ 0 h 409"/>
                    <a:gd name="T2" fmla="*/ 476 w 476"/>
                    <a:gd name="T3" fmla="*/ 0 h 409"/>
                    <a:gd name="T4" fmla="*/ 238 w 476"/>
                    <a:gd name="T5" fmla="*/ 409 h 409"/>
                    <a:gd name="T6" fmla="*/ 238 w 476"/>
                    <a:gd name="T7" fmla="*/ 409 h 409"/>
                    <a:gd name="T8" fmla="*/ 0 w 476"/>
                    <a:gd name="T9" fmla="*/ 0 h 409"/>
                  </a:gdLst>
                  <a:ahLst/>
                  <a:cxnLst>
                    <a:cxn ang="0">
                      <a:pos x="T0" y="T1"/>
                    </a:cxn>
                    <a:cxn ang="0">
                      <a:pos x="T2" y="T3"/>
                    </a:cxn>
                    <a:cxn ang="0">
                      <a:pos x="T4" y="T5"/>
                    </a:cxn>
                    <a:cxn ang="0">
                      <a:pos x="T6" y="T7"/>
                    </a:cxn>
                    <a:cxn ang="0">
                      <a:pos x="T8" y="T9"/>
                    </a:cxn>
                  </a:cxnLst>
                  <a:rect l="0" t="0" r="r" b="b"/>
                  <a:pathLst>
                    <a:path w="476" h="409">
                      <a:moveTo>
                        <a:pt x="0" y="0"/>
                      </a:moveTo>
                      <a:lnTo>
                        <a:pt x="476" y="0"/>
                      </a:lnTo>
                      <a:lnTo>
                        <a:pt x="238" y="409"/>
                      </a:lnTo>
                      <a:lnTo>
                        <a:pt x="238" y="409"/>
                      </a:lnTo>
                      <a:lnTo>
                        <a:pt x="0" y="0"/>
                      </a:lnTo>
                      <a:close/>
                    </a:path>
                  </a:pathLst>
                </a:custGeom>
                <a:solidFill>
                  <a:schemeClr val="bg1">
                    <a:lumMod val="95000"/>
                  </a:schemeClr>
                </a:solidFill>
                <a:ln w="3175">
                  <a:solidFill>
                    <a:schemeClr val="tx2">
                      <a:lumMod val="40000"/>
                      <a:lumOff val="60000"/>
                    </a:schemeClr>
                  </a:solidFill>
                  <a:prstDash val="solid"/>
                  <a:round/>
                </a:ln>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sp>
              <p:nvSpPr>
                <p:cNvPr id="38" name="Freeform 42">
                  <a:extLst/>
                </p:cNvPr>
                <p:cNvSpPr/>
                <p:nvPr/>
              </p:nvSpPr>
              <p:spPr bwMode="auto">
                <a:xfrm>
                  <a:off x="5047980" y="1621747"/>
                  <a:ext cx="379382" cy="332486"/>
                </a:xfrm>
                <a:custGeom>
                  <a:avLst/>
                  <a:gdLst>
                    <a:gd name="T0" fmla="*/ 240 w 480"/>
                    <a:gd name="T1" fmla="*/ 0 h 418"/>
                    <a:gd name="T2" fmla="*/ 480 w 480"/>
                    <a:gd name="T3" fmla="*/ 413 h 418"/>
                    <a:gd name="T4" fmla="*/ 478 w 480"/>
                    <a:gd name="T5" fmla="*/ 418 h 418"/>
                    <a:gd name="T6" fmla="*/ 2 w 480"/>
                    <a:gd name="T7" fmla="*/ 418 h 418"/>
                    <a:gd name="T8" fmla="*/ 0 w 480"/>
                    <a:gd name="T9" fmla="*/ 415 h 418"/>
                    <a:gd name="T10" fmla="*/ 240 w 480"/>
                    <a:gd name="T11" fmla="*/ 0 h 418"/>
                  </a:gdLst>
                  <a:ahLst/>
                  <a:cxnLst>
                    <a:cxn ang="0">
                      <a:pos x="T0" y="T1"/>
                    </a:cxn>
                    <a:cxn ang="0">
                      <a:pos x="T2" y="T3"/>
                    </a:cxn>
                    <a:cxn ang="0">
                      <a:pos x="T4" y="T5"/>
                    </a:cxn>
                    <a:cxn ang="0">
                      <a:pos x="T6" y="T7"/>
                    </a:cxn>
                    <a:cxn ang="0">
                      <a:pos x="T8" y="T9"/>
                    </a:cxn>
                    <a:cxn ang="0">
                      <a:pos x="T10" y="T11"/>
                    </a:cxn>
                  </a:cxnLst>
                  <a:rect l="0" t="0" r="r" b="b"/>
                  <a:pathLst>
                    <a:path w="480" h="418">
                      <a:moveTo>
                        <a:pt x="240" y="0"/>
                      </a:moveTo>
                      <a:lnTo>
                        <a:pt x="480" y="413"/>
                      </a:lnTo>
                      <a:lnTo>
                        <a:pt x="478" y="418"/>
                      </a:lnTo>
                      <a:lnTo>
                        <a:pt x="2" y="418"/>
                      </a:lnTo>
                      <a:lnTo>
                        <a:pt x="0" y="415"/>
                      </a:lnTo>
                      <a:lnTo>
                        <a:pt x="240" y="0"/>
                      </a:lnTo>
                      <a:close/>
                    </a:path>
                  </a:pathLst>
                </a:custGeom>
                <a:solidFill>
                  <a:schemeClr val="bg1">
                    <a:lumMod val="85000"/>
                  </a:schemeClr>
                </a:solidFill>
                <a:ln w="3175">
                  <a:solidFill>
                    <a:schemeClr val="tx2">
                      <a:lumMod val="40000"/>
                      <a:lumOff val="60000"/>
                    </a:schemeClr>
                  </a:solidFill>
                  <a:prstDash val="solid"/>
                  <a:round/>
                </a:ln>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sp>
              <p:nvSpPr>
                <p:cNvPr id="39" name="Freeform 43">
                  <a:extLst/>
                </p:cNvPr>
                <p:cNvSpPr/>
                <p:nvPr/>
              </p:nvSpPr>
              <p:spPr bwMode="auto">
                <a:xfrm>
                  <a:off x="4857716" y="1954233"/>
                  <a:ext cx="379382" cy="325152"/>
                </a:xfrm>
                <a:custGeom>
                  <a:avLst/>
                  <a:gdLst>
                    <a:gd name="T0" fmla="*/ 238 w 479"/>
                    <a:gd name="T1" fmla="*/ 0 h 409"/>
                    <a:gd name="T2" fmla="*/ 241 w 479"/>
                    <a:gd name="T3" fmla="*/ 0 h 409"/>
                    <a:gd name="T4" fmla="*/ 479 w 479"/>
                    <a:gd name="T5" fmla="*/ 409 h 409"/>
                    <a:gd name="T6" fmla="*/ 0 w 479"/>
                    <a:gd name="T7" fmla="*/ 409 h 409"/>
                    <a:gd name="T8" fmla="*/ 238 w 479"/>
                    <a:gd name="T9" fmla="*/ 0 h 409"/>
                  </a:gdLst>
                  <a:ahLst/>
                  <a:cxnLst>
                    <a:cxn ang="0">
                      <a:pos x="T0" y="T1"/>
                    </a:cxn>
                    <a:cxn ang="0">
                      <a:pos x="T2" y="T3"/>
                    </a:cxn>
                    <a:cxn ang="0">
                      <a:pos x="T4" y="T5"/>
                    </a:cxn>
                    <a:cxn ang="0">
                      <a:pos x="T6" y="T7"/>
                    </a:cxn>
                    <a:cxn ang="0">
                      <a:pos x="T8" y="T9"/>
                    </a:cxn>
                  </a:cxnLst>
                  <a:rect l="0" t="0" r="r" b="b"/>
                  <a:pathLst>
                    <a:path w="479" h="409">
                      <a:moveTo>
                        <a:pt x="238" y="0"/>
                      </a:moveTo>
                      <a:lnTo>
                        <a:pt x="241" y="0"/>
                      </a:lnTo>
                      <a:lnTo>
                        <a:pt x="479" y="409"/>
                      </a:lnTo>
                      <a:lnTo>
                        <a:pt x="0" y="409"/>
                      </a:lnTo>
                      <a:lnTo>
                        <a:pt x="238" y="0"/>
                      </a:lnTo>
                      <a:close/>
                    </a:path>
                  </a:pathLst>
                </a:custGeom>
                <a:solidFill>
                  <a:schemeClr val="bg1">
                    <a:lumMod val="75000"/>
                    <a:alpha val="75000"/>
                  </a:schemeClr>
                </a:solidFill>
                <a:ln w="3175">
                  <a:solidFill>
                    <a:schemeClr val="tx2">
                      <a:lumMod val="40000"/>
                      <a:lumOff val="60000"/>
                    </a:schemeClr>
                  </a:solidFill>
                  <a:prstDash val="solid"/>
                  <a:round/>
                </a:ln>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sp>
              <p:nvSpPr>
                <p:cNvPr id="40" name="Freeform 44">
                  <a:extLst/>
                </p:cNvPr>
                <p:cNvSpPr/>
                <p:nvPr/>
              </p:nvSpPr>
              <p:spPr bwMode="auto">
                <a:xfrm>
                  <a:off x="4668597" y="1954233"/>
                  <a:ext cx="378237" cy="325152"/>
                </a:xfrm>
                <a:custGeom>
                  <a:avLst/>
                  <a:gdLst>
                    <a:gd name="T0" fmla="*/ 0 w 476"/>
                    <a:gd name="T1" fmla="*/ 0 h 409"/>
                    <a:gd name="T2" fmla="*/ 476 w 476"/>
                    <a:gd name="T3" fmla="*/ 0 h 409"/>
                    <a:gd name="T4" fmla="*/ 238 w 476"/>
                    <a:gd name="T5" fmla="*/ 409 h 409"/>
                    <a:gd name="T6" fmla="*/ 238 w 476"/>
                    <a:gd name="T7" fmla="*/ 409 h 409"/>
                    <a:gd name="T8" fmla="*/ 0 w 476"/>
                    <a:gd name="T9" fmla="*/ 0 h 409"/>
                  </a:gdLst>
                  <a:ahLst/>
                  <a:cxnLst>
                    <a:cxn ang="0">
                      <a:pos x="T0" y="T1"/>
                    </a:cxn>
                    <a:cxn ang="0">
                      <a:pos x="T2" y="T3"/>
                    </a:cxn>
                    <a:cxn ang="0">
                      <a:pos x="T4" y="T5"/>
                    </a:cxn>
                    <a:cxn ang="0">
                      <a:pos x="T6" y="T7"/>
                    </a:cxn>
                    <a:cxn ang="0">
                      <a:pos x="T8" y="T9"/>
                    </a:cxn>
                  </a:cxnLst>
                  <a:rect l="0" t="0" r="r" b="b"/>
                  <a:pathLst>
                    <a:path w="476" h="409">
                      <a:moveTo>
                        <a:pt x="0" y="0"/>
                      </a:moveTo>
                      <a:lnTo>
                        <a:pt x="476" y="0"/>
                      </a:lnTo>
                      <a:lnTo>
                        <a:pt x="238" y="409"/>
                      </a:lnTo>
                      <a:lnTo>
                        <a:pt x="238" y="409"/>
                      </a:lnTo>
                      <a:lnTo>
                        <a:pt x="0" y="0"/>
                      </a:lnTo>
                      <a:close/>
                    </a:path>
                  </a:pathLst>
                </a:custGeom>
                <a:solidFill>
                  <a:schemeClr val="bg1">
                    <a:lumMod val="85000"/>
                  </a:schemeClr>
                </a:solidFill>
                <a:ln w="3175">
                  <a:solidFill>
                    <a:schemeClr val="tx2">
                      <a:lumMod val="40000"/>
                      <a:lumOff val="60000"/>
                    </a:schemeClr>
                  </a:solidFill>
                  <a:prstDash val="solid"/>
                  <a:round/>
                </a:ln>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sp>
              <p:nvSpPr>
                <p:cNvPr id="41" name="Freeform 45">
                  <a:extLst/>
                </p:cNvPr>
                <p:cNvSpPr/>
                <p:nvPr/>
              </p:nvSpPr>
              <p:spPr bwMode="auto">
                <a:xfrm>
                  <a:off x="4667451" y="1622969"/>
                  <a:ext cx="380529" cy="331264"/>
                </a:xfrm>
                <a:custGeom>
                  <a:avLst/>
                  <a:gdLst>
                    <a:gd name="T0" fmla="*/ 239 w 479"/>
                    <a:gd name="T1" fmla="*/ 0 h 417"/>
                    <a:gd name="T2" fmla="*/ 479 w 479"/>
                    <a:gd name="T3" fmla="*/ 414 h 417"/>
                    <a:gd name="T4" fmla="*/ 478 w 479"/>
                    <a:gd name="T5" fmla="*/ 417 h 417"/>
                    <a:gd name="T6" fmla="*/ 2 w 479"/>
                    <a:gd name="T7" fmla="*/ 417 h 417"/>
                    <a:gd name="T8" fmla="*/ 0 w 479"/>
                    <a:gd name="T9" fmla="*/ 412 h 417"/>
                    <a:gd name="T10" fmla="*/ 239 w 479"/>
                    <a:gd name="T11" fmla="*/ 0 h 417"/>
                  </a:gdLst>
                  <a:ahLst/>
                  <a:cxnLst>
                    <a:cxn ang="0">
                      <a:pos x="T0" y="T1"/>
                    </a:cxn>
                    <a:cxn ang="0">
                      <a:pos x="T2" y="T3"/>
                    </a:cxn>
                    <a:cxn ang="0">
                      <a:pos x="T4" y="T5"/>
                    </a:cxn>
                    <a:cxn ang="0">
                      <a:pos x="T6" y="T7"/>
                    </a:cxn>
                    <a:cxn ang="0">
                      <a:pos x="T8" y="T9"/>
                    </a:cxn>
                    <a:cxn ang="0">
                      <a:pos x="T10" y="T11"/>
                    </a:cxn>
                  </a:cxnLst>
                  <a:rect l="0" t="0" r="r" b="b"/>
                  <a:pathLst>
                    <a:path w="479" h="417">
                      <a:moveTo>
                        <a:pt x="239" y="0"/>
                      </a:moveTo>
                      <a:lnTo>
                        <a:pt x="479" y="414"/>
                      </a:lnTo>
                      <a:lnTo>
                        <a:pt x="478" y="417"/>
                      </a:lnTo>
                      <a:lnTo>
                        <a:pt x="2" y="417"/>
                      </a:lnTo>
                      <a:lnTo>
                        <a:pt x="0" y="412"/>
                      </a:lnTo>
                      <a:lnTo>
                        <a:pt x="239" y="0"/>
                      </a:lnTo>
                      <a:close/>
                    </a:path>
                  </a:pathLst>
                </a:custGeom>
                <a:solidFill>
                  <a:schemeClr val="bg1">
                    <a:lumMod val="95000"/>
                  </a:schemeClr>
                </a:solidFill>
                <a:ln w="3175">
                  <a:solidFill>
                    <a:schemeClr val="tx2">
                      <a:lumMod val="40000"/>
                      <a:lumOff val="60000"/>
                    </a:schemeClr>
                  </a:solidFill>
                  <a:prstDash val="solid"/>
                  <a:round/>
                </a:ln>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sp>
              <p:nvSpPr>
                <p:cNvPr id="42" name="Freeform 46">
                  <a:extLst/>
                </p:cNvPr>
                <p:cNvSpPr/>
                <p:nvPr/>
              </p:nvSpPr>
              <p:spPr bwMode="auto">
                <a:xfrm>
                  <a:off x="4792384" y="1729316"/>
                  <a:ext cx="511192" cy="442500"/>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ln/>
              </p:spPr>
              <p:style>
                <a:lnRef idx="1">
                  <a:schemeClr val="accent4"/>
                </a:lnRef>
                <a:fillRef idx="2">
                  <a:schemeClr val="accent4"/>
                </a:fillRef>
                <a:effectRef idx="1">
                  <a:schemeClr val="accent4"/>
                </a:effectRef>
                <a:fontRef idx="minor">
                  <a:schemeClr val="dk1"/>
                </a:fontRef>
              </p:style>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grpSp>
        </p:grpSp>
        <p:grpSp>
          <p:nvGrpSpPr>
            <p:cNvPr id="43" name="Group 85"/>
            <p:cNvGrpSpPr>
              <a:grpSpLocks/>
            </p:cNvGrpSpPr>
            <p:nvPr/>
          </p:nvGrpSpPr>
          <p:grpSpPr bwMode="auto">
            <a:xfrm>
              <a:off x="3491880" y="3619150"/>
              <a:ext cx="1266825" cy="1011237"/>
              <a:chOff x="4622750" y="1583853"/>
              <a:chExt cx="849313" cy="733425"/>
            </a:xfrm>
          </p:grpSpPr>
          <p:sp>
            <p:nvSpPr>
              <p:cNvPr id="44" name="Freeform 39">
                <a:extLst/>
              </p:cNvPr>
              <p:cNvSpPr/>
              <p:nvPr/>
            </p:nvSpPr>
            <p:spPr bwMode="auto">
              <a:xfrm>
                <a:off x="4622750" y="1583853"/>
                <a:ext cx="849313" cy="733425"/>
              </a:xfrm>
              <a:custGeom>
                <a:avLst/>
                <a:gdLst>
                  <a:gd name="T0" fmla="*/ 267 w 1069"/>
                  <a:gd name="T1" fmla="*/ 0 h 923"/>
                  <a:gd name="T2" fmla="*/ 802 w 1069"/>
                  <a:gd name="T3" fmla="*/ 0 h 923"/>
                  <a:gd name="T4" fmla="*/ 1069 w 1069"/>
                  <a:gd name="T5" fmla="*/ 461 h 923"/>
                  <a:gd name="T6" fmla="*/ 802 w 1069"/>
                  <a:gd name="T7" fmla="*/ 923 h 923"/>
                  <a:gd name="T8" fmla="*/ 267 w 1069"/>
                  <a:gd name="T9" fmla="*/ 923 h 923"/>
                  <a:gd name="T10" fmla="*/ 0 w 1069"/>
                  <a:gd name="T11" fmla="*/ 461 h 923"/>
                  <a:gd name="T12" fmla="*/ 267 w 1069"/>
                  <a:gd name="T13" fmla="*/ 0 h 923"/>
                </a:gdLst>
                <a:ahLst/>
                <a:cxnLst>
                  <a:cxn ang="0">
                    <a:pos x="T0" y="T1"/>
                  </a:cxn>
                  <a:cxn ang="0">
                    <a:pos x="T2" y="T3"/>
                  </a:cxn>
                  <a:cxn ang="0">
                    <a:pos x="T4" y="T5"/>
                  </a:cxn>
                  <a:cxn ang="0">
                    <a:pos x="T6" y="T7"/>
                  </a:cxn>
                  <a:cxn ang="0">
                    <a:pos x="T8" y="T9"/>
                  </a:cxn>
                  <a:cxn ang="0">
                    <a:pos x="T10" y="T11"/>
                  </a:cxn>
                  <a:cxn ang="0">
                    <a:pos x="T12" y="T13"/>
                  </a:cxn>
                </a:cxnLst>
                <a:rect l="0" t="0" r="r" b="b"/>
                <a:pathLst>
                  <a:path w="1069" h="923">
                    <a:moveTo>
                      <a:pt x="267" y="0"/>
                    </a:moveTo>
                    <a:lnTo>
                      <a:pt x="802" y="0"/>
                    </a:lnTo>
                    <a:lnTo>
                      <a:pt x="1069" y="461"/>
                    </a:lnTo>
                    <a:lnTo>
                      <a:pt x="802" y="923"/>
                    </a:lnTo>
                    <a:lnTo>
                      <a:pt x="267" y="923"/>
                    </a:lnTo>
                    <a:lnTo>
                      <a:pt x="0" y="461"/>
                    </a:lnTo>
                    <a:lnTo>
                      <a:pt x="267" y="0"/>
                    </a:lnTo>
                    <a:close/>
                  </a:path>
                </a:pathLst>
              </a:custGeom>
              <a:solidFill>
                <a:schemeClr val="bg1"/>
              </a:solidFill>
              <a:ln w="0">
                <a:solidFill>
                  <a:schemeClr val="tx2">
                    <a:lumMod val="40000"/>
                    <a:lumOff val="60000"/>
                  </a:schemeClr>
                </a:solidFill>
                <a:prstDash val="solid"/>
                <a:round/>
              </a:ln>
              <a:effectLst>
                <a:outerShdw blurRad="88900" sx="102000" sy="102000" algn="ctr" rotWithShape="0">
                  <a:prstClr val="black">
                    <a:alpha val="40000"/>
                  </a:prstClr>
                </a:outerShdw>
              </a:effectLst>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grpSp>
            <p:nvGrpSpPr>
              <p:cNvPr id="45" name="Group 91"/>
              <p:cNvGrpSpPr>
                <a:grpSpLocks/>
              </p:cNvGrpSpPr>
              <p:nvPr/>
            </p:nvGrpSpPr>
            <p:grpSpPr bwMode="auto">
              <a:xfrm>
                <a:off x="4667451" y="1621849"/>
                <a:ext cx="759911" cy="657433"/>
                <a:chOff x="4667451" y="1621849"/>
                <a:chExt cx="759911" cy="657433"/>
              </a:xfrm>
            </p:grpSpPr>
            <p:sp>
              <p:nvSpPr>
                <p:cNvPr id="46" name="Freeform 40">
                  <a:extLst/>
                </p:cNvPr>
                <p:cNvSpPr/>
                <p:nvPr/>
              </p:nvSpPr>
              <p:spPr bwMode="auto">
                <a:xfrm>
                  <a:off x="4857961" y="1621849"/>
                  <a:ext cx="378891" cy="330444"/>
                </a:xfrm>
                <a:custGeom>
                  <a:avLst/>
                  <a:gdLst>
                    <a:gd name="T0" fmla="*/ 1 w 480"/>
                    <a:gd name="T1" fmla="*/ 0 h 415"/>
                    <a:gd name="T2" fmla="*/ 480 w 480"/>
                    <a:gd name="T3" fmla="*/ 0 h 415"/>
                    <a:gd name="T4" fmla="*/ 240 w 480"/>
                    <a:gd name="T5" fmla="*/ 415 h 415"/>
                    <a:gd name="T6" fmla="*/ 0 w 480"/>
                    <a:gd name="T7" fmla="*/ 1 h 415"/>
                    <a:gd name="T8" fmla="*/ 1 w 480"/>
                    <a:gd name="T9" fmla="*/ 0 h 415"/>
                  </a:gdLst>
                  <a:ahLst/>
                  <a:cxnLst>
                    <a:cxn ang="0">
                      <a:pos x="T0" y="T1"/>
                    </a:cxn>
                    <a:cxn ang="0">
                      <a:pos x="T2" y="T3"/>
                    </a:cxn>
                    <a:cxn ang="0">
                      <a:pos x="T4" y="T5"/>
                    </a:cxn>
                    <a:cxn ang="0">
                      <a:pos x="T6" y="T7"/>
                    </a:cxn>
                    <a:cxn ang="0">
                      <a:pos x="T8" y="T9"/>
                    </a:cxn>
                  </a:cxnLst>
                  <a:rect l="0" t="0" r="r" b="b"/>
                  <a:pathLst>
                    <a:path w="480" h="415">
                      <a:moveTo>
                        <a:pt x="1" y="0"/>
                      </a:moveTo>
                      <a:lnTo>
                        <a:pt x="480" y="0"/>
                      </a:lnTo>
                      <a:lnTo>
                        <a:pt x="240" y="415"/>
                      </a:lnTo>
                      <a:lnTo>
                        <a:pt x="0" y="1"/>
                      </a:lnTo>
                      <a:lnTo>
                        <a:pt x="1" y="0"/>
                      </a:lnTo>
                      <a:close/>
                    </a:path>
                  </a:pathLst>
                </a:custGeom>
                <a:solidFill>
                  <a:schemeClr val="bg1">
                    <a:lumMod val="75000"/>
                    <a:alpha val="75000"/>
                  </a:schemeClr>
                </a:solidFill>
                <a:ln w="3175">
                  <a:solidFill>
                    <a:schemeClr val="tx2">
                      <a:lumMod val="40000"/>
                      <a:lumOff val="60000"/>
                    </a:schemeClr>
                  </a:solidFill>
                  <a:prstDash val="solid"/>
                  <a:round/>
                </a:ln>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sp>
              <p:nvSpPr>
                <p:cNvPr id="47" name="Freeform 41">
                  <a:extLst/>
                </p:cNvPr>
                <p:cNvSpPr/>
                <p:nvPr/>
              </p:nvSpPr>
              <p:spPr bwMode="auto">
                <a:xfrm>
                  <a:off x="5049535" y="1953444"/>
                  <a:ext cx="376763" cy="325837"/>
                </a:xfrm>
                <a:custGeom>
                  <a:avLst/>
                  <a:gdLst>
                    <a:gd name="T0" fmla="*/ 0 w 476"/>
                    <a:gd name="T1" fmla="*/ 0 h 409"/>
                    <a:gd name="T2" fmla="*/ 476 w 476"/>
                    <a:gd name="T3" fmla="*/ 0 h 409"/>
                    <a:gd name="T4" fmla="*/ 238 w 476"/>
                    <a:gd name="T5" fmla="*/ 409 h 409"/>
                    <a:gd name="T6" fmla="*/ 238 w 476"/>
                    <a:gd name="T7" fmla="*/ 409 h 409"/>
                    <a:gd name="T8" fmla="*/ 0 w 476"/>
                    <a:gd name="T9" fmla="*/ 0 h 409"/>
                  </a:gdLst>
                  <a:ahLst/>
                  <a:cxnLst>
                    <a:cxn ang="0">
                      <a:pos x="T0" y="T1"/>
                    </a:cxn>
                    <a:cxn ang="0">
                      <a:pos x="T2" y="T3"/>
                    </a:cxn>
                    <a:cxn ang="0">
                      <a:pos x="T4" y="T5"/>
                    </a:cxn>
                    <a:cxn ang="0">
                      <a:pos x="T6" y="T7"/>
                    </a:cxn>
                    <a:cxn ang="0">
                      <a:pos x="T8" y="T9"/>
                    </a:cxn>
                  </a:cxnLst>
                  <a:rect l="0" t="0" r="r" b="b"/>
                  <a:pathLst>
                    <a:path w="476" h="409">
                      <a:moveTo>
                        <a:pt x="0" y="0"/>
                      </a:moveTo>
                      <a:lnTo>
                        <a:pt x="476" y="0"/>
                      </a:lnTo>
                      <a:lnTo>
                        <a:pt x="238" y="409"/>
                      </a:lnTo>
                      <a:lnTo>
                        <a:pt x="238" y="409"/>
                      </a:lnTo>
                      <a:lnTo>
                        <a:pt x="0" y="0"/>
                      </a:lnTo>
                      <a:close/>
                    </a:path>
                  </a:pathLst>
                </a:custGeom>
                <a:solidFill>
                  <a:schemeClr val="bg1">
                    <a:lumMod val="95000"/>
                  </a:schemeClr>
                </a:solidFill>
                <a:ln w="3175">
                  <a:solidFill>
                    <a:schemeClr val="tx2">
                      <a:lumMod val="40000"/>
                      <a:lumOff val="60000"/>
                    </a:schemeClr>
                  </a:solidFill>
                  <a:prstDash val="solid"/>
                  <a:round/>
                </a:ln>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sp>
              <p:nvSpPr>
                <p:cNvPr id="48" name="Freeform 42">
                  <a:extLst/>
                </p:cNvPr>
                <p:cNvSpPr/>
                <p:nvPr/>
              </p:nvSpPr>
              <p:spPr bwMode="auto">
                <a:xfrm>
                  <a:off x="5048471" y="1621849"/>
                  <a:ext cx="378891" cy="331596"/>
                </a:xfrm>
                <a:custGeom>
                  <a:avLst/>
                  <a:gdLst>
                    <a:gd name="T0" fmla="*/ 240 w 480"/>
                    <a:gd name="T1" fmla="*/ 0 h 418"/>
                    <a:gd name="T2" fmla="*/ 480 w 480"/>
                    <a:gd name="T3" fmla="*/ 413 h 418"/>
                    <a:gd name="T4" fmla="*/ 478 w 480"/>
                    <a:gd name="T5" fmla="*/ 418 h 418"/>
                    <a:gd name="T6" fmla="*/ 2 w 480"/>
                    <a:gd name="T7" fmla="*/ 418 h 418"/>
                    <a:gd name="T8" fmla="*/ 0 w 480"/>
                    <a:gd name="T9" fmla="*/ 415 h 418"/>
                    <a:gd name="T10" fmla="*/ 240 w 480"/>
                    <a:gd name="T11" fmla="*/ 0 h 418"/>
                  </a:gdLst>
                  <a:ahLst/>
                  <a:cxnLst>
                    <a:cxn ang="0">
                      <a:pos x="T0" y="T1"/>
                    </a:cxn>
                    <a:cxn ang="0">
                      <a:pos x="T2" y="T3"/>
                    </a:cxn>
                    <a:cxn ang="0">
                      <a:pos x="T4" y="T5"/>
                    </a:cxn>
                    <a:cxn ang="0">
                      <a:pos x="T6" y="T7"/>
                    </a:cxn>
                    <a:cxn ang="0">
                      <a:pos x="T8" y="T9"/>
                    </a:cxn>
                    <a:cxn ang="0">
                      <a:pos x="T10" y="T11"/>
                    </a:cxn>
                  </a:cxnLst>
                  <a:rect l="0" t="0" r="r" b="b"/>
                  <a:pathLst>
                    <a:path w="480" h="418">
                      <a:moveTo>
                        <a:pt x="240" y="0"/>
                      </a:moveTo>
                      <a:lnTo>
                        <a:pt x="480" y="413"/>
                      </a:lnTo>
                      <a:lnTo>
                        <a:pt x="478" y="418"/>
                      </a:lnTo>
                      <a:lnTo>
                        <a:pt x="2" y="418"/>
                      </a:lnTo>
                      <a:lnTo>
                        <a:pt x="0" y="415"/>
                      </a:lnTo>
                      <a:lnTo>
                        <a:pt x="240" y="0"/>
                      </a:lnTo>
                      <a:close/>
                    </a:path>
                  </a:pathLst>
                </a:custGeom>
                <a:solidFill>
                  <a:schemeClr val="bg1">
                    <a:lumMod val="85000"/>
                  </a:schemeClr>
                </a:solidFill>
                <a:ln w="3175">
                  <a:solidFill>
                    <a:schemeClr val="tx2">
                      <a:lumMod val="40000"/>
                      <a:lumOff val="60000"/>
                    </a:schemeClr>
                  </a:solidFill>
                  <a:prstDash val="solid"/>
                  <a:round/>
                </a:ln>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sp>
              <p:nvSpPr>
                <p:cNvPr id="49" name="Freeform 43">
                  <a:extLst/>
                </p:cNvPr>
                <p:cNvSpPr/>
                <p:nvPr/>
              </p:nvSpPr>
              <p:spPr bwMode="auto">
                <a:xfrm>
                  <a:off x="4857961" y="1953444"/>
                  <a:ext cx="378891" cy="325838"/>
                </a:xfrm>
                <a:custGeom>
                  <a:avLst/>
                  <a:gdLst>
                    <a:gd name="T0" fmla="*/ 238 w 479"/>
                    <a:gd name="T1" fmla="*/ 0 h 409"/>
                    <a:gd name="T2" fmla="*/ 241 w 479"/>
                    <a:gd name="T3" fmla="*/ 0 h 409"/>
                    <a:gd name="T4" fmla="*/ 479 w 479"/>
                    <a:gd name="T5" fmla="*/ 409 h 409"/>
                    <a:gd name="T6" fmla="*/ 0 w 479"/>
                    <a:gd name="T7" fmla="*/ 409 h 409"/>
                    <a:gd name="T8" fmla="*/ 238 w 479"/>
                    <a:gd name="T9" fmla="*/ 0 h 409"/>
                  </a:gdLst>
                  <a:ahLst/>
                  <a:cxnLst>
                    <a:cxn ang="0">
                      <a:pos x="T0" y="T1"/>
                    </a:cxn>
                    <a:cxn ang="0">
                      <a:pos x="T2" y="T3"/>
                    </a:cxn>
                    <a:cxn ang="0">
                      <a:pos x="T4" y="T5"/>
                    </a:cxn>
                    <a:cxn ang="0">
                      <a:pos x="T6" y="T7"/>
                    </a:cxn>
                    <a:cxn ang="0">
                      <a:pos x="T8" y="T9"/>
                    </a:cxn>
                  </a:cxnLst>
                  <a:rect l="0" t="0" r="r" b="b"/>
                  <a:pathLst>
                    <a:path w="479" h="409">
                      <a:moveTo>
                        <a:pt x="238" y="0"/>
                      </a:moveTo>
                      <a:lnTo>
                        <a:pt x="241" y="0"/>
                      </a:lnTo>
                      <a:lnTo>
                        <a:pt x="479" y="409"/>
                      </a:lnTo>
                      <a:lnTo>
                        <a:pt x="0" y="409"/>
                      </a:lnTo>
                      <a:lnTo>
                        <a:pt x="238" y="0"/>
                      </a:lnTo>
                      <a:close/>
                    </a:path>
                  </a:pathLst>
                </a:custGeom>
                <a:solidFill>
                  <a:schemeClr val="bg1">
                    <a:lumMod val="75000"/>
                    <a:alpha val="75000"/>
                  </a:schemeClr>
                </a:solidFill>
                <a:ln w="3175">
                  <a:solidFill>
                    <a:schemeClr val="tx2">
                      <a:lumMod val="40000"/>
                      <a:lumOff val="60000"/>
                    </a:schemeClr>
                  </a:solidFill>
                  <a:prstDash val="solid"/>
                  <a:round/>
                </a:ln>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sp>
              <p:nvSpPr>
                <p:cNvPr id="50" name="Freeform 44">
                  <a:extLst/>
                </p:cNvPr>
                <p:cNvSpPr/>
                <p:nvPr/>
              </p:nvSpPr>
              <p:spPr bwMode="auto">
                <a:xfrm>
                  <a:off x="4668515" y="1953444"/>
                  <a:ext cx="377827" cy="325838"/>
                </a:xfrm>
                <a:custGeom>
                  <a:avLst/>
                  <a:gdLst>
                    <a:gd name="T0" fmla="*/ 0 w 476"/>
                    <a:gd name="T1" fmla="*/ 0 h 409"/>
                    <a:gd name="T2" fmla="*/ 476 w 476"/>
                    <a:gd name="T3" fmla="*/ 0 h 409"/>
                    <a:gd name="T4" fmla="*/ 238 w 476"/>
                    <a:gd name="T5" fmla="*/ 409 h 409"/>
                    <a:gd name="T6" fmla="*/ 238 w 476"/>
                    <a:gd name="T7" fmla="*/ 409 h 409"/>
                    <a:gd name="T8" fmla="*/ 0 w 476"/>
                    <a:gd name="T9" fmla="*/ 0 h 409"/>
                  </a:gdLst>
                  <a:ahLst/>
                  <a:cxnLst>
                    <a:cxn ang="0">
                      <a:pos x="T0" y="T1"/>
                    </a:cxn>
                    <a:cxn ang="0">
                      <a:pos x="T2" y="T3"/>
                    </a:cxn>
                    <a:cxn ang="0">
                      <a:pos x="T4" y="T5"/>
                    </a:cxn>
                    <a:cxn ang="0">
                      <a:pos x="T6" y="T7"/>
                    </a:cxn>
                    <a:cxn ang="0">
                      <a:pos x="T8" y="T9"/>
                    </a:cxn>
                  </a:cxnLst>
                  <a:rect l="0" t="0" r="r" b="b"/>
                  <a:pathLst>
                    <a:path w="476" h="409">
                      <a:moveTo>
                        <a:pt x="0" y="0"/>
                      </a:moveTo>
                      <a:lnTo>
                        <a:pt x="476" y="0"/>
                      </a:lnTo>
                      <a:lnTo>
                        <a:pt x="238" y="409"/>
                      </a:lnTo>
                      <a:lnTo>
                        <a:pt x="238" y="409"/>
                      </a:lnTo>
                      <a:lnTo>
                        <a:pt x="0" y="0"/>
                      </a:lnTo>
                      <a:close/>
                    </a:path>
                  </a:pathLst>
                </a:custGeom>
                <a:solidFill>
                  <a:schemeClr val="bg1">
                    <a:lumMod val="85000"/>
                  </a:schemeClr>
                </a:solidFill>
                <a:ln w="3175">
                  <a:solidFill>
                    <a:schemeClr val="tx2">
                      <a:lumMod val="40000"/>
                      <a:lumOff val="60000"/>
                    </a:schemeClr>
                  </a:solidFill>
                  <a:prstDash val="solid"/>
                  <a:round/>
                </a:ln>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sp>
              <p:nvSpPr>
                <p:cNvPr id="51" name="Freeform 45">
                  <a:extLst/>
                </p:cNvPr>
                <p:cNvSpPr/>
                <p:nvPr/>
              </p:nvSpPr>
              <p:spPr bwMode="auto">
                <a:xfrm>
                  <a:off x="4667451" y="1623000"/>
                  <a:ext cx="381020" cy="330445"/>
                </a:xfrm>
                <a:custGeom>
                  <a:avLst/>
                  <a:gdLst>
                    <a:gd name="T0" fmla="*/ 239 w 479"/>
                    <a:gd name="T1" fmla="*/ 0 h 417"/>
                    <a:gd name="T2" fmla="*/ 479 w 479"/>
                    <a:gd name="T3" fmla="*/ 414 h 417"/>
                    <a:gd name="T4" fmla="*/ 478 w 479"/>
                    <a:gd name="T5" fmla="*/ 417 h 417"/>
                    <a:gd name="T6" fmla="*/ 2 w 479"/>
                    <a:gd name="T7" fmla="*/ 417 h 417"/>
                    <a:gd name="T8" fmla="*/ 0 w 479"/>
                    <a:gd name="T9" fmla="*/ 412 h 417"/>
                    <a:gd name="T10" fmla="*/ 239 w 479"/>
                    <a:gd name="T11" fmla="*/ 0 h 417"/>
                  </a:gdLst>
                  <a:ahLst/>
                  <a:cxnLst>
                    <a:cxn ang="0">
                      <a:pos x="T0" y="T1"/>
                    </a:cxn>
                    <a:cxn ang="0">
                      <a:pos x="T2" y="T3"/>
                    </a:cxn>
                    <a:cxn ang="0">
                      <a:pos x="T4" y="T5"/>
                    </a:cxn>
                    <a:cxn ang="0">
                      <a:pos x="T6" y="T7"/>
                    </a:cxn>
                    <a:cxn ang="0">
                      <a:pos x="T8" y="T9"/>
                    </a:cxn>
                    <a:cxn ang="0">
                      <a:pos x="T10" y="T11"/>
                    </a:cxn>
                  </a:cxnLst>
                  <a:rect l="0" t="0" r="r" b="b"/>
                  <a:pathLst>
                    <a:path w="479" h="417">
                      <a:moveTo>
                        <a:pt x="239" y="0"/>
                      </a:moveTo>
                      <a:lnTo>
                        <a:pt x="479" y="414"/>
                      </a:lnTo>
                      <a:lnTo>
                        <a:pt x="478" y="417"/>
                      </a:lnTo>
                      <a:lnTo>
                        <a:pt x="2" y="417"/>
                      </a:lnTo>
                      <a:lnTo>
                        <a:pt x="0" y="412"/>
                      </a:lnTo>
                      <a:lnTo>
                        <a:pt x="239" y="0"/>
                      </a:lnTo>
                      <a:close/>
                    </a:path>
                  </a:pathLst>
                </a:custGeom>
                <a:solidFill>
                  <a:schemeClr val="bg1">
                    <a:lumMod val="95000"/>
                  </a:schemeClr>
                </a:solidFill>
                <a:ln w="3175">
                  <a:solidFill>
                    <a:schemeClr val="tx2">
                      <a:lumMod val="40000"/>
                      <a:lumOff val="60000"/>
                    </a:schemeClr>
                  </a:solidFill>
                  <a:prstDash val="solid"/>
                  <a:round/>
                </a:ln>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sp>
              <p:nvSpPr>
                <p:cNvPr id="52" name="Freeform 46">
                  <a:extLst/>
                </p:cNvPr>
                <p:cNvSpPr/>
                <p:nvPr/>
              </p:nvSpPr>
              <p:spPr bwMode="auto">
                <a:xfrm>
                  <a:off x="4793038" y="1730078"/>
                  <a:ext cx="510865" cy="440976"/>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gradFill flip="none" rotWithShape="1">
                  <a:gsLst>
                    <a:gs pos="100000">
                      <a:schemeClr val="accent3"/>
                    </a:gs>
                    <a:gs pos="1000">
                      <a:schemeClr val="accent2"/>
                    </a:gs>
                  </a:gsLst>
                  <a:lin ang="16200000" scaled="1"/>
                  <a:tileRect/>
                </a:gradFill>
                <a:ln w="0">
                  <a:solidFill>
                    <a:schemeClr val="tx2">
                      <a:lumMod val="40000"/>
                      <a:lumOff val="60000"/>
                    </a:schemeClr>
                  </a:solidFill>
                  <a:prstDash val="solid"/>
                  <a:round/>
                </a:ln>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grpSp>
        </p:grpSp>
        <p:grpSp>
          <p:nvGrpSpPr>
            <p:cNvPr id="53" name="Group 117"/>
            <p:cNvGrpSpPr>
              <a:grpSpLocks/>
            </p:cNvGrpSpPr>
            <p:nvPr/>
          </p:nvGrpSpPr>
          <p:grpSpPr bwMode="auto">
            <a:xfrm>
              <a:off x="5408824" y="984032"/>
              <a:ext cx="1146175" cy="955674"/>
              <a:chOff x="4622750" y="1583852"/>
              <a:chExt cx="849313" cy="733424"/>
            </a:xfrm>
          </p:grpSpPr>
          <p:sp>
            <p:nvSpPr>
              <p:cNvPr id="54" name="Freeform 39">
                <a:extLst/>
              </p:cNvPr>
              <p:cNvSpPr/>
              <p:nvPr/>
            </p:nvSpPr>
            <p:spPr bwMode="auto">
              <a:xfrm>
                <a:off x="4622750" y="1583852"/>
                <a:ext cx="849313" cy="733424"/>
              </a:xfrm>
              <a:custGeom>
                <a:avLst/>
                <a:gdLst>
                  <a:gd name="T0" fmla="*/ 267 w 1069"/>
                  <a:gd name="T1" fmla="*/ 0 h 923"/>
                  <a:gd name="T2" fmla="*/ 802 w 1069"/>
                  <a:gd name="T3" fmla="*/ 0 h 923"/>
                  <a:gd name="T4" fmla="*/ 1069 w 1069"/>
                  <a:gd name="T5" fmla="*/ 461 h 923"/>
                  <a:gd name="T6" fmla="*/ 802 w 1069"/>
                  <a:gd name="T7" fmla="*/ 923 h 923"/>
                  <a:gd name="T8" fmla="*/ 267 w 1069"/>
                  <a:gd name="T9" fmla="*/ 923 h 923"/>
                  <a:gd name="T10" fmla="*/ 0 w 1069"/>
                  <a:gd name="T11" fmla="*/ 461 h 923"/>
                  <a:gd name="T12" fmla="*/ 267 w 1069"/>
                  <a:gd name="T13" fmla="*/ 0 h 923"/>
                </a:gdLst>
                <a:ahLst/>
                <a:cxnLst>
                  <a:cxn ang="0">
                    <a:pos x="T0" y="T1"/>
                  </a:cxn>
                  <a:cxn ang="0">
                    <a:pos x="T2" y="T3"/>
                  </a:cxn>
                  <a:cxn ang="0">
                    <a:pos x="T4" y="T5"/>
                  </a:cxn>
                  <a:cxn ang="0">
                    <a:pos x="T6" y="T7"/>
                  </a:cxn>
                  <a:cxn ang="0">
                    <a:pos x="T8" y="T9"/>
                  </a:cxn>
                  <a:cxn ang="0">
                    <a:pos x="T10" y="T11"/>
                  </a:cxn>
                  <a:cxn ang="0">
                    <a:pos x="T12" y="T13"/>
                  </a:cxn>
                </a:cxnLst>
                <a:rect l="0" t="0" r="r" b="b"/>
                <a:pathLst>
                  <a:path w="1069" h="923">
                    <a:moveTo>
                      <a:pt x="267" y="0"/>
                    </a:moveTo>
                    <a:lnTo>
                      <a:pt x="802" y="0"/>
                    </a:lnTo>
                    <a:lnTo>
                      <a:pt x="1069" y="461"/>
                    </a:lnTo>
                    <a:lnTo>
                      <a:pt x="802" y="923"/>
                    </a:lnTo>
                    <a:lnTo>
                      <a:pt x="267" y="923"/>
                    </a:lnTo>
                    <a:lnTo>
                      <a:pt x="0" y="461"/>
                    </a:lnTo>
                    <a:lnTo>
                      <a:pt x="267" y="0"/>
                    </a:lnTo>
                    <a:close/>
                  </a:path>
                </a:pathLst>
              </a:custGeom>
              <a:solidFill>
                <a:schemeClr val="bg1"/>
              </a:solidFill>
              <a:ln w="0">
                <a:solidFill>
                  <a:schemeClr val="tx2">
                    <a:lumMod val="40000"/>
                    <a:lumOff val="60000"/>
                  </a:schemeClr>
                </a:solidFill>
                <a:prstDash val="solid"/>
                <a:round/>
              </a:ln>
              <a:effectLst>
                <a:outerShdw blurRad="88900" sx="102000" sy="102000" algn="ctr" rotWithShape="0">
                  <a:prstClr val="black">
                    <a:alpha val="40000"/>
                  </a:prstClr>
                </a:outerShdw>
              </a:effectLst>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grpSp>
            <p:nvGrpSpPr>
              <p:cNvPr id="55" name="Group 120"/>
              <p:cNvGrpSpPr>
                <a:grpSpLocks/>
              </p:cNvGrpSpPr>
              <p:nvPr/>
            </p:nvGrpSpPr>
            <p:grpSpPr bwMode="auto">
              <a:xfrm>
                <a:off x="4667450" y="1621621"/>
                <a:ext cx="759911" cy="657890"/>
                <a:chOff x="4667450" y="1621621"/>
                <a:chExt cx="759911" cy="657890"/>
              </a:xfrm>
            </p:grpSpPr>
            <p:sp>
              <p:nvSpPr>
                <p:cNvPr id="56" name="Freeform 40">
                  <a:extLst/>
                </p:cNvPr>
                <p:cNvSpPr/>
                <p:nvPr/>
              </p:nvSpPr>
              <p:spPr bwMode="auto">
                <a:xfrm>
                  <a:off x="4858016" y="1621621"/>
                  <a:ext cx="378779" cy="330164"/>
                </a:xfrm>
                <a:custGeom>
                  <a:avLst/>
                  <a:gdLst>
                    <a:gd name="T0" fmla="*/ 1 w 480"/>
                    <a:gd name="T1" fmla="*/ 0 h 415"/>
                    <a:gd name="T2" fmla="*/ 480 w 480"/>
                    <a:gd name="T3" fmla="*/ 0 h 415"/>
                    <a:gd name="T4" fmla="*/ 240 w 480"/>
                    <a:gd name="T5" fmla="*/ 415 h 415"/>
                    <a:gd name="T6" fmla="*/ 0 w 480"/>
                    <a:gd name="T7" fmla="*/ 1 h 415"/>
                    <a:gd name="T8" fmla="*/ 1 w 480"/>
                    <a:gd name="T9" fmla="*/ 0 h 415"/>
                  </a:gdLst>
                  <a:ahLst/>
                  <a:cxnLst>
                    <a:cxn ang="0">
                      <a:pos x="T0" y="T1"/>
                    </a:cxn>
                    <a:cxn ang="0">
                      <a:pos x="T2" y="T3"/>
                    </a:cxn>
                    <a:cxn ang="0">
                      <a:pos x="T4" y="T5"/>
                    </a:cxn>
                    <a:cxn ang="0">
                      <a:pos x="T6" y="T7"/>
                    </a:cxn>
                    <a:cxn ang="0">
                      <a:pos x="T8" y="T9"/>
                    </a:cxn>
                  </a:cxnLst>
                  <a:rect l="0" t="0" r="r" b="b"/>
                  <a:pathLst>
                    <a:path w="480" h="415">
                      <a:moveTo>
                        <a:pt x="1" y="0"/>
                      </a:moveTo>
                      <a:lnTo>
                        <a:pt x="480" y="0"/>
                      </a:lnTo>
                      <a:lnTo>
                        <a:pt x="240" y="415"/>
                      </a:lnTo>
                      <a:lnTo>
                        <a:pt x="0" y="1"/>
                      </a:lnTo>
                      <a:lnTo>
                        <a:pt x="1" y="0"/>
                      </a:lnTo>
                      <a:close/>
                    </a:path>
                  </a:pathLst>
                </a:custGeom>
                <a:solidFill>
                  <a:schemeClr val="bg1">
                    <a:lumMod val="75000"/>
                    <a:alpha val="75000"/>
                  </a:schemeClr>
                </a:solidFill>
                <a:ln w="3175">
                  <a:solidFill>
                    <a:schemeClr val="tx2">
                      <a:lumMod val="40000"/>
                      <a:lumOff val="60000"/>
                    </a:schemeClr>
                  </a:solidFill>
                  <a:prstDash val="solid"/>
                  <a:round/>
                </a:ln>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sp>
              <p:nvSpPr>
                <p:cNvPr id="57" name="Freeform 41">
                  <a:extLst/>
                </p:cNvPr>
                <p:cNvSpPr/>
                <p:nvPr/>
              </p:nvSpPr>
              <p:spPr bwMode="auto">
                <a:xfrm>
                  <a:off x="5049759" y="1954222"/>
                  <a:ext cx="376427" cy="325289"/>
                </a:xfrm>
                <a:custGeom>
                  <a:avLst/>
                  <a:gdLst>
                    <a:gd name="T0" fmla="*/ 0 w 476"/>
                    <a:gd name="T1" fmla="*/ 0 h 409"/>
                    <a:gd name="T2" fmla="*/ 476 w 476"/>
                    <a:gd name="T3" fmla="*/ 0 h 409"/>
                    <a:gd name="T4" fmla="*/ 238 w 476"/>
                    <a:gd name="T5" fmla="*/ 409 h 409"/>
                    <a:gd name="T6" fmla="*/ 238 w 476"/>
                    <a:gd name="T7" fmla="*/ 409 h 409"/>
                    <a:gd name="T8" fmla="*/ 0 w 476"/>
                    <a:gd name="T9" fmla="*/ 0 h 409"/>
                  </a:gdLst>
                  <a:ahLst/>
                  <a:cxnLst>
                    <a:cxn ang="0">
                      <a:pos x="T0" y="T1"/>
                    </a:cxn>
                    <a:cxn ang="0">
                      <a:pos x="T2" y="T3"/>
                    </a:cxn>
                    <a:cxn ang="0">
                      <a:pos x="T4" y="T5"/>
                    </a:cxn>
                    <a:cxn ang="0">
                      <a:pos x="T6" y="T7"/>
                    </a:cxn>
                    <a:cxn ang="0">
                      <a:pos x="T8" y="T9"/>
                    </a:cxn>
                  </a:cxnLst>
                  <a:rect l="0" t="0" r="r" b="b"/>
                  <a:pathLst>
                    <a:path w="476" h="409">
                      <a:moveTo>
                        <a:pt x="0" y="0"/>
                      </a:moveTo>
                      <a:lnTo>
                        <a:pt x="476" y="0"/>
                      </a:lnTo>
                      <a:lnTo>
                        <a:pt x="238" y="409"/>
                      </a:lnTo>
                      <a:lnTo>
                        <a:pt x="238" y="409"/>
                      </a:lnTo>
                      <a:lnTo>
                        <a:pt x="0" y="0"/>
                      </a:lnTo>
                      <a:close/>
                    </a:path>
                  </a:pathLst>
                </a:custGeom>
                <a:solidFill>
                  <a:schemeClr val="bg1">
                    <a:lumMod val="95000"/>
                  </a:schemeClr>
                </a:solidFill>
                <a:ln w="3175">
                  <a:solidFill>
                    <a:schemeClr val="tx2">
                      <a:lumMod val="40000"/>
                      <a:lumOff val="60000"/>
                    </a:schemeClr>
                  </a:solidFill>
                  <a:prstDash val="solid"/>
                  <a:round/>
                </a:ln>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sp>
              <p:nvSpPr>
                <p:cNvPr id="58" name="Freeform 42">
                  <a:extLst/>
                </p:cNvPr>
                <p:cNvSpPr/>
                <p:nvPr/>
              </p:nvSpPr>
              <p:spPr bwMode="auto">
                <a:xfrm>
                  <a:off x="5048582" y="1621621"/>
                  <a:ext cx="378779" cy="332600"/>
                </a:xfrm>
                <a:custGeom>
                  <a:avLst/>
                  <a:gdLst>
                    <a:gd name="T0" fmla="*/ 240 w 480"/>
                    <a:gd name="T1" fmla="*/ 0 h 418"/>
                    <a:gd name="T2" fmla="*/ 480 w 480"/>
                    <a:gd name="T3" fmla="*/ 413 h 418"/>
                    <a:gd name="T4" fmla="*/ 478 w 480"/>
                    <a:gd name="T5" fmla="*/ 418 h 418"/>
                    <a:gd name="T6" fmla="*/ 2 w 480"/>
                    <a:gd name="T7" fmla="*/ 418 h 418"/>
                    <a:gd name="T8" fmla="*/ 0 w 480"/>
                    <a:gd name="T9" fmla="*/ 415 h 418"/>
                    <a:gd name="T10" fmla="*/ 240 w 480"/>
                    <a:gd name="T11" fmla="*/ 0 h 418"/>
                  </a:gdLst>
                  <a:ahLst/>
                  <a:cxnLst>
                    <a:cxn ang="0">
                      <a:pos x="T0" y="T1"/>
                    </a:cxn>
                    <a:cxn ang="0">
                      <a:pos x="T2" y="T3"/>
                    </a:cxn>
                    <a:cxn ang="0">
                      <a:pos x="T4" y="T5"/>
                    </a:cxn>
                    <a:cxn ang="0">
                      <a:pos x="T6" y="T7"/>
                    </a:cxn>
                    <a:cxn ang="0">
                      <a:pos x="T8" y="T9"/>
                    </a:cxn>
                    <a:cxn ang="0">
                      <a:pos x="T10" y="T11"/>
                    </a:cxn>
                  </a:cxnLst>
                  <a:rect l="0" t="0" r="r" b="b"/>
                  <a:pathLst>
                    <a:path w="480" h="418">
                      <a:moveTo>
                        <a:pt x="240" y="0"/>
                      </a:moveTo>
                      <a:lnTo>
                        <a:pt x="480" y="413"/>
                      </a:lnTo>
                      <a:lnTo>
                        <a:pt x="478" y="418"/>
                      </a:lnTo>
                      <a:lnTo>
                        <a:pt x="2" y="418"/>
                      </a:lnTo>
                      <a:lnTo>
                        <a:pt x="0" y="415"/>
                      </a:lnTo>
                      <a:lnTo>
                        <a:pt x="240" y="0"/>
                      </a:lnTo>
                      <a:close/>
                    </a:path>
                  </a:pathLst>
                </a:custGeom>
                <a:solidFill>
                  <a:schemeClr val="bg1">
                    <a:lumMod val="85000"/>
                  </a:schemeClr>
                </a:solidFill>
                <a:ln w="3175">
                  <a:solidFill>
                    <a:schemeClr val="tx2">
                      <a:lumMod val="40000"/>
                      <a:lumOff val="60000"/>
                    </a:schemeClr>
                  </a:solidFill>
                  <a:prstDash val="solid"/>
                  <a:round/>
                </a:ln>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sp>
              <p:nvSpPr>
                <p:cNvPr id="59" name="Freeform 43">
                  <a:extLst/>
                </p:cNvPr>
                <p:cNvSpPr/>
                <p:nvPr/>
              </p:nvSpPr>
              <p:spPr bwMode="auto">
                <a:xfrm>
                  <a:off x="4858016" y="1954222"/>
                  <a:ext cx="378779" cy="325289"/>
                </a:xfrm>
                <a:custGeom>
                  <a:avLst/>
                  <a:gdLst>
                    <a:gd name="T0" fmla="*/ 238 w 479"/>
                    <a:gd name="T1" fmla="*/ 0 h 409"/>
                    <a:gd name="T2" fmla="*/ 241 w 479"/>
                    <a:gd name="T3" fmla="*/ 0 h 409"/>
                    <a:gd name="T4" fmla="*/ 479 w 479"/>
                    <a:gd name="T5" fmla="*/ 409 h 409"/>
                    <a:gd name="T6" fmla="*/ 0 w 479"/>
                    <a:gd name="T7" fmla="*/ 409 h 409"/>
                    <a:gd name="T8" fmla="*/ 238 w 479"/>
                    <a:gd name="T9" fmla="*/ 0 h 409"/>
                  </a:gdLst>
                  <a:ahLst/>
                  <a:cxnLst>
                    <a:cxn ang="0">
                      <a:pos x="T0" y="T1"/>
                    </a:cxn>
                    <a:cxn ang="0">
                      <a:pos x="T2" y="T3"/>
                    </a:cxn>
                    <a:cxn ang="0">
                      <a:pos x="T4" y="T5"/>
                    </a:cxn>
                    <a:cxn ang="0">
                      <a:pos x="T6" y="T7"/>
                    </a:cxn>
                    <a:cxn ang="0">
                      <a:pos x="T8" y="T9"/>
                    </a:cxn>
                  </a:cxnLst>
                  <a:rect l="0" t="0" r="r" b="b"/>
                  <a:pathLst>
                    <a:path w="479" h="409">
                      <a:moveTo>
                        <a:pt x="238" y="0"/>
                      </a:moveTo>
                      <a:lnTo>
                        <a:pt x="241" y="0"/>
                      </a:lnTo>
                      <a:lnTo>
                        <a:pt x="479" y="409"/>
                      </a:lnTo>
                      <a:lnTo>
                        <a:pt x="0" y="409"/>
                      </a:lnTo>
                      <a:lnTo>
                        <a:pt x="238" y="0"/>
                      </a:lnTo>
                      <a:close/>
                    </a:path>
                  </a:pathLst>
                </a:custGeom>
                <a:solidFill>
                  <a:schemeClr val="bg1">
                    <a:lumMod val="75000"/>
                    <a:alpha val="75000"/>
                  </a:schemeClr>
                </a:solidFill>
                <a:ln w="3175">
                  <a:solidFill>
                    <a:schemeClr val="tx2">
                      <a:lumMod val="40000"/>
                      <a:lumOff val="60000"/>
                    </a:schemeClr>
                  </a:solidFill>
                  <a:prstDash val="solid"/>
                  <a:round/>
                </a:ln>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sp>
              <p:nvSpPr>
                <p:cNvPr id="60" name="Freeform 44">
                  <a:extLst/>
                </p:cNvPr>
                <p:cNvSpPr/>
                <p:nvPr/>
              </p:nvSpPr>
              <p:spPr bwMode="auto">
                <a:xfrm>
                  <a:off x="4668627" y="1954221"/>
                  <a:ext cx="377603" cy="325289"/>
                </a:xfrm>
                <a:custGeom>
                  <a:avLst/>
                  <a:gdLst>
                    <a:gd name="T0" fmla="*/ 0 w 476"/>
                    <a:gd name="T1" fmla="*/ 0 h 409"/>
                    <a:gd name="T2" fmla="*/ 476 w 476"/>
                    <a:gd name="T3" fmla="*/ 0 h 409"/>
                    <a:gd name="T4" fmla="*/ 238 w 476"/>
                    <a:gd name="T5" fmla="*/ 409 h 409"/>
                    <a:gd name="T6" fmla="*/ 238 w 476"/>
                    <a:gd name="T7" fmla="*/ 409 h 409"/>
                    <a:gd name="T8" fmla="*/ 0 w 476"/>
                    <a:gd name="T9" fmla="*/ 0 h 409"/>
                  </a:gdLst>
                  <a:ahLst/>
                  <a:cxnLst>
                    <a:cxn ang="0">
                      <a:pos x="T0" y="T1"/>
                    </a:cxn>
                    <a:cxn ang="0">
                      <a:pos x="T2" y="T3"/>
                    </a:cxn>
                    <a:cxn ang="0">
                      <a:pos x="T4" y="T5"/>
                    </a:cxn>
                    <a:cxn ang="0">
                      <a:pos x="T6" y="T7"/>
                    </a:cxn>
                    <a:cxn ang="0">
                      <a:pos x="T8" y="T9"/>
                    </a:cxn>
                  </a:cxnLst>
                  <a:rect l="0" t="0" r="r" b="b"/>
                  <a:pathLst>
                    <a:path w="476" h="409">
                      <a:moveTo>
                        <a:pt x="0" y="0"/>
                      </a:moveTo>
                      <a:lnTo>
                        <a:pt x="476" y="0"/>
                      </a:lnTo>
                      <a:lnTo>
                        <a:pt x="238" y="409"/>
                      </a:lnTo>
                      <a:lnTo>
                        <a:pt x="238" y="409"/>
                      </a:lnTo>
                      <a:lnTo>
                        <a:pt x="0" y="0"/>
                      </a:lnTo>
                      <a:close/>
                    </a:path>
                  </a:pathLst>
                </a:custGeom>
                <a:solidFill>
                  <a:schemeClr val="bg1">
                    <a:lumMod val="85000"/>
                  </a:schemeClr>
                </a:solidFill>
                <a:ln w="3175">
                  <a:solidFill>
                    <a:schemeClr val="tx2">
                      <a:lumMod val="40000"/>
                      <a:lumOff val="60000"/>
                    </a:schemeClr>
                  </a:solidFill>
                  <a:prstDash val="solid"/>
                  <a:round/>
                </a:ln>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sp>
              <p:nvSpPr>
                <p:cNvPr id="61" name="Freeform 45">
                  <a:extLst/>
                </p:cNvPr>
                <p:cNvSpPr/>
                <p:nvPr/>
              </p:nvSpPr>
              <p:spPr bwMode="auto">
                <a:xfrm>
                  <a:off x="4667450" y="1622839"/>
                  <a:ext cx="381132" cy="331381"/>
                </a:xfrm>
                <a:custGeom>
                  <a:avLst/>
                  <a:gdLst>
                    <a:gd name="T0" fmla="*/ 239 w 479"/>
                    <a:gd name="T1" fmla="*/ 0 h 417"/>
                    <a:gd name="T2" fmla="*/ 479 w 479"/>
                    <a:gd name="T3" fmla="*/ 414 h 417"/>
                    <a:gd name="T4" fmla="*/ 478 w 479"/>
                    <a:gd name="T5" fmla="*/ 417 h 417"/>
                    <a:gd name="T6" fmla="*/ 2 w 479"/>
                    <a:gd name="T7" fmla="*/ 417 h 417"/>
                    <a:gd name="T8" fmla="*/ 0 w 479"/>
                    <a:gd name="T9" fmla="*/ 412 h 417"/>
                    <a:gd name="T10" fmla="*/ 239 w 479"/>
                    <a:gd name="T11" fmla="*/ 0 h 417"/>
                  </a:gdLst>
                  <a:ahLst/>
                  <a:cxnLst>
                    <a:cxn ang="0">
                      <a:pos x="T0" y="T1"/>
                    </a:cxn>
                    <a:cxn ang="0">
                      <a:pos x="T2" y="T3"/>
                    </a:cxn>
                    <a:cxn ang="0">
                      <a:pos x="T4" y="T5"/>
                    </a:cxn>
                    <a:cxn ang="0">
                      <a:pos x="T6" y="T7"/>
                    </a:cxn>
                    <a:cxn ang="0">
                      <a:pos x="T8" y="T9"/>
                    </a:cxn>
                    <a:cxn ang="0">
                      <a:pos x="T10" y="T11"/>
                    </a:cxn>
                  </a:cxnLst>
                  <a:rect l="0" t="0" r="r" b="b"/>
                  <a:pathLst>
                    <a:path w="479" h="417">
                      <a:moveTo>
                        <a:pt x="239" y="0"/>
                      </a:moveTo>
                      <a:lnTo>
                        <a:pt x="479" y="414"/>
                      </a:lnTo>
                      <a:lnTo>
                        <a:pt x="478" y="417"/>
                      </a:lnTo>
                      <a:lnTo>
                        <a:pt x="2" y="417"/>
                      </a:lnTo>
                      <a:lnTo>
                        <a:pt x="0" y="412"/>
                      </a:lnTo>
                      <a:lnTo>
                        <a:pt x="239" y="0"/>
                      </a:lnTo>
                      <a:close/>
                    </a:path>
                  </a:pathLst>
                </a:custGeom>
                <a:solidFill>
                  <a:schemeClr val="bg1">
                    <a:lumMod val="95000"/>
                  </a:schemeClr>
                </a:solidFill>
                <a:ln w="3175">
                  <a:solidFill>
                    <a:schemeClr val="tx2">
                      <a:lumMod val="40000"/>
                      <a:lumOff val="60000"/>
                    </a:schemeClr>
                  </a:solidFill>
                  <a:prstDash val="solid"/>
                  <a:round/>
                </a:ln>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sp>
              <p:nvSpPr>
                <p:cNvPr id="62" name="Freeform 46">
                  <a:extLst/>
                </p:cNvPr>
                <p:cNvSpPr/>
                <p:nvPr/>
              </p:nvSpPr>
              <p:spPr bwMode="auto">
                <a:xfrm>
                  <a:off x="4793318" y="1730051"/>
                  <a:ext cx="510529" cy="441030"/>
                </a:xfrm>
                <a:custGeom>
                  <a:avLst/>
                  <a:gdLst>
                    <a:gd name="T0" fmla="*/ 161 w 643"/>
                    <a:gd name="T1" fmla="*/ 0 h 555"/>
                    <a:gd name="T2" fmla="*/ 482 w 643"/>
                    <a:gd name="T3" fmla="*/ 0 h 555"/>
                    <a:gd name="T4" fmla="*/ 643 w 643"/>
                    <a:gd name="T5" fmla="*/ 277 h 555"/>
                    <a:gd name="T6" fmla="*/ 482 w 643"/>
                    <a:gd name="T7" fmla="*/ 555 h 555"/>
                    <a:gd name="T8" fmla="*/ 161 w 643"/>
                    <a:gd name="T9" fmla="*/ 555 h 555"/>
                    <a:gd name="T10" fmla="*/ 0 w 643"/>
                    <a:gd name="T11" fmla="*/ 277 h 555"/>
                    <a:gd name="T12" fmla="*/ 161 w 643"/>
                    <a:gd name="T13" fmla="*/ 0 h 555"/>
                  </a:gdLst>
                  <a:ahLst/>
                  <a:cxnLst>
                    <a:cxn ang="0">
                      <a:pos x="T0" y="T1"/>
                    </a:cxn>
                    <a:cxn ang="0">
                      <a:pos x="T2" y="T3"/>
                    </a:cxn>
                    <a:cxn ang="0">
                      <a:pos x="T4" y="T5"/>
                    </a:cxn>
                    <a:cxn ang="0">
                      <a:pos x="T6" y="T7"/>
                    </a:cxn>
                    <a:cxn ang="0">
                      <a:pos x="T8" y="T9"/>
                    </a:cxn>
                    <a:cxn ang="0">
                      <a:pos x="T10" y="T11"/>
                    </a:cxn>
                    <a:cxn ang="0">
                      <a:pos x="T12" y="T13"/>
                    </a:cxn>
                  </a:cxnLst>
                  <a:rect l="0" t="0" r="r" b="b"/>
                  <a:pathLst>
                    <a:path w="643" h="555">
                      <a:moveTo>
                        <a:pt x="161" y="0"/>
                      </a:moveTo>
                      <a:lnTo>
                        <a:pt x="482" y="0"/>
                      </a:lnTo>
                      <a:lnTo>
                        <a:pt x="643" y="277"/>
                      </a:lnTo>
                      <a:lnTo>
                        <a:pt x="482" y="555"/>
                      </a:lnTo>
                      <a:lnTo>
                        <a:pt x="161" y="555"/>
                      </a:lnTo>
                      <a:lnTo>
                        <a:pt x="0" y="277"/>
                      </a:lnTo>
                      <a:lnTo>
                        <a:pt x="161" y="0"/>
                      </a:lnTo>
                      <a:close/>
                    </a:path>
                  </a:pathLst>
                </a:custGeom>
                <a:gradFill flip="none" rotWithShape="1">
                  <a:gsLst>
                    <a:gs pos="100000">
                      <a:schemeClr val="accent1">
                        <a:lumMod val="60000"/>
                        <a:lumOff val="40000"/>
                      </a:schemeClr>
                    </a:gs>
                    <a:gs pos="1000">
                      <a:schemeClr val="accent1"/>
                    </a:gs>
                  </a:gsLst>
                  <a:lin ang="16200000" scaled="1"/>
                  <a:tileRect/>
                </a:gradFill>
                <a:ln w="0">
                  <a:solidFill>
                    <a:schemeClr val="tx2">
                      <a:lumMod val="40000"/>
                      <a:lumOff val="60000"/>
                    </a:schemeClr>
                  </a:solidFill>
                  <a:prstDash val="solid"/>
                  <a:round/>
                </a:ln>
              </p:spPr>
              <p:txBody>
                <a:bodyPr/>
                <a:lstStyle/>
                <a:p>
                  <a:pPr>
                    <a:defRPr/>
                  </a:pPr>
                  <a:endParaRPr lang="en-US" sz="2100">
                    <a:solidFill>
                      <a:srgbClr val="0070C0"/>
                    </a:solidFill>
                    <a:latin typeface="微软雅黑" panose="020B0503020204020204" pitchFamily="34" charset="-122"/>
                    <a:ea typeface="微软雅黑" panose="020B0503020204020204" pitchFamily="34" charset="-122"/>
                  </a:endParaRPr>
                </a:p>
              </p:txBody>
            </p:sp>
          </p:grpSp>
        </p:grpSp>
        <p:sp>
          <p:nvSpPr>
            <p:cNvPr id="63" name="文本框 62">
              <a:extLst/>
            </p:cNvPr>
            <p:cNvSpPr txBox="1"/>
            <p:nvPr/>
          </p:nvSpPr>
          <p:spPr>
            <a:xfrm>
              <a:off x="4128893" y="2389458"/>
              <a:ext cx="1491132" cy="829864"/>
            </a:xfrm>
            <a:prstGeom prst="rect">
              <a:avLst/>
            </a:prstGeom>
            <a:noFill/>
            <a:ln>
              <a:noFill/>
            </a:ln>
          </p:spPr>
          <p:txBody>
            <a:bodyPr wrap="square">
              <a:spAutoFit/>
            </a:bodyPr>
            <a:lstStyle/>
            <a:p>
              <a:pPr>
                <a:defRPr/>
              </a:pPr>
              <a:r>
                <a:rPr lang="zh-CN" altLang="en-US" sz="1800" b="1" dirty="0">
                  <a:solidFill>
                    <a:srgbClr val="C00000"/>
                  </a:solidFill>
                  <a:latin typeface="微软雅黑" panose="020B0503020204020204" pitchFamily="34" charset="-122"/>
                  <a:ea typeface="微软雅黑" panose="020B0503020204020204" pitchFamily="34" charset="-122"/>
                  <a:cs typeface="微软雅黑"/>
                </a:rPr>
                <a:t>全面振兴本科教育</a:t>
              </a:r>
            </a:p>
          </p:txBody>
        </p:sp>
        <p:sp>
          <p:nvSpPr>
            <p:cNvPr id="64" name="文本框 9"/>
            <p:cNvSpPr txBox="1">
              <a:spLocks noChangeArrowheads="1"/>
            </p:cNvSpPr>
            <p:nvPr/>
          </p:nvSpPr>
          <p:spPr bwMode="auto">
            <a:xfrm>
              <a:off x="3548066" y="974062"/>
              <a:ext cx="836612" cy="4742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itchFamily="2" charset="-122"/>
                  <a:ea typeface="等线"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itchFamily="2" charset="-122"/>
                  <a:ea typeface="等线"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itchFamily="2" charset="-122"/>
                  <a:ea typeface="等线"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等线" pitchFamily="2" charset="-122"/>
                  <a:ea typeface="等线"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等线" pitchFamily="2" charset="-122"/>
                  <a:ea typeface="等线"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9pPr>
            </a:lstStyle>
            <a:p>
              <a:pPr>
                <a:lnSpc>
                  <a:spcPct val="100000"/>
                </a:lnSpc>
                <a:spcBef>
                  <a:spcPct val="0"/>
                </a:spcBef>
                <a:buFontTx/>
                <a:buNone/>
              </a:pPr>
              <a:r>
                <a:rPr lang="zh-CN" altLang="en-US" sz="1800" b="1" dirty="0">
                  <a:solidFill>
                    <a:srgbClr val="00B050"/>
                  </a:solidFill>
                  <a:latin typeface="微软雅黑" panose="020B0503020204020204" pitchFamily="34" charset="-122"/>
                  <a:ea typeface="微软雅黑" panose="020B0503020204020204" pitchFamily="34" charset="-122"/>
                </a:rPr>
                <a:t>春季</a:t>
              </a:r>
            </a:p>
          </p:txBody>
        </p:sp>
        <p:sp>
          <p:nvSpPr>
            <p:cNvPr id="65" name="文本框 11"/>
            <p:cNvSpPr txBox="1">
              <a:spLocks noChangeArrowheads="1"/>
            </p:cNvSpPr>
            <p:nvPr/>
          </p:nvSpPr>
          <p:spPr bwMode="auto">
            <a:xfrm>
              <a:off x="5612310" y="1247963"/>
              <a:ext cx="861420" cy="4742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itchFamily="2" charset="-122"/>
                  <a:ea typeface="等线"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itchFamily="2" charset="-122"/>
                  <a:ea typeface="等线"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itchFamily="2" charset="-122"/>
                  <a:ea typeface="等线"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等线" pitchFamily="2" charset="-122"/>
                  <a:ea typeface="等线"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等线" pitchFamily="2" charset="-122"/>
                  <a:ea typeface="等线"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9pPr>
            </a:lstStyle>
            <a:p>
              <a:pPr>
                <a:lnSpc>
                  <a:spcPct val="100000"/>
                </a:lnSpc>
                <a:spcBef>
                  <a:spcPct val="0"/>
                </a:spcBef>
                <a:buFontTx/>
                <a:buNone/>
              </a:pPr>
              <a:r>
                <a:rPr lang="zh-CN" altLang="en-US" sz="1800" b="1" dirty="0">
                  <a:solidFill>
                    <a:srgbClr val="C00000"/>
                  </a:solidFill>
                  <a:latin typeface="微软雅黑" panose="020B0503020204020204" pitchFamily="34" charset="-122"/>
                  <a:ea typeface="微软雅黑" panose="020B0503020204020204" pitchFamily="34" charset="-122"/>
                </a:rPr>
                <a:t>夏季</a:t>
              </a:r>
            </a:p>
          </p:txBody>
        </p:sp>
        <p:sp>
          <p:nvSpPr>
            <p:cNvPr id="66" name="文本框 13"/>
            <p:cNvSpPr txBox="1">
              <a:spLocks noChangeArrowheads="1"/>
            </p:cNvSpPr>
            <p:nvPr/>
          </p:nvSpPr>
          <p:spPr bwMode="auto">
            <a:xfrm>
              <a:off x="3749105" y="3956638"/>
              <a:ext cx="927121" cy="4742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等线" pitchFamily="2" charset="-122"/>
                  <a:ea typeface="等线"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itchFamily="2" charset="-122"/>
                  <a:ea typeface="等线"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itchFamily="2" charset="-122"/>
                  <a:ea typeface="等线"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等线" pitchFamily="2" charset="-122"/>
                  <a:ea typeface="等线"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等线" pitchFamily="2" charset="-122"/>
                  <a:ea typeface="等线"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9pPr>
            </a:lstStyle>
            <a:p>
              <a:pPr>
                <a:lnSpc>
                  <a:spcPct val="100000"/>
                </a:lnSpc>
                <a:spcBef>
                  <a:spcPct val="0"/>
                </a:spcBef>
                <a:buFontTx/>
                <a:buNone/>
              </a:pPr>
              <a:r>
                <a:rPr lang="zh-CN" altLang="en-US" sz="1800" b="1" dirty="0">
                  <a:solidFill>
                    <a:srgbClr val="254B3A"/>
                  </a:solidFill>
                  <a:latin typeface="微软雅黑" panose="020B0503020204020204" pitchFamily="34" charset="-122"/>
                  <a:ea typeface="微软雅黑" panose="020B0503020204020204" pitchFamily="34" charset="-122"/>
                </a:rPr>
                <a:t>冬季</a:t>
              </a:r>
            </a:p>
          </p:txBody>
        </p:sp>
        <p:sp>
          <p:nvSpPr>
            <p:cNvPr id="67" name="文本框 14"/>
            <p:cNvSpPr txBox="1">
              <a:spLocks noChangeArrowheads="1"/>
            </p:cNvSpPr>
            <p:nvPr/>
          </p:nvSpPr>
          <p:spPr bwMode="auto">
            <a:xfrm>
              <a:off x="5975451" y="3024364"/>
              <a:ext cx="771525" cy="4742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itchFamily="2" charset="-122"/>
                  <a:ea typeface="等线"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itchFamily="2" charset="-122"/>
                  <a:ea typeface="等线"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itchFamily="2" charset="-122"/>
                  <a:ea typeface="等线"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等线" pitchFamily="2" charset="-122"/>
                  <a:ea typeface="等线"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等线" pitchFamily="2" charset="-122"/>
                  <a:ea typeface="等线"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9pPr>
            </a:lstStyle>
            <a:p>
              <a:pPr>
                <a:lnSpc>
                  <a:spcPct val="100000"/>
                </a:lnSpc>
                <a:spcBef>
                  <a:spcPct val="0"/>
                </a:spcBef>
                <a:buFontTx/>
                <a:buNone/>
              </a:pPr>
              <a:r>
                <a:rPr lang="zh-CN" altLang="en-US" sz="1800" b="1" dirty="0">
                  <a:solidFill>
                    <a:srgbClr val="FFFF00"/>
                  </a:solidFill>
                  <a:latin typeface="微软雅黑" panose="020B0503020204020204" pitchFamily="34" charset="-122"/>
                  <a:ea typeface="微软雅黑" panose="020B0503020204020204" pitchFamily="34" charset="-122"/>
                </a:rPr>
                <a:t>秋季</a:t>
              </a:r>
            </a:p>
          </p:txBody>
        </p:sp>
      </p:grpSp>
      <p:sp>
        <p:nvSpPr>
          <p:cNvPr id="68" name="文本框 16"/>
          <p:cNvSpPr txBox="1">
            <a:spLocks noChangeArrowheads="1"/>
          </p:cNvSpPr>
          <p:nvPr/>
        </p:nvSpPr>
        <p:spPr bwMode="auto">
          <a:xfrm>
            <a:off x="6762003" y="3014564"/>
            <a:ext cx="1897678" cy="47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等线" pitchFamily="2" charset="-122"/>
                <a:ea typeface="等线" pitchFamily="2" charset="-122"/>
              </a:defRPr>
            </a:lvl1pPr>
            <a:lvl2pPr marL="179388" indent="-179388">
              <a:lnSpc>
                <a:spcPct val="90000"/>
              </a:lnSpc>
              <a:spcBef>
                <a:spcPts val="500"/>
              </a:spcBef>
              <a:buFont typeface="Arial" panose="020B0604020202020204" pitchFamily="34" charset="0"/>
              <a:buChar char="•"/>
              <a:defRPr sz="2400">
                <a:solidFill>
                  <a:schemeClr val="tx1"/>
                </a:solidFill>
                <a:latin typeface="等线" pitchFamily="2" charset="-122"/>
                <a:ea typeface="等线"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itchFamily="2" charset="-122"/>
                <a:ea typeface="等线"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等线" pitchFamily="2" charset="-122"/>
                <a:ea typeface="等线"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等线" pitchFamily="2" charset="-122"/>
                <a:ea typeface="等线"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等线" pitchFamily="2" charset="-122"/>
                <a:ea typeface="等线" pitchFamily="2" charset="-122"/>
              </a:defRPr>
            </a:lvl9pPr>
          </a:lstStyle>
          <a:p>
            <a:pPr lvl="1" eaLnBrk="1" hangingPunct="1">
              <a:lnSpc>
                <a:spcPct val="125000"/>
              </a:lnSpc>
              <a:spcBef>
                <a:spcPts val="900"/>
              </a:spcBef>
              <a:buFontTx/>
              <a:buNone/>
            </a:pPr>
            <a:r>
              <a:rPr lang="zh-CN" altLang="en-US" sz="2200" b="1" dirty="0">
                <a:solidFill>
                  <a:srgbClr val="002060"/>
                </a:solidFill>
                <a:latin typeface="微软雅黑" panose="020B0503020204020204" pitchFamily="34" charset="-122"/>
                <a:ea typeface="微软雅黑" panose="020B0503020204020204" pitchFamily="34" charset="-122"/>
                <a:cs typeface="微软雅黑"/>
              </a:rPr>
              <a:t>攻坚克难</a:t>
            </a:r>
          </a:p>
        </p:txBody>
      </p:sp>
      <p:sp>
        <p:nvSpPr>
          <p:cNvPr id="69" name="文本框 17"/>
          <p:cNvSpPr txBox="1">
            <a:spLocks noChangeArrowheads="1"/>
          </p:cNvSpPr>
          <p:nvPr/>
        </p:nvSpPr>
        <p:spPr bwMode="auto">
          <a:xfrm>
            <a:off x="6452097" y="1567167"/>
            <a:ext cx="2597150" cy="515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defPPr>
              <a:defRPr lang="zh-CN"/>
            </a:defPPr>
            <a:lvl1pPr marL="342900" indent="-342900">
              <a:lnSpc>
                <a:spcPct val="90000"/>
              </a:lnSpc>
              <a:spcBef>
                <a:spcPts val="1000"/>
              </a:spcBef>
              <a:buFont typeface="Arial" panose="020B0604020202020204" pitchFamily="34" charset="0"/>
              <a:buChar char="•"/>
              <a:defRPr sz="2800">
                <a:latin typeface="等线" pitchFamily="2" charset="-122"/>
                <a:ea typeface="等线" pitchFamily="2" charset="-122"/>
              </a:defRPr>
            </a:lvl1pPr>
            <a:lvl2pPr marL="179388" lvl="1" indent="-179388" eaLnBrk="1" hangingPunct="1">
              <a:lnSpc>
                <a:spcPct val="125000"/>
              </a:lnSpc>
              <a:spcBef>
                <a:spcPts val="900"/>
              </a:spcBef>
              <a:buFontTx/>
              <a:buNone/>
              <a:defRPr sz="2200" b="1">
                <a:solidFill>
                  <a:srgbClr val="002060"/>
                </a:solidFill>
                <a:latin typeface="微软雅黑" panose="020B0503020204020204" pitchFamily="34" charset="-122"/>
                <a:ea typeface="微软雅黑" panose="020B0503020204020204" pitchFamily="34" charset="-122"/>
                <a:cs typeface="微软雅黑"/>
              </a:defRPr>
            </a:lvl2pPr>
            <a:lvl3pPr marL="1143000" indent="-228600">
              <a:lnSpc>
                <a:spcPct val="90000"/>
              </a:lnSpc>
              <a:spcBef>
                <a:spcPts val="500"/>
              </a:spcBef>
              <a:buFont typeface="Arial" panose="020B0604020202020204" pitchFamily="34" charset="0"/>
              <a:buChar char="•"/>
              <a:defRPr sz="2000">
                <a:latin typeface="等线" pitchFamily="2" charset="-122"/>
                <a:ea typeface="等线" pitchFamily="2" charset="-122"/>
              </a:defRPr>
            </a:lvl3pPr>
            <a:lvl4pPr marL="1600200" indent="-228600">
              <a:lnSpc>
                <a:spcPct val="90000"/>
              </a:lnSpc>
              <a:spcBef>
                <a:spcPts val="500"/>
              </a:spcBef>
              <a:buFont typeface="Arial" panose="020B0604020202020204" pitchFamily="34" charset="0"/>
              <a:buChar char="•"/>
              <a:defRPr sz="2000">
                <a:latin typeface="等线" pitchFamily="2" charset="-122"/>
                <a:ea typeface="等线" pitchFamily="2" charset="-122"/>
              </a:defRPr>
            </a:lvl4pPr>
            <a:lvl5pPr marL="2057400" indent="-228600">
              <a:lnSpc>
                <a:spcPct val="90000"/>
              </a:lnSpc>
              <a:spcBef>
                <a:spcPts val="500"/>
              </a:spcBef>
              <a:buFont typeface="Arial" panose="020B0604020202020204" pitchFamily="34" charset="0"/>
              <a:buChar char="•"/>
              <a:defRPr sz="2000">
                <a:latin typeface="等线" pitchFamily="2" charset="-122"/>
                <a:ea typeface="等线"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latin typeface="等线" pitchFamily="2" charset="-122"/>
                <a:ea typeface="等线"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latin typeface="等线" pitchFamily="2" charset="-122"/>
                <a:ea typeface="等线"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latin typeface="等线" pitchFamily="2" charset="-122"/>
                <a:ea typeface="等线"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latin typeface="等线" pitchFamily="2" charset="-122"/>
                <a:ea typeface="等线" pitchFamily="2" charset="-122"/>
              </a:defRPr>
            </a:lvl9pPr>
          </a:lstStyle>
          <a:p>
            <a:pPr lvl="1"/>
            <a:r>
              <a:rPr lang="zh-CN" altLang="en-US" dirty="0"/>
              <a:t>狠抓落实</a:t>
            </a:r>
            <a:endParaRPr lang="en-US" altLang="zh-CN" dirty="0"/>
          </a:p>
        </p:txBody>
      </p:sp>
    </p:spTree>
    <p:extLst>
      <p:ext uri="{BB962C8B-B14F-4D97-AF65-F5344CB8AC3E}">
        <p14:creationId xmlns:p14="http://schemas.microsoft.com/office/powerpoint/2010/main" xmlns="" val="12344357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56CE945-904E-4E12-9FD4-758B2889F679}"/>
              </a:ext>
            </a:extLst>
          </p:cNvPr>
          <p:cNvSpPr>
            <a:spLocks noGrp="1"/>
          </p:cNvSpPr>
          <p:nvPr>
            <p:ph type="title"/>
          </p:nvPr>
        </p:nvSpPr>
        <p:spPr/>
        <p:txBody>
          <a:bodyPr/>
          <a:lstStyle/>
          <a:p>
            <a:r>
              <a:rPr lang="en-US" altLang="zh-CN" sz="2800" dirty="0"/>
              <a:t>1</a:t>
            </a:r>
            <a:r>
              <a:rPr lang="en-US" altLang="zh-CN" sz="2800" dirty="0" smtClean="0"/>
              <a:t>. </a:t>
            </a:r>
            <a:r>
              <a:rPr lang="zh-CN" altLang="en-US" sz="2800" dirty="0" smtClean="0"/>
              <a:t>召开</a:t>
            </a:r>
            <a:r>
              <a:rPr lang="en-US" altLang="zh-CN" sz="2800" dirty="0"/>
              <a:t>2019</a:t>
            </a:r>
            <a:r>
              <a:rPr lang="zh-CN" altLang="en-US" sz="2800" dirty="0"/>
              <a:t>年高教处长会</a:t>
            </a:r>
          </a:p>
        </p:txBody>
      </p:sp>
      <p:sp>
        <p:nvSpPr>
          <p:cNvPr id="5" name="内容占位符 2">
            <a:extLst>
              <a:ext uri="{FF2B5EF4-FFF2-40B4-BE49-F238E27FC236}">
                <a16:creationId xmlns="" xmlns:a16="http://schemas.microsoft.com/office/drawing/2014/main" id="{72B6F9A8-DF54-45F3-9B68-5CE092DF8415}"/>
              </a:ext>
            </a:extLst>
          </p:cNvPr>
          <p:cNvSpPr>
            <a:spLocks noGrp="1"/>
          </p:cNvSpPr>
          <p:nvPr>
            <p:ph sz="half" idx="1"/>
          </p:nvPr>
        </p:nvSpPr>
        <p:spPr>
          <a:xfrm>
            <a:off x="179512" y="1261843"/>
            <a:ext cx="5486310" cy="1999946"/>
          </a:xfrm>
        </p:spPr>
        <p:txBody>
          <a:bodyPr/>
          <a:lstStyle/>
          <a:p>
            <a:pPr>
              <a:lnSpc>
                <a:spcPct val="200000"/>
              </a:lnSpc>
              <a:spcBef>
                <a:spcPts val="0"/>
              </a:spcBef>
            </a:pPr>
            <a:r>
              <a:rPr lang="zh-CN" altLang="en-US" sz="2000" b="1" dirty="0">
                <a:latin typeface="微软雅黑" panose="020B0503020204020204" pitchFamily="34" charset="-122"/>
                <a:ea typeface="微软雅黑" panose="020B0503020204020204" pitchFamily="34" charset="-122"/>
              </a:rPr>
              <a:t>贯彻落实</a:t>
            </a:r>
            <a:r>
              <a:rPr lang="zh-CN" altLang="en-US" sz="2000" b="1" dirty="0">
                <a:solidFill>
                  <a:srgbClr val="C00000"/>
                </a:solidFill>
                <a:latin typeface="微软雅黑" panose="020B0503020204020204" pitchFamily="34" charset="-122"/>
                <a:ea typeface="微软雅黑" panose="020B0503020204020204" pitchFamily="34" charset="-122"/>
              </a:rPr>
              <a:t>全国高等教育年度工作会议</a:t>
            </a:r>
            <a:r>
              <a:rPr lang="zh-CN" altLang="en-US" sz="2000" b="1" dirty="0">
                <a:latin typeface="微软雅黑" panose="020B0503020204020204" pitchFamily="34" charset="-122"/>
                <a:ea typeface="微软雅黑" panose="020B0503020204020204" pitchFamily="34" charset="-122"/>
              </a:rPr>
              <a:t>精神</a:t>
            </a:r>
            <a:endParaRPr lang="en-US" altLang="zh-CN" sz="2000" b="1" dirty="0">
              <a:latin typeface="微软雅黑" panose="020B0503020204020204" pitchFamily="34" charset="-122"/>
              <a:ea typeface="微软雅黑" panose="020B0503020204020204" pitchFamily="34" charset="-122"/>
            </a:endParaRPr>
          </a:p>
          <a:p>
            <a:pPr>
              <a:lnSpc>
                <a:spcPct val="200000"/>
              </a:lnSpc>
              <a:spcBef>
                <a:spcPts val="0"/>
              </a:spcBef>
            </a:pPr>
            <a:r>
              <a:rPr lang="zh-CN" altLang="en-US" sz="2000" b="1" dirty="0">
                <a:latin typeface="微软雅黑" panose="020B0503020204020204" pitchFamily="34" charset="-122"/>
                <a:ea typeface="微软雅黑" panose="020B0503020204020204" pitchFamily="34" charset="-122"/>
              </a:rPr>
              <a:t>全力推动“</a:t>
            </a:r>
            <a:r>
              <a:rPr lang="zh-CN" altLang="en-US" sz="2000" b="1" dirty="0">
                <a:solidFill>
                  <a:srgbClr val="C00000"/>
                </a:solidFill>
                <a:latin typeface="微软雅黑" panose="020B0503020204020204" pitchFamily="34" charset="-122"/>
                <a:ea typeface="微软雅黑" panose="020B0503020204020204" pitchFamily="34" charset="-122"/>
              </a:rPr>
              <a:t>全面振兴本科教育攻坚行动</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a:lnSpc>
                <a:spcPct val="200000"/>
              </a:lnSpc>
              <a:spcBef>
                <a:spcPts val="0"/>
              </a:spcBef>
            </a:pPr>
            <a:r>
              <a:rPr lang="zh-CN" altLang="en-US" sz="2000" b="1" dirty="0">
                <a:latin typeface="微软雅黑" panose="020B0503020204020204" pitchFamily="34" charset="-122"/>
                <a:ea typeface="微软雅黑" panose="020B0503020204020204" pitchFamily="34" charset="-122"/>
              </a:rPr>
              <a:t>进一步用好“</a:t>
            </a:r>
            <a:r>
              <a:rPr lang="zh-CN" altLang="en-US" sz="2000" b="1" dirty="0">
                <a:solidFill>
                  <a:srgbClr val="C00000"/>
                </a:solidFill>
                <a:latin typeface="微软雅黑" panose="020B0503020204020204" pitchFamily="34" charset="-122"/>
                <a:ea typeface="微软雅黑" panose="020B0503020204020204" pitchFamily="34" charset="-122"/>
              </a:rPr>
              <a:t>全国高教处长会</a:t>
            </a:r>
            <a:r>
              <a:rPr lang="zh-CN" altLang="en-US" sz="2000" b="1" dirty="0">
                <a:latin typeface="微软雅黑" panose="020B0503020204020204" pitchFamily="34" charset="-122"/>
                <a:ea typeface="微软雅黑" panose="020B0503020204020204" pitchFamily="34" charset="-122"/>
              </a:rPr>
              <a:t>”工作新机制</a:t>
            </a:r>
            <a:endParaRPr lang="en-US" altLang="zh-CN" sz="2000" b="1" dirty="0">
              <a:latin typeface="微软雅黑" panose="020B0503020204020204" pitchFamily="34" charset="-122"/>
              <a:ea typeface="微软雅黑" panose="020B0503020204020204" pitchFamily="34" charset="-122"/>
            </a:endParaRPr>
          </a:p>
        </p:txBody>
      </p:sp>
      <p:sp>
        <p:nvSpPr>
          <p:cNvPr id="7" name="圆角矩形 6"/>
          <p:cNvSpPr/>
          <p:nvPr/>
        </p:nvSpPr>
        <p:spPr>
          <a:xfrm>
            <a:off x="478787" y="3701613"/>
            <a:ext cx="8186426" cy="51305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lnSpc>
                <a:spcPct val="150000"/>
              </a:lnSpc>
              <a:spcBef>
                <a:spcPts val="0"/>
              </a:spcBef>
            </a:pPr>
            <a:r>
              <a:rPr lang="en-US" altLang="zh-CN" sz="1800" b="1" dirty="0">
                <a:solidFill>
                  <a:srgbClr val="002060"/>
                </a:solidFill>
                <a:latin typeface="微软雅黑" panose="020B0503020204020204" pitchFamily="34" charset="-122"/>
                <a:ea typeface="微软雅黑" panose="020B0503020204020204" pitchFamily="34" charset="-122"/>
                <a:cs typeface="微软雅黑"/>
              </a:rPr>
              <a:t>2019</a:t>
            </a:r>
            <a:r>
              <a:rPr lang="zh-CN" altLang="en-US" sz="1800" b="1" dirty="0">
                <a:solidFill>
                  <a:srgbClr val="002060"/>
                </a:solidFill>
                <a:latin typeface="微软雅黑" panose="020B0503020204020204" pitchFamily="34" charset="-122"/>
                <a:ea typeface="微软雅黑" panose="020B0503020204020204" pitchFamily="34" charset="-122"/>
                <a:cs typeface="微软雅黑"/>
              </a:rPr>
              <a:t>年全国高教处长会（</a:t>
            </a:r>
            <a:r>
              <a:rPr lang="en-US" altLang="zh-CN" sz="1800" b="1" dirty="0">
                <a:solidFill>
                  <a:srgbClr val="002060"/>
                </a:solidFill>
                <a:latin typeface="微软雅黑" panose="020B0503020204020204" pitchFamily="34" charset="-122"/>
                <a:ea typeface="微软雅黑" panose="020B0503020204020204" pitchFamily="34" charset="-122"/>
                <a:cs typeface="微软雅黑"/>
              </a:rPr>
              <a:t>1</a:t>
            </a:r>
            <a:r>
              <a:rPr lang="zh-CN" altLang="en-US" sz="1800" b="1" dirty="0">
                <a:solidFill>
                  <a:srgbClr val="002060"/>
                </a:solidFill>
                <a:latin typeface="微软雅黑" panose="020B0503020204020204" pitchFamily="34" charset="-122"/>
                <a:ea typeface="微软雅黑" panose="020B0503020204020204" pitchFamily="34" charset="-122"/>
                <a:cs typeface="微软雅黑"/>
              </a:rPr>
              <a:t>月</a:t>
            </a:r>
            <a:r>
              <a:rPr lang="en-US" altLang="zh-CN" sz="1800" b="1" dirty="0">
                <a:solidFill>
                  <a:srgbClr val="002060"/>
                </a:solidFill>
                <a:latin typeface="微软雅黑" panose="020B0503020204020204" pitchFamily="34" charset="-122"/>
                <a:ea typeface="微软雅黑" panose="020B0503020204020204" pitchFamily="34" charset="-122"/>
                <a:cs typeface="微软雅黑"/>
              </a:rPr>
              <a:t>24</a:t>
            </a:r>
            <a:r>
              <a:rPr lang="zh-CN" altLang="en-US" sz="1800" b="1" dirty="0">
                <a:solidFill>
                  <a:srgbClr val="002060"/>
                </a:solidFill>
                <a:latin typeface="微软雅黑" panose="020B0503020204020204" pitchFamily="34" charset="-122"/>
                <a:ea typeface="微软雅黑" panose="020B0503020204020204" pitchFamily="34" charset="-122"/>
                <a:cs typeface="微软雅黑"/>
              </a:rPr>
              <a:t>日，郑州）</a:t>
            </a:r>
          </a:p>
        </p:txBody>
      </p:sp>
      <p:pic>
        <p:nvPicPr>
          <p:cNvPr id="8" name="图片 7"/>
          <p:cNvPicPr>
            <a:picLocks noChangeAspect="1"/>
          </p:cNvPicPr>
          <p:nvPr/>
        </p:nvPicPr>
        <p:blipFill>
          <a:blip r:embed="rId2" cstate="print"/>
          <a:stretch>
            <a:fillRect/>
          </a:stretch>
        </p:blipFill>
        <p:spPr>
          <a:xfrm>
            <a:off x="5973574" y="1482165"/>
            <a:ext cx="3142292" cy="1559301"/>
          </a:xfrm>
          <a:prstGeom prst="rect">
            <a:avLst/>
          </a:prstGeom>
        </p:spPr>
      </p:pic>
    </p:spTree>
    <p:extLst>
      <p:ext uri="{BB962C8B-B14F-4D97-AF65-F5344CB8AC3E}">
        <p14:creationId xmlns:p14="http://schemas.microsoft.com/office/powerpoint/2010/main" xmlns="" val="22010699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9"/>
          <p:cNvSpPr>
            <a:spLocks noChangeArrowheads="1"/>
          </p:cNvSpPr>
          <p:nvPr/>
        </p:nvSpPr>
        <p:spPr bwMode="auto">
          <a:xfrm>
            <a:off x="0" y="0"/>
            <a:ext cx="9144000" cy="720725"/>
          </a:xfrm>
          <a:prstGeom prst="rect">
            <a:avLst/>
          </a:prstGeom>
          <a:solidFill>
            <a:srgbClr val="37649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9pPr>
          </a:lstStyle>
          <a:p>
            <a:endParaRPr lang="zh-CN" altLang="en-US">
              <a:solidFill>
                <a:srgbClr val="002060"/>
              </a:solidFill>
              <a:latin typeface="宋体" panose="02010600030101010101" pitchFamily="2" charset="-122"/>
              <a:sym typeface="宋体" panose="02010600030101010101" pitchFamily="2" charset="-122"/>
            </a:endParaRPr>
          </a:p>
        </p:txBody>
      </p:sp>
      <p:pic>
        <p:nvPicPr>
          <p:cNvPr id="57347"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4725988"/>
            <a:ext cx="9140825" cy="438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8" name="Picture 3" descr="logo"/>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461375" y="120650"/>
            <a:ext cx="609600"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349" name="标题 1"/>
          <p:cNvSpPr>
            <a:spLocks noGrp="1" noChangeArrowheads="1"/>
          </p:cNvSpPr>
          <p:nvPr>
            <p:ph type="title" idx="4294967295"/>
          </p:nvPr>
        </p:nvSpPr>
        <p:spPr>
          <a:xfrm>
            <a:off x="0" y="0"/>
            <a:ext cx="9144000" cy="785813"/>
          </a:xfrm>
        </p:spPr>
        <p:txBody>
          <a:bodyPr/>
          <a:lstStyle/>
          <a:p>
            <a:r>
              <a:rPr lang="en-US" altLang="zh-CN" sz="2800" b="1" dirty="0">
                <a:solidFill>
                  <a:srgbClr val="FFFFFF"/>
                </a:solidFill>
              </a:rPr>
              <a:t>2</a:t>
            </a:r>
            <a:r>
              <a:rPr lang="en-US" altLang="zh-CN" sz="2800" b="1" dirty="0" smtClean="0">
                <a:solidFill>
                  <a:srgbClr val="FFFFFF"/>
                </a:solidFill>
              </a:rPr>
              <a:t>. </a:t>
            </a:r>
            <a:r>
              <a:rPr lang="zh-CN" altLang="en-US" sz="2800" b="1" dirty="0" smtClean="0">
                <a:solidFill>
                  <a:srgbClr val="FFFFFF"/>
                </a:solidFill>
              </a:rPr>
              <a:t>全面</a:t>
            </a:r>
            <a:r>
              <a:rPr lang="zh-CN" altLang="en-US" sz="2800" b="1" dirty="0">
                <a:solidFill>
                  <a:srgbClr val="FFFFFF"/>
                </a:solidFill>
              </a:rPr>
              <a:t>实施“六卓越一拔尖”计划</a:t>
            </a:r>
            <a:r>
              <a:rPr lang="en-US" altLang="zh-CN" sz="2800" b="1" dirty="0">
                <a:solidFill>
                  <a:srgbClr val="FFFFFF"/>
                </a:solidFill>
              </a:rPr>
              <a:t>2.0</a:t>
            </a:r>
          </a:p>
        </p:txBody>
      </p:sp>
      <p:sp>
        <p:nvSpPr>
          <p:cNvPr id="57351" name="TextBox 55"/>
          <p:cNvSpPr>
            <a:spLocks noChangeArrowheads="1"/>
          </p:cNvSpPr>
          <p:nvPr/>
        </p:nvSpPr>
        <p:spPr bwMode="auto">
          <a:xfrm>
            <a:off x="395536" y="987574"/>
            <a:ext cx="7704856" cy="3824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73" tIns="34289" rIns="68573" bIns="34289">
            <a:spAutoFit/>
          </a:bodyPr>
          <a:lstStyle>
            <a:lvl1pPr marL="342900" indent="-342900" eaLnBrk="0" hangingPunct="0">
              <a:defRPr sz="3200">
                <a:solidFill>
                  <a:schemeClr val="tx1"/>
                </a:solidFill>
                <a:latin typeface="Arial" panose="020B0604020202020204" pitchFamily="34" charset="0"/>
                <a:ea typeface="宋体" panose="02010600030101010101" pitchFamily="2" charset="-122"/>
              </a:defRPr>
            </a:lvl1pPr>
            <a:lvl2pPr marL="465138" indent="-284163"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9pPr>
          </a:lstStyle>
          <a:p>
            <a:pPr marL="0" indent="0">
              <a:lnSpc>
                <a:spcPct val="200000"/>
              </a:lnSpc>
              <a:spcBef>
                <a:spcPts val="0"/>
              </a:spcBef>
            </a:pPr>
            <a:r>
              <a:rPr lang="zh-CN" altLang="en-US" sz="2200" b="1" dirty="0">
                <a:solidFill>
                  <a:srgbClr val="002060"/>
                </a:solidFill>
                <a:latin typeface="微软雅黑" panose="020B0503020204020204" pitchFamily="34" charset="-122"/>
                <a:ea typeface="微软雅黑" panose="020B0503020204020204" pitchFamily="34" charset="-122"/>
                <a:cs typeface="微软雅黑"/>
              </a:rPr>
              <a:t>召开</a:t>
            </a:r>
            <a:r>
              <a:rPr lang="zh-CN" altLang="en-US" sz="2200" b="1" dirty="0">
                <a:solidFill>
                  <a:srgbClr val="C00000"/>
                </a:solidFill>
                <a:latin typeface="微软雅黑" panose="020B0503020204020204" pitchFamily="34" charset="-122"/>
                <a:ea typeface="微软雅黑" panose="020B0503020204020204" pitchFamily="34" charset="-122"/>
                <a:cs typeface="微软雅黑"/>
              </a:rPr>
              <a:t>“六卓越一拔尖”计划</a:t>
            </a:r>
            <a:r>
              <a:rPr lang="en-US" altLang="zh-CN" sz="2200" b="1" dirty="0">
                <a:solidFill>
                  <a:srgbClr val="C00000"/>
                </a:solidFill>
                <a:latin typeface="微软雅黑" panose="020B0503020204020204" pitchFamily="34" charset="-122"/>
                <a:ea typeface="微软雅黑" panose="020B0503020204020204" pitchFamily="34" charset="-122"/>
                <a:cs typeface="微软雅黑"/>
              </a:rPr>
              <a:t>2.0</a:t>
            </a:r>
            <a:r>
              <a:rPr lang="zh-CN" altLang="en-US" sz="2200" b="1" dirty="0">
                <a:solidFill>
                  <a:srgbClr val="C00000"/>
                </a:solidFill>
                <a:latin typeface="微软雅黑" panose="020B0503020204020204" pitchFamily="34" charset="-122"/>
                <a:ea typeface="微软雅黑" panose="020B0503020204020204" pitchFamily="34" charset="-122"/>
                <a:cs typeface="微软雅黑"/>
              </a:rPr>
              <a:t>启动大会</a:t>
            </a:r>
            <a:r>
              <a:rPr lang="zh-CN" altLang="en-US" sz="2000" b="1" dirty="0">
                <a:solidFill>
                  <a:srgbClr val="002060"/>
                </a:solidFill>
                <a:latin typeface="微软雅黑" panose="020B0503020204020204" pitchFamily="34" charset="-122"/>
                <a:ea typeface="微软雅黑" panose="020B0503020204020204" pitchFamily="34" charset="-122"/>
                <a:cs typeface="微软雅黑"/>
              </a:rPr>
              <a:t>（</a:t>
            </a:r>
            <a:r>
              <a:rPr lang="en-US" altLang="zh-CN" sz="2000" b="1" dirty="0">
                <a:solidFill>
                  <a:srgbClr val="002060"/>
                </a:solidFill>
                <a:latin typeface="微软雅黑" panose="020B0503020204020204" pitchFamily="34" charset="-122"/>
                <a:ea typeface="微软雅黑" panose="020B0503020204020204" pitchFamily="34" charset="-122"/>
                <a:cs typeface="微软雅黑"/>
              </a:rPr>
              <a:t> 4</a:t>
            </a:r>
            <a:r>
              <a:rPr lang="zh-CN" altLang="en-US" sz="2000" b="1" dirty="0">
                <a:solidFill>
                  <a:srgbClr val="002060"/>
                </a:solidFill>
                <a:latin typeface="微软雅黑" panose="020B0503020204020204" pitchFamily="34" charset="-122"/>
                <a:ea typeface="微软雅黑" panose="020B0503020204020204" pitchFamily="34" charset="-122"/>
                <a:cs typeface="微软雅黑"/>
              </a:rPr>
              <a:t>月，天津大学）</a:t>
            </a:r>
            <a:endParaRPr lang="en-US" altLang="zh-CN" sz="2200" b="1" dirty="0">
              <a:solidFill>
                <a:srgbClr val="002060"/>
              </a:solidFill>
              <a:latin typeface="微软雅黑" panose="020B0503020204020204" pitchFamily="34" charset="-122"/>
              <a:ea typeface="微软雅黑" panose="020B0503020204020204" pitchFamily="34" charset="-122"/>
              <a:cs typeface="微软雅黑"/>
            </a:endParaRPr>
          </a:p>
          <a:p>
            <a:pPr marL="523875" lvl="1" indent="-342900">
              <a:lnSpc>
                <a:spcPct val="200000"/>
              </a:lnSpc>
              <a:spcBef>
                <a:spcPts val="0"/>
              </a:spcBef>
              <a:buFont typeface="Arial" panose="020B0604020202020204" pitchFamily="34" charset="0"/>
              <a:buChar char="•"/>
            </a:pPr>
            <a:r>
              <a:rPr lang="zh-CN" altLang="en-US" sz="2000" b="1" dirty="0">
                <a:solidFill>
                  <a:srgbClr val="002060"/>
                </a:solidFill>
                <a:latin typeface="微软雅黑" panose="020B0503020204020204" pitchFamily="34" charset="-122"/>
                <a:ea typeface="微软雅黑" panose="020B0503020204020204" pitchFamily="34" charset="-122"/>
                <a:cs typeface="微软雅黑"/>
              </a:rPr>
              <a:t>统一部署、全面启动、分类实施、领跑带动</a:t>
            </a:r>
          </a:p>
          <a:p>
            <a:pPr marL="523875" lvl="1" indent="-342900">
              <a:lnSpc>
                <a:spcPct val="200000"/>
              </a:lnSpc>
              <a:spcBef>
                <a:spcPts val="0"/>
              </a:spcBef>
              <a:buFont typeface="Arial" panose="020B0604020202020204" pitchFamily="34" charset="0"/>
              <a:buChar char="•"/>
            </a:pPr>
            <a:r>
              <a:rPr lang="zh-CN" altLang="en-US" sz="2000" b="1" dirty="0">
                <a:solidFill>
                  <a:srgbClr val="002060"/>
                </a:solidFill>
                <a:latin typeface="微软雅黑" panose="020B0503020204020204" pitchFamily="34" charset="-122"/>
                <a:ea typeface="微软雅黑" panose="020B0503020204020204" pitchFamily="34" charset="-122"/>
                <a:cs typeface="微软雅黑"/>
              </a:rPr>
              <a:t>推进新工科、新医科、新农科、新文科建设</a:t>
            </a:r>
            <a:endParaRPr lang="en-US" altLang="zh-CN" sz="2000" b="1" dirty="0">
              <a:solidFill>
                <a:srgbClr val="002060"/>
              </a:solidFill>
              <a:latin typeface="微软雅黑" panose="020B0503020204020204" pitchFamily="34" charset="-122"/>
              <a:ea typeface="微软雅黑" panose="020B0503020204020204" pitchFamily="34" charset="-122"/>
              <a:cs typeface="微软雅黑"/>
            </a:endParaRPr>
          </a:p>
          <a:p>
            <a:pPr marL="523875" lvl="1" indent="-342900">
              <a:lnSpc>
                <a:spcPct val="200000"/>
              </a:lnSpc>
              <a:spcBef>
                <a:spcPts val="0"/>
              </a:spcBef>
              <a:buFont typeface="Arial" panose="020B0604020202020204" pitchFamily="34" charset="0"/>
              <a:buChar char="•"/>
            </a:pPr>
            <a:r>
              <a:rPr lang="zh-CN" altLang="en-US" sz="2000" b="1" dirty="0">
                <a:solidFill>
                  <a:srgbClr val="002060"/>
                </a:solidFill>
                <a:latin typeface="微软雅黑" panose="020B0503020204020204" pitchFamily="34" charset="-122"/>
                <a:ea typeface="微软雅黑" panose="020B0503020204020204" pitchFamily="34" charset="-122"/>
                <a:cs typeface="微软雅黑"/>
              </a:rPr>
              <a:t>部署实施一流专业建设“双万计划”</a:t>
            </a:r>
            <a:endParaRPr lang="en-US" altLang="zh-CN" sz="2000" b="1" dirty="0">
              <a:solidFill>
                <a:srgbClr val="002060"/>
              </a:solidFill>
              <a:latin typeface="微软雅黑" panose="020B0503020204020204" pitchFamily="34" charset="-122"/>
              <a:ea typeface="微软雅黑" panose="020B0503020204020204" pitchFamily="34" charset="-122"/>
              <a:cs typeface="微软雅黑"/>
            </a:endParaRPr>
          </a:p>
          <a:p>
            <a:pPr marL="523875" lvl="1" indent="-342900">
              <a:lnSpc>
                <a:spcPct val="200000"/>
              </a:lnSpc>
              <a:spcBef>
                <a:spcPts val="0"/>
              </a:spcBef>
              <a:buFont typeface="Arial" panose="020B0604020202020204" pitchFamily="34" charset="0"/>
              <a:buChar char="•"/>
            </a:pPr>
            <a:r>
              <a:rPr lang="zh-CN" altLang="en-US" sz="2000" b="1" dirty="0">
                <a:solidFill>
                  <a:srgbClr val="002060"/>
                </a:solidFill>
                <a:latin typeface="微软雅黑" panose="020B0503020204020204" pitchFamily="34" charset="-122"/>
                <a:ea typeface="微软雅黑" panose="020B0503020204020204" pitchFamily="34" charset="-122"/>
                <a:cs typeface="微软雅黑"/>
              </a:rPr>
              <a:t>部署建设基础学科拔尖学生培养基地</a:t>
            </a:r>
            <a:endParaRPr lang="en-US" altLang="zh-CN" sz="2000" b="1" dirty="0">
              <a:solidFill>
                <a:srgbClr val="002060"/>
              </a:solidFill>
              <a:latin typeface="微软雅黑" panose="020B0503020204020204" pitchFamily="34" charset="-122"/>
              <a:ea typeface="微软雅黑" panose="020B0503020204020204" pitchFamily="34" charset="-122"/>
              <a:cs typeface="微软雅黑"/>
            </a:endParaRPr>
          </a:p>
          <a:p>
            <a:pPr marL="523875" lvl="1" indent="-342900">
              <a:lnSpc>
                <a:spcPct val="200000"/>
              </a:lnSpc>
              <a:spcBef>
                <a:spcPts val="0"/>
              </a:spcBef>
              <a:buFont typeface="Wingdings" panose="05000000000000000000" pitchFamily="2" charset="2"/>
              <a:buChar char="Ø"/>
            </a:pPr>
            <a:endParaRPr lang="zh-CN" altLang="en-US" sz="2000" b="1" dirty="0">
              <a:solidFill>
                <a:srgbClr val="002060"/>
              </a:solidFill>
              <a:latin typeface="微软雅黑" panose="020B0503020204020204" pitchFamily="34" charset="-122"/>
              <a:ea typeface="微软雅黑" panose="020B0503020204020204" pitchFamily="34" charset="-122"/>
              <a:cs typeface="微软雅黑"/>
            </a:endParaRPr>
          </a:p>
        </p:txBody>
      </p:sp>
      <p:pic>
        <p:nvPicPr>
          <p:cNvPr id="57352" name="图片 1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228184" y="1746007"/>
            <a:ext cx="2681288" cy="2655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2860900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56CE945-904E-4E12-9FD4-758B2889F679}"/>
              </a:ext>
            </a:extLst>
          </p:cNvPr>
          <p:cNvSpPr>
            <a:spLocks noGrp="1"/>
          </p:cNvSpPr>
          <p:nvPr>
            <p:ph type="title"/>
          </p:nvPr>
        </p:nvSpPr>
        <p:spPr/>
        <p:txBody>
          <a:bodyPr/>
          <a:lstStyle/>
          <a:p>
            <a:r>
              <a:rPr lang="zh-CN" altLang="en-US" sz="2800" dirty="0"/>
              <a:t>实施一流专业建设“双万计划”</a:t>
            </a:r>
          </a:p>
        </p:txBody>
      </p:sp>
      <p:sp>
        <p:nvSpPr>
          <p:cNvPr id="5" name="内容占位符 2">
            <a:extLst>
              <a:ext uri="{FF2B5EF4-FFF2-40B4-BE49-F238E27FC236}">
                <a16:creationId xmlns="" xmlns:a16="http://schemas.microsoft.com/office/drawing/2014/main" id="{72B6F9A8-DF54-45F3-9B68-5CE092DF8415}"/>
              </a:ext>
            </a:extLst>
          </p:cNvPr>
          <p:cNvSpPr>
            <a:spLocks noGrp="1"/>
          </p:cNvSpPr>
          <p:nvPr>
            <p:ph sz="half" idx="1"/>
          </p:nvPr>
        </p:nvSpPr>
        <p:spPr>
          <a:xfrm>
            <a:off x="378091" y="1053579"/>
            <a:ext cx="8784976" cy="2205927"/>
          </a:xfrm>
        </p:spPr>
        <p:txBody>
          <a:bodyPr/>
          <a:lstStyle/>
          <a:p>
            <a:pPr marL="0" indent="0">
              <a:lnSpc>
                <a:spcPct val="150000"/>
              </a:lnSpc>
              <a:spcBef>
                <a:spcPts val="0"/>
              </a:spcBef>
              <a:buNone/>
            </a:pPr>
            <a:r>
              <a:rPr lang="en-US" altLang="zh-CN" sz="2400" b="1" dirty="0" smtClean="0">
                <a:solidFill>
                  <a:srgbClr val="C00000"/>
                </a:solidFill>
                <a:latin typeface="微软雅黑" panose="020B0503020204020204" pitchFamily="34" charset="-122"/>
                <a:ea typeface="微软雅黑" panose="020B0503020204020204" pitchFamily="34" charset="-122"/>
              </a:rPr>
              <a:t>1. </a:t>
            </a:r>
            <a:r>
              <a:rPr lang="zh-CN" altLang="en-US" sz="2400" b="1" dirty="0" smtClean="0">
                <a:solidFill>
                  <a:srgbClr val="C00000"/>
                </a:solidFill>
                <a:latin typeface="微软雅黑" panose="020B0503020204020204" pitchFamily="34" charset="-122"/>
                <a:ea typeface="微软雅黑" panose="020B0503020204020204" pitchFamily="34" charset="-122"/>
              </a:rPr>
              <a:t>总体</a:t>
            </a:r>
            <a:r>
              <a:rPr lang="zh-CN" altLang="en-US" sz="2400" b="1" dirty="0">
                <a:solidFill>
                  <a:srgbClr val="C00000"/>
                </a:solidFill>
                <a:latin typeface="微软雅黑" panose="020B0503020204020204" pitchFamily="34" charset="-122"/>
                <a:ea typeface="微软雅黑" panose="020B0503020204020204" pitchFamily="34" charset="-122"/>
              </a:rPr>
              <a:t>目标</a:t>
            </a:r>
            <a:endParaRPr lang="en-US" altLang="zh-CN" sz="2400" b="1" dirty="0">
              <a:solidFill>
                <a:srgbClr val="C00000"/>
              </a:solidFill>
              <a:latin typeface="微软雅黑" panose="020B0503020204020204" pitchFamily="34" charset="-122"/>
              <a:ea typeface="微软雅黑" panose="020B0503020204020204" pitchFamily="34" charset="-122"/>
            </a:endParaRPr>
          </a:p>
          <a:p>
            <a:pPr lvl="1">
              <a:lnSpc>
                <a:spcPct val="150000"/>
              </a:lnSpc>
              <a:spcBef>
                <a:spcPts val="0"/>
              </a:spcBef>
            </a:pPr>
            <a:r>
              <a:rPr lang="zh-CN" altLang="en-US" sz="2000" b="1" dirty="0">
                <a:latin typeface="微软雅黑" panose="020B0503020204020204" pitchFamily="34" charset="-122"/>
                <a:ea typeface="微软雅黑" panose="020B0503020204020204" pitchFamily="34" charset="-122"/>
              </a:rPr>
              <a:t>建设</a:t>
            </a:r>
            <a:r>
              <a:rPr lang="en-US" altLang="zh-CN" sz="2000" b="1" dirty="0">
                <a:solidFill>
                  <a:srgbClr val="C00000"/>
                </a:solidFill>
                <a:latin typeface="微软雅黑" panose="020B0503020204020204" pitchFamily="34" charset="-122"/>
                <a:ea typeface="微软雅黑" panose="020B0503020204020204" pitchFamily="34" charset="-122"/>
              </a:rPr>
              <a:t>10000</a:t>
            </a:r>
            <a:r>
              <a:rPr lang="zh-CN" altLang="en-US" sz="2000" b="1" dirty="0">
                <a:solidFill>
                  <a:srgbClr val="C00000"/>
                </a:solidFill>
                <a:latin typeface="微软雅黑" panose="020B0503020204020204" pitchFamily="34" charset="-122"/>
                <a:ea typeface="微软雅黑" panose="020B0503020204020204" pitchFamily="34" charset="-122"/>
              </a:rPr>
              <a:t>个</a:t>
            </a:r>
            <a:r>
              <a:rPr lang="zh-CN" altLang="en-US" sz="2000" b="1" dirty="0">
                <a:latin typeface="微软雅黑" panose="020B0503020204020204" pitchFamily="34" charset="-122"/>
                <a:ea typeface="微软雅黑" panose="020B0503020204020204" pitchFamily="34" charset="-122"/>
              </a:rPr>
              <a:t>国家级一流专业点</a:t>
            </a:r>
            <a:endParaRPr lang="en-US" altLang="zh-CN" sz="2000" b="1" dirty="0">
              <a:latin typeface="微软雅黑" panose="020B0503020204020204" pitchFamily="34" charset="-122"/>
              <a:ea typeface="微软雅黑" panose="020B0503020204020204" pitchFamily="34" charset="-122"/>
            </a:endParaRPr>
          </a:p>
          <a:p>
            <a:pPr lvl="1">
              <a:lnSpc>
                <a:spcPct val="150000"/>
              </a:lnSpc>
              <a:spcBef>
                <a:spcPts val="0"/>
              </a:spcBef>
            </a:pPr>
            <a:r>
              <a:rPr lang="zh-CN" altLang="en-US" sz="2000" b="1" dirty="0">
                <a:latin typeface="微软雅黑" panose="020B0503020204020204" pitchFamily="34" charset="-122"/>
                <a:ea typeface="微软雅黑" panose="020B0503020204020204" pitchFamily="34" charset="-122"/>
              </a:rPr>
              <a:t>建设</a:t>
            </a:r>
            <a:r>
              <a:rPr lang="en-US" altLang="zh-CN" sz="2000" b="1" dirty="0">
                <a:solidFill>
                  <a:srgbClr val="C00000"/>
                </a:solidFill>
                <a:latin typeface="微软雅黑" panose="020B0503020204020204" pitchFamily="34" charset="-122"/>
                <a:ea typeface="微软雅黑" panose="020B0503020204020204" pitchFamily="34" charset="-122"/>
              </a:rPr>
              <a:t>10000</a:t>
            </a:r>
            <a:r>
              <a:rPr lang="zh-CN" altLang="en-US" sz="2000" b="1" dirty="0">
                <a:solidFill>
                  <a:srgbClr val="C00000"/>
                </a:solidFill>
                <a:latin typeface="微软雅黑" panose="020B0503020204020204" pitchFamily="34" charset="-122"/>
                <a:ea typeface="微软雅黑" panose="020B0503020204020204" pitchFamily="34" charset="-122"/>
              </a:rPr>
              <a:t>个</a:t>
            </a:r>
            <a:r>
              <a:rPr lang="zh-CN" altLang="en-US" sz="2000" b="1" dirty="0">
                <a:latin typeface="微软雅黑" panose="020B0503020204020204" pitchFamily="34" charset="-122"/>
                <a:ea typeface="微软雅黑" panose="020B0503020204020204" pitchFamily="34" charset="-122"/>
              </a:rPr>
              <a:t>省级一流专业</a:t>
            </a:r>
            <a:r>
              <a:rPr lang="zh-CN" altLang="en-US" sz="2000" b="1" dirty="0" smtClean="0">
                <a:latin typeface="微软雅黑" panose="020B0503020204020204" pitchFamily="34" charset="-122"/>
                <a:ea typeface="微软雅黑" panose="020B0503020204020204" pitchFamily="34" charset="-122"/>
              </a:rPr>
              <a:t>点</a:t>
            </a:r>
            <a:endParaRPr lang="en-US" altLang="zh-CN" sz="2000" b="1" dirty="0" smtClean="0">
              <a:latin typeface="微软雅黑" panose="020B0503020204020204" pitchFamily="34" charset="-122"/>
              <a:ea typeface="微软雅黑" panose="020B0503020204020204" pitchFamily="34" charset="-122"/>
            </a:endParaRPr>
          </a:p>
          <a:p>
            <a:pPr lvl="1">
              <a:lnSpc>
                <a:spcPct val="150000"/>
              </a:lnSpc>
              <a:spcBef>
                <a:spcPts val="0"/>
              </a:spcBef>
            </a:pPr>
            <a:r>
              <a:rPr lang="en-US" altLang="zh-CN" sz="2000" b="1" dirty="0" smtClean="0">
                <a:latin typeface="微软雅黑" panose="020B0503020204020204" pitchFamily="34" charset="-122"/>
                <a:ea typeface="微软雅黑" panose="020B0503020204020204" pitchFamily="34" charset="-122"/>
              </a:rPr>
              <a:t>2019</a:t>
            </a:r>
            <a:r>
              <a:rPr lang="zh-CN" altLang="en-US" sz="2000" b="1" dirty="0" smtClean="0">
                <a:latin typeface="微软雅黑" panose="020B0503020204020204" pitchFamily="34" charset="-122"/>
                <a:ea typeface="微软雅黑" panose="020B0503020204020204" pitchFamily="34" charset="-122"/>
              </a:rPr>
              <a:t>年：</a:t>
            </a:r>
            <a:r>
              <a:rPr lang="en-US" altLang="zh-CN" sz="2000" b="1" dirty="0" smtClean="0">
                <a:solidFill>
                  <a:srgbClr val="C00000"/>
                </a:solidFill>
                <a:latin typeface="微软雅黑" panose="020B0503020204020204" pitchFamily="34" charset="-122"/>
                <a:ea typeface="微软雅黑" panose="020B0503020204020204" pitchFamily="34" charset="-122"/>
              </a:rPr>
              <a:t>3400</a:t>
            </a:r>
            <a:r>
              <a:rPr lang="zh-CN" altLang="en-US" sz="2000" b="1" dirty="0" smtClean="0">
                <a:solidFill>
                  <a:srgbClr val="C00000"/>
                </a:solidFill>
                <a:latin typeface="微软雅黑" panose="020B0503020204020204" pitchFamily="34" charset="-122"/>
                <a:ea typeface="微软雅黑" panose="020B0503020204020204" pitchFamily="34" charset="-122"/>
              </a:rPr>
              <a:t>个</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2020</a:t>
            </a:r>
            <a:r>
              <a:rPr lang="zh-CN" altLang="en-US" sz="2000" b="1" dirty="0" smtClean="0">
                <a:latin typeface="微软雅黑" panose="020B0503020204020204" pitchFamily="34" charset="-122"/>
                <a:ea typeface="微软雅黑" panose="020B0503020204020204" pitchFamily="34" charset="-122"/>
              </a:rPr>
              <a:t>年：</a:t>
            </a:r>
            <a:r>
              <a:rPr lang="en-US" altLang="zh-CN" sz="2000" b="1" dirty="0" smtClean="0">
                <a:solidFill>
                  <a:srgbClr val="C00000"/>
                </a:solidFill>
                <a:latin typeface="微软雅黑" panose="020B0503020204020204" pitchFamily="34" charset="-122"/>
                <a:ea typeface="微软雅黑" panose="020B0503020204020204" pitchFamily="34" charset="-122"/>
              </a:rPr>
              <a:t>4000</a:t>
            </a:r>
            <a:r>
              <a:rPr lang="zh-CN" altLang="en-US" sz="2000" b="1" dirty="0" smtClean="0">
                <a:solidFill>
                  <a:srgbClr val="C00000"/>
                </a:solidFill>
                <a:latin typeface="微软雅黑" panose="020B0503020204020204" pitchFamily="34" charset="-122"/>
                <a:ea typeface="微软雅黑" panose="020B0503020204020204" pitchFamily="34" charset="-122"/>
              </a:rPr>
              <a:t>个</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2021</a:t>
            </a:r>
            <a:r>
              <a:rPr lang="zh-CN" altLang="en-US" sz="2000" b="1" dirty="0" smtClean="0">
                <a:latin typeface="微软雅黑" panose="020B0503020204020204" pitchFamily="34" charset="-122"/>
                <a:ea typeface="微软雅黑" panose="020B0503020204020204" pitchFamily="34" charset="-122"/>
              </a:rPr>
              <a:t>年：</a:t>
            </a:r>
            <a:r>
              <a:rPr lang="en-US" altLang="zh-CN" sz="2000" b="1" dirty="0" smtClean="0">
                <a:solidFill>
                  <a:srgbClr val="C00000"/>
                </a:solidFill>
                <a:latin typeface="微软雅黑" panose="020B0503020204020204" pitchFamily="34" charset="-122"/>
                <a:ea typeface="微软雅黑" panose="020B0503020204020204" pitchFamily="34" charset="-122"/>
              </a:rPr>
              <a:t>2600</a:t>
            </a:r>
            <a:r>
              <a:rPr lang="zh-CN" altLang="en-US" sz="2000" b="1" dirty="0" smtClean="0">
                <a:solidFill>
                  <a:srgbClr val="C00000"/>
                </a:solidFill>
                <a:latin typeface="微软雅黑" panose="020B0503020204020204" pitchFamily="34" charset="-122"/>
                <a:ea typeface="微软雅黑" panose="020B0503020204020204" pitchFamily="34" charset="-122"/>
              </a:rPr>
              <a:t>个</a:t>
            </a:r>
            <a:endParaRPr lang="en-US" altLang="zh-CN" sz="2000" b="1" dirty="0">
              <a:solidFill>
                <a:srgbClr val="C00000"/>
              </a:solidFill>
              <a:latin typeface="微软雅黑" panose="020B0503020204020204" pitchFamily="34" charset="-122"/>
              <a:ea typeface="微软雅黑" panose="020B0503020204020204" pitchFamily="34" charset="-122"/>
            </a:endParaRPr>
          </a:p>
        </p:txBody>
      </p:sp>
      <p:sp>
        <p:nvSpPr>
          <p:cNvPr id="8" name="圆角矩形 7"/>
          <p:cNvSpPr/>
          <p:nvPr/>
        </p:nvSpPr>
        <p:spPr>
          <a:xfrm>
            <a:off x="755576" y="3531971"/>
            <a:ext cx="7848872" cy="6959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200" b="1" dirty="0">
                <a:solidFill>
                  <a:srgbClr val="C00000"/>
                </a:solidFill>
                <a:latin typeface="微软雅黑" panose="020B0503020204020204" pitchFamily="34" charset="-122"/>
                <a:ea typeface="微软雅黑" panose="020B0503020204020204" pitchFamily="34" charset="-122"/>
                <a:cs typeface="微软雅黑"/>
              </a:rPr>
              <a:t>两个全覆盖</a:t>
            </a:r>
            <a:r>
              <a:rPr lang="zh-CN" altLang="en-US" sz="2200" b="1" dirty="0">
                <a:solidFill>
                  <a:srgbClr val="002060"/>
                </a:solidFill>
                <a:latin typeface="微软雅黑" panose="020B0503020204020204" pitchFamily="34" charset="-122"/>
                <a:ea typeface="微软雅黑" panose="020B0503020204020204" pitchFamily="34" charset="-122"/>
                <a:cs typeface="微软雅黑"/>
              </a:rPr>
              <a:t>：各类高校全覆盖、各个专业类全覆盖</a:t>
            </a:r>
          </a:p>
        </p:txBody>
      </p:sp>
    </p:spTree>
    <p:extLst>
      <p:ext uri="{BB962C8B-B14F-4D97-AF65-F5344CB8AC3E}">
        <p14:creationId xmlns:p14="http://schemas.microsoft.com/office/powerpoint/2010/main" xmlns="" val="13581783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56CE945-904E-4E12-9FD4-758B2889F679}"/>
              </a:ext>
            </a:extLst>
          </p:cNvPr>
          <p:cNvSpPr>
            <a:spLocks noGrp="1"/>
          </p:cNvSpPr>
          <p:nvPr>
            <p:ph type="title"/>
          </p:nvPr>
        </p:nvSpPr>
        <p:spPr/>
        <p:txBody>
          <a:bodyPr/>
          <a:lstStyle/>
          <a:p>
            <a:r>
              <a:rPr lang="zh-CN" altLang="en-US" sz="2800" dirty="0"/>
              <a:t>实施一流专业建设“双万计划”</a:t>
            </a:r>
          </a:p>
        </p:txBody>
      </p:sp>
      <p:sp>
        <p:nvSpPr>
          <p:cNvPr id="5" name="内容占位符 2">
            <a:extLst>
              <a:ext uri="{FF2B5EF4-FFF2-40B4-BE49-F238E27FC236}">
                <a16:creationId xmlns="" xmlns:a16="http://schemas.microsoft.com/office/drawing/2014/main" id="{72B6F9A8-DF54-45F3-9B68-5CE092DF8415}"/>
              </a:ext>
            </a:extLst>
          </p:cNvPr>
          <p:cNvSpPr>
            <a:spLocks noGrp="1"/>
          </p:cNvSpPr>
          <p:nvPr>
            <p:ph sz="half" idx="1"/>
          </p:nvPr>
        </p:nvSpPr>
        <p:spPr>
          <a:xfrm>
            <a:off x="107504" y="699542"/>
            <a:ext cx="8856984" cy="3528392"/>
          </a:xfrm>
        </p:spPr>
        <p:txBody>
          <a:bodyPr/>
          <a:lstStyle/>
          <a:p>
            <a:pPr marL="114296" lvl="1" indent="0">
              <a:lnSpc>
                <a:spcPct val="150000"/>
              </a:lnSpc>
              <a:spcBef>
                <a:spcPts val="0"/>
              </a:spcBef>
              <a:buNone/>
            </a:pPr>
            <a:r>
              <a:rPr lang="en-US" altLang="zh-CN" b="1" dirty="0" smtClean="0">
                <a:solidFill>
                  <a:srgbClr val="C00000"/>
                </a:solidFill>
                <a:latin typeface="微软雅黑" panose="020B0503020204020204" pitchFamily="34" charset="-122"/>
                <a:ea typeface="微软雅黑" panose="020B0503020204020204" pitchFamily="34" charset="-122"/>
              </a:rPr>
              <a:t>2.</a:t>
            </a:r>
            <a:r>
              <a:rPr lang="zh-CN" altLang="en-US" b="1" dirty="0" smtClean="0">
                <a:solidFill>
                  <a:srgbClr val="C00000"/>
                </a:solidFill>
                <a:latin typeface="微软雅黑" panose="020B0503020204020204" pitchFamily="34" charset="-122"/>
                <a:ea typeface="微软雅黑" panose="020B0503020204020204" pitchFamily="34" charset="-122"/>
              </a:rPr>
              <a:t>面向</a:t>
            </a:r>
            <a:r>
              <a:rPr lang="zh-CN" altLang="en-US" b="1" dirty="0">
                <a:solidFill>
                  <a:srgbClr val="C00000"/>
                </a:solidFill>
                <a:latin typeface="微软雅黑" panose="020B0503020204020204" pitchFamily="34" charset="-122"/>
                <a:ea typeface="微软雅黑" panose="020B0503020204020204" pitchFamily="34" charset="-122"/>
              </a:rPr>
              <a:t>各类高校：</a:t>
            </a:r>
            <a:endParaRPr lang="en-US" altLang="zh-CN" b="1" dirty="0">
              <a:solidFill>
                <a:srgbClr val="C00000"/>
              </a:solidFill>
              <a:latin typeface="微软雅黑" panose="020B0503020204020204" pitchFamily="34" charset="-122"/>
              <a:ea typeface="微软雅黑" panose="020B0503020204020204" pitchFamily="34" charset="-122"/>
            </a:endParaRPr>
          </a:p>
          <a:p>
            <a:pPr marL="514337" lvl="2" indent="0">
              <a:lnSpc>
                <a:spcPct val="150000"/>
              </a:lnSpc>
              <a:spcBef>
                <a:spcPts val="0"/>
              </a:spcBef>
              <a:buNone/>
            </a:pPr>
            <a:r>
              <a:rPr lang="zh-CN" altLang="en-US" b="1" dirty="0">
                <a:solidFill>
                  <a:srgbClr val="002060"/>
                </a:solidFill>
              </a:rPr>
              <a:t>突出专业建设，鼓励分类发展、特色发展，在不同类型高校建设一流</a:t>
            </a:r>
            <a:r>
              <a:rPr lang="zh-CN" altLang="en-US" b="1" dirty="0" smtClean="0">
                <a:solidFill>
                  <a:srgbClr val="002060"/>
                </a:solidFill>
              </a:rPr>
              <a:t>专业</a:t>
            </a:r>
            <a:endParaRPr lang="en-US" altLang="zh-CN" b="1" dirty="0" smtClean="0">
              <a:solidFill>
                <a:srgbClr val="002060"/>
              </a:solidFill>
            </a:endParaRPr>
          </a:p>
          <a:p>
            <a:pPr marL="514337" lvl="2" indent="0">
              <a:lnSpc>
                <a:spcPct val="150000"/>
              </a:lnSpc>
              <a:spcBef>
                <a:spcPts val="0"/>
              </a:spcBef>
              <a:buNone/>
            </a:pPr>
            <a:r>
              <a:rPr lang="zh-CN" altLang="en-US" b="1" dirty="0" smtClean="0">
                <a:solidFill>
                  <a:srgbClr val="002060"/>
                </a:solidFill>
              </a:rPr>
              <a:t>（</a:t>
            </a:r>
            <a:r>
              <a:rPr lang="en-US" altLang="zh-CN" b="1" dirty="0" smtClean="0">
                <a:solidFill>
                  <a:srgbClr val="002060"/>
                </a:solidFill>
              </a:rPr>
              <a:t>2019</a:t>
            </a:r>
            <a:r>
              <a:rPr lang="zh-CN" altLang="en-US" b="1" dirty="0" smtClean="0">
                <a:solidFill>
                  <a:srgbClr val="002060"/>
                </a:solidFill>
              </a:rPr>
              <a:t>年：中央高校</a:t>
            </a:r>
            <a:r>
              <a:rPr lang="en-US" altLang="zh-CN" b="1" dirty="0" smtClean="0">
                <a:solidFill>
                  <a:srgbClr val="C00000"/>
                </a:solidFill>
              </a:rPr>
              <a:t>1400</a:t>
            </a:r>
            <a:r>
              <a:rPr lang="zh-CN" altLang="en-US" b="1" dirty="0" smtClean="0">
                <a:solidFill>
                  <a:srgbClr val="C00000"/>
                </a:solidFill>
              </a:rPr>
              <a:t>个</a:t>
            </a:r>
            <a:r>
              <a:rPr lang="zh-CN" altLang="en-US" b="1" dirty="0" smtClean="0">
                <a:solidFill>
                  <a:srgbClr val="002060"/>
                </a:solidFill>
              </a:rPr>
              <a:t>专业点，地方高校</a:t>
            </a:r>
            <a:r>
              <a:rPr lang="en-US" altLang="zh-CN" b="1" dirty="0" smtClean="0">
                <a:solidFill>
                  <a:srgbClr val="C00000"/>
                </a:solidFill>
              </a:rPr>
              <a:t>2000</a:t>
            </a:r>
            <a:r>
              <a:rPr lang="zh-CN" altLang="en-US" b="1" dirty="0" smtClean="0">
                <a:solidFill>
                  <a:srgbClr val="C00000"/>
                </a:solidFill>
              </a:rPr>
              <a:t>个</a:t>
            </a:r>
            <a:r>
              <a:rPr lang="zh-CN" altLang="en-US" b="1" dirty="0" smtClean="0">
                <a:solidFill>
                  <a:srgbClr val="002060"/>
                </a:solidFill>
              </a:rPr>
              <a:t>专业点）</a:t>
            </a:r>
            <a:endParaRPr lang="en-US" altLang="zh-CN" b="1" dirty="0">
              <a:solidFill>
                <a:srgbClr val="002060"/>
              </a:solidFill>
            </a:endParaRPr>
          </a:p>
          <a:p>
            <a:pPr marL="114296" lvl="1" indent="0">
              <a:lnSpc>
                <a:spcPct val="150000"/>
              </a:lnSpc>
              <a:spcBef>
                <a:spcPts val="0"/>
              </a:spcBef>
              <a:buNone/>
            </a:pPr>
            <a:r>
              <a:rPr lang="en-US" altLang="zh-CN" b="1" dirty="0" smtClean="0">
                <a:solidFill>
                  <a:srgbClr val="C00000"/>
                </a:solidFill>
                <a:latin typeface="微软雅黑" panose="020B0503020204020204" pitchFamily="34" charset="-122"/>
                <a:ea typeface="微软雅黑" panose="020B0503020204020204" pitchFamily="34" charset="-122"/>
              </a:rPr>
              <a:t>3.</a:t>
            </a:r>
            <a:r>
              <a:rPr lang="zh-CN" altLang="en-US" b="1" dirty="0" smtClean="0">
                <a:solidFill>
                  <a:srgbClr val="C00000"/>
                </a:solidFill>
                <a:latin typeface="微软雅黑" panose="020B0503020204020204" pitchFamily="34" charset="-122"/>
                <a:ea typeface="微软雅黑" panose="020B0503020204020204" pitchFamily="34" charset="-122"/>
              </a:rPr>
              <a:t>面向</a:t>
            </a:r>
            <a:r>
              <a:rPr lang="zh-CN" altLang="en-US" b="1" dirty="0">
                <a:solidFill>
                  <a:srgbClr val="C00000"/>
                </a:solidFill>
                <a:latin typeface="微软雅黑" panose="020B0503020204020204" pitchFamily="34" charset="-122"/>
                <a:ea typeface="微软雅黑" panose="020B0503020204020204" pitchFamily="34" charset="-122"/>
              </a:rPr>
              <a:t>全部专业：</a:t>
            </a:r>
            <a:endParaRPr lang="en-US" altLang="zh-CN" b="1" dirty="0">
              <a:solidFill>
                <a:srgbClr val="C00000"/>
              </a:solidFill>
              <a:latin typeface="微软雅黑" panose="020B0503020204020204" pitchFamily="34" charset="-122"/>
              <a:ea typeface="微软雅黑" panose="020B0503020204020204" pitchFamily="34" charset="-122"/>
            </a:endParaRPr>
          </a:p>
          <a:p>
            <a:pPr marL="514337" lvl="2" indent="0">
              <a:lnSpc>
                <a:spcPct val="150000"/>
              </a:lnSpc>
              <a:spcBef>
                <a:spcPts val="0"/>
              </a:spcBef>
              <a:buNone/>
            </a:pPr>
            <a:r>
              <a:rPr lang="zh-CN" altLang="en-US" b="1" dirty="0" smtClean="0">
                <a:solidFill>
                  <a:srgbClr val="002060"/>
                </a:solidFill>
              </a:rPr>
              <a:t>分批次启动，各专业类比例基本平衡</a:t>
            </a:r>
            <a:r>
              <a:rPr lang="zh-CN" altLang="en-US" b="1" dirty="0" smtClean="0">
                <a:solidFill>
                  <a:srgbClr val="C00000"/>
                </a:solidFill>
                <a:latin typeface="微软雅黑" panose="020B0503020204020204" pitchFamily="34" charset="-122"/>
                <a:ea typeface="微软雅黑" panose="020B0503020204020204" pitchFamily="34" charset="-122"/>
              </a:rPr>
              <a:t>（</a:t>
            </a:r>
            <a:r>
              <a:rPr lang="en-US" altLang="zh-CN" b="1" dirty="0">
                <a:solidFill>
                  <a:srgbClr val="C00000"/>
                </a:solidFill>
                <a:latin typeface="微软雅黑" panose="020B0503020204020204" pitchFamily="34" charset="-122"/>
                <a:ea typeface="微软雅黑" panose="020B0503020204020204" pitchFamily="34" charset="-122"/>
              </a:rPr>
              <a:t>20000/56821</a:t>
            </a:r>
            <a:r>
              <a:rPr lang="zh-CN" altLang="en-US" b="1" dirty="0">
                <a:solidFill>
                  <a:srgbClr val="C00000"/>
                </a:solidFill>
                <a:latin typeface="微软雅黑" panose="020B0503020204020204" pitchFamily="34" charset="-122"/>
                <a:ea typeface="微软雅黑" panose="020B0503020204020204" pitchFamily="34" charset="-122"/>
              </a:rPr>
              <a:t>）</a:t>
            </a:r>
            <a:endParaRPr lang="en-US" altLang="zh-CN" b="1" dirty="0">
              <a:solidFill>
                <a:srgbClr val="C00000"/>
              </a:solidFill>
              <a:latin typeface="微软雅黑" panose="020B0503020204020204" pitchFamily="34" charset="-122"/>
              <a:ea typeface="微软雅黑" panose="020B0503020204020204" pitchFamily="34" charset="-122"/>
            </a:endParaRPr>
          </a:p>
          <a:p>
            <a:pPr marL="114296" lvl="1" indent="0">
              <a:lnSpc>
                <a:spcPct val="150000"/>
              </a:lnSpc>
              <a:spcBef>
                <a:spcPts val="0"/>
              </a:spcBef>
              <a:buNone/>
            </a:pPr>
            <a:r>
              <a:rPr lang="en-US" altLang="zh-CN" b="1" dirty="0" smtClean="0">
                <a:solidFill>
                  <a:srgbClr val="C00000"/>
                </a:solidFill>
                <a:latin typeface="微软雅黑" panose="020B0503020204020204" pitchFamily="34" charset="-122"/>
                <a:ea typeface="微软雅黑" panose="020B0503020204020204" pitchFamily="34" charset="-122"/>
              </a:rPr>
              <a:t>4.</a:t>
            </a:r>
            <a:r>
              <a:rPr lang="zh-CN" altLang="en-US" b="1" dirty="0" smtClean="0">
                <a:solidFill>
                  <a:srgbClr val="C00000"/>
                </a:solidFill>
                <a:latin typeface="微软雅黑" panose="020B0503020204020204" pitchFamily="34" charset="-122"/>
                <a:ea typeface="微软雅黑" panose="020B0503020204020204" pitchFamily="34" charset="-122"/>
              </a:rPr>
              <a:t>突出</a:t>
            </a:r>
            <a:r>
              <a:rPr lang="zh-CN" altLang="en-US" b="1" dirty="0">
                <a:solidFill>
                  <a:srgbClr val="C00000"/>
                </a:solidFill>
                <a:latin typeface="微软雅黑" panose="020B0503020204020204" pitchFamily="34" charset="-122"/>
                <a:ea typeface="微软雅黑" panose="020B0503020204020204" pitchFamily="34" charset="-122"/>
              </a:rPr>
              <a:t>示范领跑：</a:t>
            </a:r>
            <a:endParaRPr lang="en-US" altLang="zh-CN" b="1" dirty="0">
              <a:solidFill>
                <a:srgbClr val="C00000"/>
              </a:solidFill>
              <a:latin typeface="微软雅黑" panose="020B0503020204020204" pitchFamily="34" charset="-122"/>
              <a:ea typeface="微软雅黑" panose="020B0503020204020204" pitchFamily="34" charset="-122"/>
            </a:endParaRPr>
          </a:p>
          <a:p>
            <a:pPr marL="857237" lvl="2" indent="-342900">
              <a:lnSpc>
                <a:spcPct val="150000"/>
              </a:lnSpc>
              <a:spcBef>
                <a:spcPts val="0"/>
              </a:spcBef>
            </a:pPr>
            <a:r>
              <a:rPr lang="zh-CN" altLang="en-US" b="1" dirty="0">
                <a:solidFill>
                  <a:srgbClr val="002060"/>
                </a:solidFill>
              </a:rPr>
              <a:t>把一流专业建设“双万计划”作为调整优化专业结构的重要</a:t>
            </a:r>
            <a:r>
              <a:rPr lang="zh-CN" altLang="en-US" b="1" dirty="0" smtClean="0">
                <a:solidFill>
                  <a:srgbClr val="002060"/>
                </a:solidFill>
              </a:rPr>
              <a:t>突破口</a:t>
            </a:r>
            <a:endParaRPr lang="en-US" altLang="zh-CN" b="1" dirty="0" smtClean="0">
              <a:solidFill>
                <a:srgbClr val="002060"/>
              </a:solidFill>
            </a:endParaRPr>
          </a:p>
          <a:p>
            <a:pPr marL="857237" lvl="2" indent="-342900">
              <a:lnSpc>
                <a:spcPct val="150000"/>
              </a:lnSpc>
              <a:spcBef>
                <a:spcPts val="0"/>
              </a:spcBef>
            </a:pPr>
            <a:r>
              <a:rPr lang="zh-CN" altLang="en-US" b="1" dirty="0" smtClean="0">
                <a:solidFill>
                  <a:srgbClr val="002060"/>
                </a:solidFill>
              </a:rPr>
              <a:t>大力发展</a:t>
            </a:r>
            <a:r>
              <a:rPr lang="zh-CN" altLang="en-US" b="1" dirty="0">
                <a:solidFill>
                  <a:srgbClr val="002060"/>
                </a:solidFill>
              </a:rPr>
              <a:t>新工科、新医科、新农科、新文科</a:t>
            </a:r>
            <a:endParaRPr lang="en-US" altLang="zh-CN" b="1" dirty="0">
              <a:solidFill>
                <a:srgbClr val="002060"/>
              </a:solidFill>
            </a:endParaRPr>
          </a:p>
          <a:p>
            <a:pPr marL="400039" lvl="1">
              <a:lnSpc>
                <a:spcPct val="130000"/>
              </a:lnSpc>
              <a:spcBef>
                <a:spcPts val="0"/>
              </a:spcBef>
            </a:pP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1371244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56CE945-904E-4E12-9FD4-758B2889F679}"/>
              </a:ext>
            </a:extLst>
          </p:cNvPr>
          <p:cNvSpPr>
            <a:spLocks noGrp="1"/>
          </p:cNvSpPr>
          <p:nvPr>
            <p:ph type="title"/>
          </p:nvPr>
        </p:nvSpPr>
        <p:spPr>
          <a:xfrm>
            <a:off x="0" y="-20538"/>
            <a:ext cx="9144000" cy="795062"/>
          </a:xfrm>
        </p:spPr>
        <p:txBody>
          <a:bodyPr/>
          <a:lstStyle/>
          <a:p>
            <a:r>
              <a:rPr lang="zh-CN" altLang="en-US" sz="2800" dirty="0"/>
              <a:t>实施一流专业建设“双万计划”</a:t>
            </a:r>
          </a:p>
        </p:txBody>
      </p:sp>
      <p:sp>
        <p:nvSpPr>
          <p:cNvPr id="5" name="内容占位符 2">
            <a:extLst>
              <a:ext uri="{FF2B5EF4-FFF2-40B4-BE49-F238E27FC236}">
                <a16:creationId xmlns="" xmlns:a16="http://schemas.microsoft.com/office/drawing/2014/main" id="{72B6F9A8-DF54-45F3-9B68-5CE092DF8415}"/>
              </a:ext>
            </a:extLst>
          </p:cNvPr>
          <p:cNvSpPr>
            <a:spLocks noGrp="1"/>
          </p:cNvSpPr>
          <p:nvPr>
            <p:ph sz="half" idx="1"/>
          </p:nvPr>
        </p:nvSpPr>
        <p:spPr>
          <a:xfrm>
            <a:off x="287524" y="699542"/>
            <a:ext cx="8568952" cy="3528392"/>
          </a:xfrm>
        </p:spPr>
        <p:txBody>
          <a:bodyPr/>
          <a:lstStyle/>
          <a:p>
            <a:pPr marL="114296" lvl="1" indent="0">
              <a:lnSpc>
                <a:spcPct val="120000"/>
              </a:lnSpc>
              <a:spcBef>
                <a:spcPts val="0"/>
              </a:spcBef>
              <a:buNone/>
            </a:pPr>
            <a:r>
              <a:rPr lang="en-US" altLang="zh-CN" b="1" dirty="0">
                <a:solidFill>
                  <a:srgbClr val="C00000"/>
                </a:solidFill>
                <a:latin typeface="微软雅黑" panose="020B0503020204020204" pitchFamily="34" charset="-122"/>
                <a:ea typeface="微软雅黑" panose="020B0503020204020204" pitchFamily="34" charset="-122"/>
              </a:rPr>
              <a:t>5</a:t>
            </a:r>
            <a:r>
              <a:rPr lang="en-US" altLang="zh-CN" b="1" dirty="0" smtClean="0">
                <a:solidFill>
                  <a:srgbClr val="C00000"/>
                </a:solidFill>
                <a:latin typeface="微软雅黑" panose="020B0503020204020204" pitchFamily="34" charset="-122"/>
                <a:ea typeface="微软雅黑" panose="020B0503020204020204" pitchFamily="34" charset="-122"/>
              </a:rPr>
              <a:t>.</a:t>
            </a:r>
            <a:r>
              <a:rPr lang="zh-CN" altLang="en-US" b="1" dirty="0" smtClean="0">
                <a:solidFill>
                  <a:srgbClr val="C00000"/>
                </a:solidFill>
                <a:latin typeface="微软雅黑" panose="020B0503020204020204" pitchFamily="34" charset="-122"/>
                <a:ea typeface="微软雅黑" panose="020B0503020204020204" pitchFamily="34" charset="-122"/>
              </a:rPr>
              <a:t>分</a:t>
            </a:r>
            <a:r>
              <a:rPr lang="zh-CN" altLang="en-US" b="1" dirty="0">
                <a:solidFill>
                  <a:srgbClr val="C00000"/>
                </a:solidFill>
                <a:latin typeface="微软雅黑" panose="020B0503020204020204" pitchFamily="34" charset="-122"/>
                <a:ea typeface="微软雅黑" panose="020B0503020204020204" pitchFamily="34" charset="-122"/>
              </a:rPr>
              <a:t>“赛道”遴选：</a:t>
            </a:r>
            <a:endParaRPr lang="en-US" altLang="zh-CN" b="1" dirty="0">
              <a:solidFill>
                <a:srgbClr val="C00000"/>
              </a:solidFill>
              <a:latin typeface="微软雅黑" panose="020B0503020204020204" pitchFamily="34" charset="-122"/>
              <a:ea typeface="微软雅黑" panose="020B0503020204020204" pitchFamily="34" charset="-122"/>
            </a:endParaRPr>
          </a:p>
          <a:p>
            <a:pPr marL="857237" lvl="2" indent="-342900">
              <a:lnSpc>
                <a:spcPct val="120000"/>
              </a:lnSpc>
              <a:spcBef>
                <a:spcPts val="0"/>
              </a:spcBef>
            </a:pPr>
            <a:r>
              <a:rPr lang="zh-CN" altLang="en-US" b="1" dirty="0">
                <a:solidFill>
                  <a:srgbClr val="002060"/>
                </a:solidFill>
              </a:rPr>
              <a:t>鼓励中央高校引领发展，给地方高校留足发展空间</a:t>
            </a:r>
            <a:endParaRPr lang="en-US" altLang="zh-CN" b="1" dirty="0">
              <a:solidFill>
                <a:srgbClr val="002060"/>
              </a:solidFill>
            </a:endParaRPr>
          </a:p>
          <a:p>
            <a:pPr marL="857237" lvl="2" indent="-342900">
              <a:lnSpc>
                <a:spcPct val="120000"/>
              </a:lnSpc>
              <a:spcBef>
                <a:spcPts val="0"/>
              </a:spcBef>
            </a:pPr>
            <a:r>
              <a:rPr lang="zh-CN" altLang="en-US" b="1" dirty="0">
                <a:solidFill>
                  <a:srgbClr val="002060"/>
                </a:solidFill>
              </a:rPr>
              <a:t>中央、</a:t>
            </a:r>
            <a:r>
              <a:rPr lang="zh-CN" altLang="en-US" b="1" dirty="0" smtClean="0">
                <a:solidFill>
                  <a:srgbClr val="002060"/>
                </a:solidFill>
              </a:rPr>
              <a:t>地方分</a:t>
            </a:r>
            <a:r>
              <a:rPr lang="zh-CN" altLang="en-US" b="1" dirty="0">
                <a:solidFill>
                  <a:srgbClr val="002060"/>
                </a:solidFill>
              </a:rPr>
              <a:t>“赛道”开展</a:t>
            </a:r>
            <a:r>
              <a:rPr lang="zh-CN" altLang="en-US" b="1" dirty="0" smtClean="0">
                <a:solidFill>
                  <a:srgbClr val="002060"/>
                </a:solidFill>
              </a:rPr>
              <a:t>遴选，教育部统一公布建设名单</a:t>
            </a:r>
            <a:endParaRPr lang="en-US" altLang="zh-CN" b="1" dirty="0">
              <a:solidFill>
                <a:srgbClr val="002060"/>
              </a:solidFill>
            </a:endParaRPr>
          </a:p>
          <a:p>
            <a:pPr marL="114296" lvl="1" indent="0">
              <a:lnSpc>
                <a:spcPct val="120000"/>
              </a:lnSpc>
              <a:spcBef>
                <a:spcPts val="0"/>
              </a:spcBef>
              <a:buNone/>
            </a:pPr>
            <a:r>
              <a:rPr lang="en-US" altLang="zh-CN" b="1" dirty="0" smtClean="0">
                <a:solidFill>
                  <a:srgbClr val="C00000"/>
                </a:solidFill>
                <a:latin typeface="微软雅黑" panose="020B0503020204020204" pitchFamily="34" charset="-122"/>
                <a:ea typeface="微软雅黑" panose="020B0503020204020204" pitchFamily="34" charset="-122"/>
              </a:rPr>
              <a:t>6.</a:t>
            </a:r>
            <a:r>
              <a:rPr lang="zh-CN" altLang="en-US" b="1" dirty="0" smtClean="0">
                <a:solidFill>
                  <a:srgbClr val="C00000"/>
                </a:solidFill>
                <a:latin typeface="微软雅黑" panose="020B0503020204020204" pitchFamily="34" charset="-122"/>
                <a:ea typeface="微软雅黑" panose="020B0503020204020204" pitchFamily="34" charset="-122"/>
              </a:rPr>
              <a:t>“两步走”</a:t>
            </a:r>
            <a:r>
              <a:rPr lang="zh-CN" altLang="en-US" b="1" dirty="0">
                <a:solidFill>
                  <a:srgbClr val="C00000"/>
                </a:solidFill>
                <a:latin typeface="微软雅黑" panose="020B0503020204020204" pitchFamily="34" charset="-122"/>
                <a:ea typeface="微软雅黑" panose="020B0503020204020204" pitchFamily="34" charset="-122"/>
              </a:rPr>
              <a:t>实施：</a:t>
            </a:r>
            <a:endParaRPr lang="en-US" altLang="zh-CN" b="1" dirty="0">
              <a:solidFill>
                <a:srgbClr val="C00000"/>
              </a:solidFill>
              <a:latin typeface="微软雅黑" panose="020B0503020204020204" pitchFamily="34" charset="-122"/>
              <a:ea typeface="微软雅黑" panose="020B0503020204020204" pitchFamily="34" charset="-122"/>
            </a:endParaRPr>
          </a:p>
          <a:p>
            <a:pPr marL="857237" lvl="2" indent="-342900">
              <a:lnSpc>
                <a:spcPct val="120000"/>
              </a:lnSpc>
              <a:spcBef>
                <a:spcPts val="0"/>
              </a:spcBef>
            </a:pPr>
            <a:r>
              <a:rPr lang="zh-CN" altLang="en-US" b="1" dirty="0">
                <a:solidFill>
                  <a:srgbClr val="002060"/>
                </a:solidFill>
              </a:rPr>
              <a:t>通过</a:t>
            </a:r>
            <a:r>
              <a:rPr lang="zh-CN" altLang="en-US" b="1" dirty="0" smtClean="0">
                <a:solidFill>
                  <a:srgbClr val="002060"/>
                </a:solidFill>
              </a:rPr>
              <a:t>遴选认定为国家级</a:t>
            </a:r>
            <a:r>
              <a:rPr lang="zh-CN" altLang="en-US" b="1" dirty="0">
                <a:solidFill>
                  <a:srgbClr val="002060"/>
                </a:solidFill>
              </a:rPr>
              <a:t>一流专业建设</a:t>
            </a:r>
            <a:r>
              <a:rPr lang="zh-CN" altLang="en-US" b="1" dirty="0" smtClean="0">
                <a:solidFill>
                  <a:srgbClr val="002060"/>
                </a:solidFill>
              </a:rPr>
              <a:t>点</a:t>
            </a:r>
            <a:endParaRPr lang="en-US" altLang="zh-CN" b="1" dirty="0" smtClean="0">
              <a:solidFill>
                <a:srgbClr val="002060"/>
              </a:solidFill>
            </a:endParaRPr>
          </a:p>
          <a:p>
            <a:pPr marL="857237" lvl="2" indent="-342900">
              <a:lnSpc>
                <a:spcPct val="120000"/>
              </a:lnSpc>
              <a:spcBef>
                <a:spcPts val="0"/>
              </a:spcBef>
            </a:pPr>
            <a:r>
              <a:rPr lang="zh-CN" altLang="en-US" b="1" dirty="0" smtClean="0">
                <a:solidFill>
                  <a:srgbClr val="002060"/>
                </a:solidFill>
              </a:rPr>
              <a:t>通过</a:t>
            </a:r>
            <a:r>
              <a:rPr lang="zh-CN" altLang="en-US" b="1" dirty="0">
                <a:solidFill>
                  <a:srgbClr val="002060"/>
                </a:solidFill>
              </a:rPr>
              <a:t>三级专业</a:t>
            </a:r>
            <a:r>
              <a:rPr lang="zh-CN" altLang="en-US" b="1" dirty="0" smtClean="0">
                <a:solidFill>
                  <a:srgbClr val="002060"/>
                </a:solidFill>
              </a:rPr>
              <a:t>认证认定</a:t>
            </a:r>
            <a:r>
              <a:rPr lang="zh-CN" altLang="en-US" b="1" dirty="0">
                <a:solidFill>
                  <a:srgbClr val="002060"/>
                </a:solidFill>
              </a:rPr>
              <a:t>为国家级一流专业</a:t>
            </a:r>
            <a:endParaRPr lang="en-US" altLang="zh-CN" b="1" dirty="0">
              <a:solidFill>
                <a:srgbClr val="002060"/>
              </a:solidFill>
            </a:endParaRPr>
          </a:p>
          <a:p>
            <a:pPr marL="114296" lvl="1" indent="0">
              <a:lnSpc>
                <a:spcPct val="120000"/>
              </a:lnSpc>
              <a:spcBef>
                <a:spcPts val="0"/>
              </a:spcBef>
              <a:buNone/>
            </a:pPr>
            <a:r>
              <a:rPr lang="en-US" altLang="zh-CN" b="1" dirty="0" smtClean="0">
                <a:solidFill>
                  <a:srgbClr val="C00000"/>
                </a:solidFill>
                <a:latin typeface="微软雅黑" panose="020B0503020204020204" pitchFamily="34" charset="-122"/>
                <a:ea typeface="微软雅黑" panose="020B0503020204020204" pitchFamily="34" charset="-122"/>
              </a:rPr>
              <a:t>7. </a:t>
            </a:r>
            <a:r>
              <a:rPr lang="zh-CN" altLang="en-US" b="1" dirty="0">
                <a:solidFill>
                  <a:srgbClr val="C00000"/>
                </a:solidFill>
                <a:latin typeface="微软雅黑" panose="020B0503020204020204" pitchFamily="34" charset="-122"/>
                <a:ea typeface="微软雅黑" panose="020B0503020204020204" pitchFamily="34" charset="-122"/>
              </a:rPr>
              <a:t>三年</a:t>
            </a:r>
            <a:r>
              <a:rPr lang="zh-CN" altLang="en-US" b="1" dirty="0" smtClean="0">
                <a:solidFill>
                  <a:srgbClr val="C00000"/>
                </a:solidFill>
                <a:latin typeface="微软雅黑" panose="020B0503020204020204" pitchFamily="34" charset="-122"/>
                <a:ea typeface="微软雅黑" panose="020B0503020204020204" pitchFamily="34" charset="-122"/>
              </a:rPr>
              <a:t>分批推进：</a:t>
            </a:r>
            <a:endParaRPr lang="en-US" altLang="zh-CN" b="1" dirty="0">
              <a:solidFill>
                <a:srgbClr val="C00000"/>
              </a:solidFill>
              <a:latin typeface="微软雅黑" panose="020B0503020204020204" pitchFamily="34" charset="-122"/>
              <a:ea typeface="微软雅黑" panose="020B0503020204020204" pitchFamily="34" charset="-122"/>
            </a:endParaRPr>
          </a:p>
          <a:p>
            <a:pPr marL="857237" lvl="2" indent="-342900">
              <a:lnSpc>
                <a:spcPct val="120000"/>
              </a:lnSpc>
              <a:spcBef>
                <a:spcPts val="0"/>
              </a:spcBef>
              <a:buFont typeface="Arial" panose="020B0604020202020204" pitchFamily="34" charset="0"/>
              <a:buChar char="•"/>
            </a:pPr>
            <a:r>
              <a:rPr lang="en-US" altLang="zh-CN" b="1" dirty="0">
                <a:solidFill>
                  <a:srgbClr val="002060"/>
                </a:solidFill>
              </a:rPr>
              <a:t>2019-2021</a:t>
            </a:r>
            <a:r>
              <a:rPr lang="zh-CN" altLang="en-US" b="1" dirty="0">
                <a:solidFill>
                  <a:srgbClr val="002060"/>
                </a:solidFill>
              </a:rPr>
              <a:t>年分</a:t>
            </a:r>
            <a:r>
              <a:rPr lang="en-US" altLang="zh-CN" b="1" dirty="0">
                <a:solidFill>
                  <a:srgbClr val="002060"/>
                </a:solidFill>
              </a:rPr>
              <a:t>6</a:t>
            </a:r>
            <a:r>
              <a:rPr lang="zh-CN" altLang="en-US" b="1" dirty="0">
                <a:solidFill>
                  <a:srgbClr val="002060"/>
                </a:solidFill>
              </a:rPr>
              <a:t>个批次完成</a:t>
            </a:r>
            <a:endParaRPr lang="en-US" altLang="zh-CN" b="1" dirty="0">
              <a:solidFill>
                <a:srgbClr val="002060"/>
              </a:solidFill>
            </a:endParaRPr>
          </a:p>
          <a:p>
            <a:pPr marL="857237" lvl="2" indent="-342900">
              <a:lnSpc>
                <a:spcPct val="120000"/>
              </a:lnSpc>
              <a:spcBef>
                <a:spcPts val="0"/>
              </a:spcBef>
              <a:buFont typeface="Arial" panose="020B0604020202020204" pitchFamily="34" charset="0"/>
              <a:buChar char="•"/>
            </a:pPr>
            <a:r>
              <a:rPr lang="zh-CN" altLang="en-US" b="1" dirty="0">
                <a:solidFill>
                  <a:srgbClr val="002060"/>
                </a:solidFill>
              </a:rPr>
              <a:t>每年</a:t>
            </a:r>
            <a:r>
              <a:rPr lang="en-US" altLang="zh-CN" b="1" dirty="0">
                <a:solidFill>
                  <a:srgbClr val="C00000"/>
                </a:solidFill>
              </a:rPr>
              <a:t>3</a:t>
            </a:r>
            <a:r>
              <a:rPr lang="zh-CN" altLang="en-US" b="1" dirty="0">
                <a:solidFill>
                  <a:srgbClr val="C00000"/>
                </a:solidFill>
              </a:rPr>
              <a:t>月</a:t>
            </a:r>
            <a:r>
              <a:rPr lang="zh-CN" altLang="en-US" b="1" dirty="0">
                <a:solidFill>
                  <a:srgbClr val="002060"/>
                </a:solidFill>
              </a:rPr>
              <a:t>面向</a:t>
            </a:r>
            <a:r>
              <a:rPr lang="zh-CN" altLang="en-US" b="1" dirty="0">
                <a:solidFill>
                  <a:srgbClr val="C00000"/>
                </a:solidFill>
              </a:rPr>
              <a:t>中央高校</a:t>
            </a:r>
            <a:r>
              <a:rPr lang="zh-CN" altLang="en-US" b="1" dirty="0">
                <a:solidFill>
                  <a:srgbClr val="002060"/>
                </a:solidFill>
              </a:rPr>
              <a:t>遴选，每年</a:t>
            </a:r>
            <a:r>
              <a:rPr lang="en-US" altLang="zh-CN" b="1" dirty="0">
                <a:solidFill>
                  <a:srgbClr val="C00000"/>
                </a:solidFill>
              </a:rPr>
              <a:t>9</a:t>
            </a:r>
            <a:r>
              <a:rPr lang="zh-CN" altLang="en-US" b="1" dirty="0">
                <a:solidFill>
                  <a:srgbClr val="C00000"/>
                </a:solidFill>
              </a:rPr>
              <a:t>月</a:t>
            </a:r>
            <a:r>
              <a:rPr lang="zh-CN" altLang="en-US" b="1" dirty="0">
                <a:solidFill>
                  <a:srgbClr val="002060"/>
                </a:solidFill>
              </a:rPr>
              <a:t>份面向</a:t>
            </a:r>
            <a:r>
              <a:rPr lang="zh-CN" altLang="en-US" b="1" dirty="0">
                <a:solidFill>
                  <a:srgbClr val="C00000"/>
                </a:solidFill>
              </a:rPr>
              <a:t>地方高校</a:t>
            </a:r>
            <a:r>
              <a:rPr lang="zh-CN" altLang="en-US" b="1" dirty="0">
                <a:solidFill>
                  <a:srgbClr val="002060"/>
                </a:solidFill>
              </a:rPr>
              <a:t>遴选</a:t>
            </a:r>
            <a:endParaRPr lang="en-US" altLang="zh-CN" b="1" dirty="0">
              <a:solidFill>
                <a:srgbClr val="002060"/>
              </a:solidFill>
            </a:endParaRPr>
          </a:p>
          <a:p>
            <a:pPr marL="857237" lvl="2" indent="-342900">
              <a:lnSpc>
                <a:spcPct val="120000"/>
              </a:lnSpc>
              <a:spcBef>
                <a:spcPts val="0"/>
              </a:spcBef>
              <a:buFont typeface="Arial" panose="020B0604020202020204" pitchFamily="34" charset="0"/>
              <a:buChar char="•"/>
            </a:pPr>
            <a:r>
              <a:rPr lang="zh-CN" altLang="en-US" b="1" dirty="0">
                <a:solidFill>
                  <a:srgbClr val="002060"/>
                </a:solidFill>
              </a:rPr>
              <a:t>面向地方高校遴选同时进行省级一流专业建设点遴选</a:t>
            </a:r>
            <a:endParaRPr lang="en-US" altLang="zh-CN" b="1" dirty="0">
              <a:solidFill>
                <a:srgbClr val="002060"/>
              </a:solidFill>
            </a:endParaRPr>
          </a:p>
          <a:p>
            <a:pPr marL="114296" lvl="1" indent="0">
              <a:lnSpc>
                <a:spcPct val="150000"/>
              </a:lnSpc>
              <a:spcBef>
                <a:spcPts val="0"/>
              </a:spcBef>
              <a:buNone/>
            </a:pPr>
            <a:endParaRPr lang="en-US" altLang="zh-CN" sz="2000" b="1" dirty="0">
              <a:latin typeface="微软雅黑" panose="020B0503020204020204" pitchFamily="34" charset="-122"/>
              <a:ea typeface="微软雅黑" panose="020B0503020204020204" pitchFamily="34" charset="-122"/>
            </a:endParaRPr>
          </a:p>
          <a:p>
            <a:pPr marL="400039" lvl="1">
              <a:lnSpc>
                <a:spcPct val="150000"/>
              </a:lnSpc>
              <a:spcBef>
                <a:spcPts val="0"/>
              </a:spcBef>
            </a:pP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12116023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56CE945-904E-4E12-9FD4-758B2889F679}"/>
              </a:ext>
            </a:extLst>
          </p:cNvPr>
          <p:cNvSpPr>
            <a:spLocks noGrp="1"/>
          </p:cNvSpPr>
          <p:nvPr>
            <p:ph type="title"/>
          </p:nvPr>
        </p:nvSpPr>
        <p:spPr/>
        <p:txBody>
          <a:bodyPr/>
          <a:lstStyle/>
          <a:p>
            <a:r>
              <a:rPr lang="zh-CN" altLang="en-US" sz="2800" dirty="0"/>
              <a:t>实施一流专业建设“双万计划”</a:t>
            </a:r>
          </a:p>
        </p:txBody>
      </p:sp>
      <p:sp>
        <p:nvSpPr>
          <p:cNvPr id="5" name="内容占位符 2">
            <a:extLst>
              <a:ext uri="{FF2B5EF4-FFF2-40B4-BE49-F238E27FC236}">
                <a16:creationId xmlns="" xmlns:a16="http://schemas.microsoft.com/office/drawing/2014/main" id="{72B6F9A8-DF54-45F3-9B68-5CE092DF8415}"/>
              </a:ext>
            </a:extLst>
          </p:cNvPr>
          <p:cNvSpPr>
            <a:spLocks noGrp="1"/>
          </p:cNvSpPr>
          <p:nvPr>
            <p:ph sz="half" idx="1"/>
          </p:nvPr>
        </p:nvSpPr>
        <p:spPr>
          <a:xfrm>
            <a:off x="431540" y="555526"/>
            <a:ext cx="8352928" cy="2714626"/>
          </a:xfrm>
        </p:spPr>
        <p:txBody>
          <a:bodyPr/>
          <a:lstStyle/>
          <a:p>
            <a:pPr marL="0" indent="0">
              <a:lnSpc>
                <a:spcPct val="200000"/>
              </a:lnSpc>
              <a:spcBef>
                <a:spcPts val="0"/>
              </a:spcBef>
              <a:buNone/>
            </a:pPr>
            <a:r>
              <a:rPr lang="en-US" altLang="zh-CN" sz="2400" b="1" dirty="0" smtClean="0">
                <a:solidFill>
                  <a:srgbClr val="C00000"/>
                </a:solidFill>
                <a:latin typeface="微软雅黑" panose="020B0503020204020204" pitchFamily="34" charset="-122"/>
                <a:ea typeface="微软雅黑" panose="020B0503020204020204" pitchFamily="34" charset="-122"/>
              </a:rPr>
              <a:t>8.</a:t>
            </a:r>
            <a:r>
              <a:rPr lang="zh-CN" altLang="en-US" sz="2400" b="1" dirty="0" smtClean="0">
                <a:solidFill>
                  <a:srgbClr val="C00000"/>
                </a:solidFill>
                <a:latin typeface="微软雅黑" panose="020B0503020204020204" pitchFamily="34" charset="-122"/>
                <a:ea typeface="微软雅黑" panose="020B0503020204020204" pitchFamily="34" charset="-122"/>
              </a:rPr>
              <a:t>专业申报条件</a:t>
            </a:r>
            <a:endParaRPr lang="en-US" altLang="zh-CN" sz="2400" b="1" dirty="0" smtClean="0">
              <a:solidFill>
                <a:srgbClr val="C00000"/>
              </a:solidFill>
              <a:latin typeface="微软雅黑" panose="020B0503020204020204" pitchFamily="34" charset="-122"/>
              <a:ea typeface="微软雅黑" panose="020B0503020204020204" pitchFamily="34" charset="-122"/>
            </a:endParaRPr>
          </a:p>
          <a:p>
            <a:pPr marL="914386" lvl="2" indent="-342900">
              <a:lnSpc>
                <a:spcPct val="200000"/>
              </a:lnSpc>
              <a:spcBef>
                <a:spcPts val="0"/>
              </a:spcBef>
              <a:buFont typeface="Wingdings" panose="05000000000000000000" pitchFamily="2" charset="2"/>
              <a:buChar char="ü"/>
            </a:pPr>
            <a:r>
              <a:rPr lang="zh-CN" altLang="en-US" b="1" dirty="0" smtClean="0">
                <a:solidFill>
                  <a:srgbClr val="C00000"/>
                </a:solidFill>
                <a:latin typeface="微软雅黑" panose="020B0503020204020204" pitchFamily="34" charset="-122"/>
                <a:ea typeface="微软雅黑" panose="020B0503020204020204" pitchFamily="34" charset="-122"/>
              </a:rPr>
              <a:t>定位</a:t>
            </a:r>
            <a:r>
              <a:rPr lang="zh-CN" altLang="en-US" b="1" dirty="0">
                <a:solidFill>
                  <a:srgbClr val="C00000"/>
                </a:solidFill>
                <a:latin typeface="微软雅黑" panose="020B0503020204020204" pitchFamily="34" charset="-122"/>
                <a:ea typeface="微软雅黑" panose="020B0503020204020204" pitchFamily="34" charset="-122"/>
              </a:rPr>
              <a:t>明确</a:t>
            </a:r>
            <a:r>
              <a:rPr lang="zh-CN" altLang="en-US" b="1" dirty="0">
                <a:latin typeface="微软雅黑" panose="020B0503020204020204" pitchFamily="34" charset="-122"/>
                <a:ea typeface="微软雅黑" panose="020B0503020204020204" pitchFamily="34" charset="-122"/>
              </a:rPr>
              <a:t>：</a:t>
            </a:r>
            <a:r>
              <a:rPr lang="zh-CN" altLang="en-US" b="1" dirty="0">
                <a:solidFill>
                  <a:srgbClr val="002060"/>
                </a:solidFill>
              </a:rPr>
              <a:t>服务面向清晰，符合学校发展定位和办学方向</a:t>
            </a:r>
            <a:endParaRPr lang="en-US" altLang="zh-CN" b="1" dirty="0">
              <a:solidFill>
                <a:srgbClr val="002060"/>
              </a:solidFill>
            </a:endParaRPr>
          </a:p>
          <a:p>
            <a:pPr marL="914386" lvl="2" indent="-342900">
              <a:lnSpc>
                <a:spcPct val="200000"/>
              </a:lnSpc>
              <a:spcBef>
                <a:spcPts val="0"/>
              </a:spcBef>
              <a:buFont typeface="Wingdings" panose="05000000000000000000" pitchFamily="2" charset="2"/>
              <a:buChar char="ü"/>
            </a:pPr>
            <a:r>
              <a:rPr lang="zh-CN" altLang="zh-CN" b="1" dirty="0">
                <a:solidFill>
                  <a:srgbClr val="C00000"/>
                </a:solidFill>
                <a:latin typeface="微软雅黑" panose="020B0503020204020204" pitchFamily="34" charset="-122"/>
                <a:ea typeface="微软雅黑" panose="020B0503020204020204" pitchFamily="34" charset="-122"/>
              </a:rPr>
              <a:t>建设水平高</a:t>
            </a:r>
            <a:r>
              <a:rPr lang="zh-CN" altLang="en-US" b="1" dirty="0">
                <a:latin typeface="微软雅黑" panose="020B0503020204020204" pitchFamily="34" charset="-122"/>
                <a:ea typeface="微软雅黑" panose="020B0503020204020204" pitchFamily="34" charset="-122"/>
              </a:rPr>
              <a:t>：</a:t>
            </a:r>
            <a:r>
              <a:rPr lang="zh-CN" altLang="en-US" b="1" dirty="0">
                <a:solidFill>
                  <a:srgbClr val="002060"/>
                </a:solidFill>
              </a:rPr>
              <a:t>持续深化教育教学改革，人才培养方案科学合理</a:t>
            </a:r>
            <a:endParaRPr lang="en-US" altLang="zh-CN" b="1" dirty="0">
              <a:solidFill>
                <a:srgbClr val="002060"/>
              </a:solidFill>
            </a:endParaRPr>
          </a:p>
          <a:p>
            <a:pPr marL="914386" lvl="2" indent="-342900">
              <a:lnSpc>
                <a:spcPct val="200000"/>
              </a:lnSpc>
              <a:spcBef>
                <a:spcPts val="0"/>
              </a:spcBef>
              <a:buFont typeface="Wingdings" panose="05000000000000000000" pitchFamily="2" charset="2"/>
              <a:buChar char="ü"/>
            </a:pPr>
            <a:r>
              <a:rPr lang="zh-CN" altLang="zh-CN" b="1" dirty="0">
                <a:solidFill>
                  <a:srgbClr val="C00000"/>
                </a:solidFill>
                <a:latin typeface="微软雅黑" panose="020B0503020204020204" pitchFamily="34" charset="-122"/>
                <a:ea typeface="微软雅黑" panose="020B0503020204020204" pitchFamily="34" charset="-122"/>
              </a:rPr>
              <a:t>人才培养质量较高</a:t>
            </a:r>
            <a:r>
              <a:rPr lang="zh-CN" altLang="en-US" b="1" dirty="0">
                <a:latin typeface="微软雅黑" panose="020B0503020204020204" pitchFamily="34" charset="-122"/>
                <a:ea typeface="微软雅黑" panose="020B0503020204020204" pitchFamily="34" charset="-122"/>
              </a:rPr>
              <a:t>：</a:t>
            </a:r>
            <a:r>
              <a:rPr lang="zh-CN" altLang="en-US" b="1" dirty="0">
                <a:solidFill>
                  <a:srgbClr val="002060"/>
                </a:solidFill>
              </a:rPr>
              <a:t>专业实力一流，毕业生社会认可度高</a:t>
            </a:r>
            <a:endParaRPr lang="en-US" altLang="zh-CN" b="1" dirty="0">
              <a:solidFill>
                <a:srgbClr val="002060"/>
              </a:solidFill>
            </a:endParaRPr>
          </a:p>
          <a:p>
            <a:pPr marL="914386" lvl="2" indent="-342900">
              <a:lnSpc>
                <a:spcPct val="200000"/>
              </a:lnSpc>
              <a:spcBef>
                <a:spcPts val="0"/>
              </a:spcBef>
              <a:buFont typeface="Wingdings" panose="05000000000000000000" pitchFamily="2" charset="2"/>
              <a:buChar char="ü"/>
            </a:pPr>
            <a:r>
              <a:rPr lang="zh-CN" altLang="zh-CN" b="1" dirty="0">
                <a:solidFill>
                  <a:srgbClr val="C00000"/>
                </a:solidFill>
                <a:latin typeface="微软雅黑" panose="020B0503020204020204" pitchFamily="34" charset="-122"/>
                <a:ea typeface="微软雅黑" panose="020B0503020204020204" pitchFamily="34" charset="-122"/>
              </a:rPr>
              <a:t>师资队伍力量雄厚</a:t>
            </a:r>
            <a:r>
              <a:rPr lang="zh-CN" altLang="en-US" b="1" dirty="0">
                <a:latin typeface="微软雅黑" panose="020B0503020204020204" pitchFamily="34" charset="-122"/>
                <a:ea typeface="微软雅黑" panose="020B0503020204020204" pitchFamily="34" charset="-122"/>
              </a:rPr>
              <a:t>：</a:t>
            </a:r>
            <a:r>
              <a:rPr lang="zh-CN" altLang="en-US" b="1" dirty="0">
                <a:solidFill>
                  <a:srgbClr val="002060"/>
                </a:solidFill>
              </a:rPr>
              <a:t>骨干教师、带头人、教学团队</a:t>
            </a:r>
            <a:endParaRPr lang="en-US" altLang="zh-CN" b="1" dirty="0">
              <a:solidFill>
                <a:srgbClr val="002060"/>
              </a:solidFill>
            </a:endParaRPr>
          </a:p>
        </p:txBody>
      </p:sp>
      <p:sp>
        <p:nvSpPr>
          <p:cNvPr id="3" name="矩形 2"/>
          <p:cNvSpPr/>
          <p:nvPr/>
        </p:nvSpPr>
        <p:spPr>
          <a:xfrm>
            <a:off x="827584" y="3934909"/>
            <a:ext cx="7560840" cy="581057"/>
          </a:xfrm>
          <a:prstGeom prst="rect">
            <a:avLst/>
          </a:prstGeom>
        </p:spPr>
        <p:style>
          <a:lnRef idx="1">
            <a:schemeClr val="accent1"/>
          </a:lnRef>
          <a:fillRef idx="2">
            <a:schemeClr val="accent1"/>
          </a:fillRef>
          <a:effectRef idx="1">
            <a:schemeClr val="accent1"/>
          </a:effectRef>
          <a:fontRef idx="minor">
            <a:schemeClr val="dk1"/>
          </a:fontRef>
        </p:style>
        <p:txBody>
          <a:bodyPr wrap="square" anchor="ctr">
            <a:spAutoFit/>
          </a:bodyPr>
          <a:lstStyle/>
          <a:p>
            <a:pPr marL="400039" lvl="1" algn="ctr">
              <a:lnSpc>
                <a:spcPct val="150000"/>
              </a:lnSpc>
              <a:spcBef>
                <a:spcPts val="0"/>
              </a:spcBef>
            </a:pPr>
            <a:r>
              <a:rPr lang="zh-CN" altLang="en-US" sz="2400" b="1" dirty="0">
                <a:solidFill>
                  <a:srgbClr val="002060"/>
                </a:solidFill>
                <a:latin typeface="微软雅黑" panose="020B0503020204020204" pitchFamily="34" charset="-122"/>
                <a:ea typeface="微软雅黑" panose="020B0503020204020204" pitchFamily="34" charset="-122"/>
                <a:cs typeface="微软雅黑"/>
              </a:rPr>
              <a:t>一流专业建设是高校全面改革的</a:t>
            </a:r>
            <a:r>
              <a:rPr lang="zh-CN" altLang="en-US" sz="2400" b="1" dirty="0">
                <a:solidFill>
                  <a:srgbClr val="C00000"/>
                </a:solidFill>
                <a:latin typeface="微软雅黑" panose="020B0503020204020204" pitchFamily="34" charset="-122"/>
                <a:ea typeface="微软雅黑" panose="020B0503020204020204" pitchFamily="34" charset="-122"/>
                <a:cs typeface="微软雅黑"/>
              </a:rPr>
              <a:t>展示“窗口”</a:t>
            </a:r>
            <a:endParaRPr lang="en-US" altLang="zh-CN" sz="2400" b="1" dirty="0">
              <a:solidFill>
                <a:srgbClr val="C00000"/>
              </a:solidFill>
              <a:latin typeface="微软雅黑" panose="020B0503020204020204" pitchFamily="34" charset="-122"/>
              <a:ea typeface="微软雅黑" panose="020B0503020204020204" pitchFamily="34" charset="-122"/>
              <a:cs typeface="微软雅黑"/>
            </a:endParaRPr>
          </a:p>
        </p:txBody>
      </p:sp>
    </p:spTree>
    <p:extLst>
      <p:ext uri="{BB962C8B-B14F-4D97-AF65-F5344CB8AC3E}">
        <p14:creationId xmlns:p14="http://schemas.microsoft.com/office/powerpoint/2010/main" xmlns="" val="35533099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a:xfrm>
            <a:off x="0" y="2067694"/>
            <a:ext cx="9144000" cy="579511"/>
          </a:xfrm>
        </p:spPr>
        <p:txBody>
          <a:bodyPr/>
          <a:lstStyle/>
          <a:p>
            <a:pPr marL="0" indent="0" algn="ctr">
              <a:buNone/>
            </a:pPr>
            <a:r>
              <a:rPr lang="zh-CN" altLang="en-US" sz="3600" b="1" dirty="0">
                <a:latin typeface="微软雅黑" pitchFamily="34" charset="-122"/>
                <a:ea typeface="微软雅黑" pitchFamily="34" charset="-122"/>
              </a:rPr>
              <a:t>一、</a:t>
            </a:r>
            <a:r>
              <a:rPr lang="en-US" altLang="zh-CN" sz="3600" b="1" dirty="0">
                <a:latin typeface="微软雅黑" pitchFamily="34" charset="-122"/>
                <a:ea typeface="微软雅黑" pitchFamily="34" charset="-122"/>
              </a:rPr>
              <a:t>2018</a:t>
            </a:r>
            <a:r>
              <a:rPr lang="zh-CN" altLang="en-US" sz="3600" b="1" dirty="0" smtClean="0">
                <a:latin typeface="微软雅黑" pitchFamily="34" charset="-122"/>
                <a:ea typeface="微软雅黑" pitchFamily="34" charset="-122"/>
              </a:rPr>
              <a:t>年本科</a:t>
            </a:r>
            <a:r>
              <a:rPr lang="zh-CN" altLang="en-US" sz="3600" b="1" dirty="0">
                <a:latin typeface="微软雅黑" pitchFamily="34" charset="-122"/>
                <a:ea typeface="微软雅黑" pitchFamily="34" charset="-122"/>
              </a:rPr>
              <a:t>教育怎么看</a:t>
            </a:r>
          </a:p>
          <a:p>
            <a:pPr marL="0" indent="0" algn="ctr">
              <a:buNone/>
            </a:pPr>
            <a:endParaRPr lang="zh-CN" altLang="en-US" sz="3600" dirty="0"/>
          </a:p>
        </p:txBody>
      </p:sp>
    </p:spTree>
    <p:extLst>
      <p:ext uri="{BB962C8B-B14F-4D97-AF65-F5344CB8AC3E}">
        <p14:creationId xmlns:p14="http://schemas.microsoft.com/office/powerpoint/2010/main" xmlns="" val="8895599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56CE945-904E-4E12-9FD4-758B2889F679}"/>
              </a:ext>
            </a:extLst>
          </p:cNvPr>
          <p:cNvSpPr>
            <a:spLocks noGrp="1"/>
          </p:cNvSpPr>
          <p:nvPr>
            <p:ph type="title"/>
          </p:nvPr>
        </p:nvSpPr>
        <p:spPr/>
        <p:txBody>
          <a:bodyPr/>
          <a:lstStyle/>
          <a:p>
            <a:r>
              <a:rPr lang="zh-CN" altLang="en-US" sz="2800" dirty="0"/>
              <a:t>省级一流专业建设</a:t>
            </a:r>
          </a:p>
        </p:txBody>
      </p:sp>
      <p:sp>
        <p:nvSpPr>
          <p:cNvPr id="5" name="内容占位符 2">
            <a:extLst>
              <a:ext uri="{FF2B5EF4-FFF2-40B4-BE49-F238E27FC236}">
                <a16:creationId xmlns="" xmlns:a16="http://schemas.microsoft.com/office/drawing/2014/main" id="{72B6F9A8-DF54-45F3-9B68-5CE092DF8415}"/>
              </a:ext>
            </a:extLst>
          </p:cNvPr>
          <p:cNvSpPr>
            <a:spLocks noGrp="1"/>
          </p:cNvSpPr>
          <p:nvPr>
            <p:ph sz="half" idx="1"/>
          </p:nvPr>
        </p:nvSpPr>
        <p:spPr>
          <a:xfrm>
            <a:off x="539552" y="843558"/>
            <a:ext cx="8280920" cy="3362698"/>
          </a:xfrm>
        </p:spPr>
        <p:txBody>
          <a:bodyPr/>
          <a:lstStyle/>
          <a:p>
            <a:pPr marL="0" indent="0">
              <a:lnSpc>
                <a:spcPct val="200000"/>
              </a:lnSpc>
              <a:spcBef>
                <a:spcPts val="0"/>
              </a:spcBef>
              <a:buNone/>
            </a:pP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 各地</a:t>
            </a:r>
            <a:r>
              <a:rPr lang="zh-CN" altLang="en-US" sz="2400" b="1" dirty="0">
                <a:latin typeface="微软雅黑" panose="020B0503020204020204" pitchFamily="34" charset="-122"/>
                <a:ea typeface="微软雅黑" panose="020B0503020204020204" pitchFamily="34" charset="-122"/>
              </a:rPr>
              <a:t>按比例测算省级一流专业建设数量</a:t>
            </a:r>
            <a:endParaRPr lang="en-US" altLang="zh-CN" sz="2400" b="1" dirty="0">
              <a:latin typeface="微软雅黑" panose="020B0503020204020204" pitchFamily="34" charset="-122"/>
              <a:ea typeface="微软雅黑" panose="020B0503020204020204" pitchFamily="34" charset="-122"/>
            </a:endParaRPr>
          </a:p>
          <a:p>
            <a:pPr marL="457196" lvl="1" indent="-342900">
              <a:lnSpc>
                <a:spcPct val="200000"/>
              </a:lnSpc>
              <a:spcBef>
                <a:spcPts val="0"/>
              </a:spcBef>
            </a:pPr>
            <a:r>
              <a:rPr lang="zh-CN" altLang="en-US" sz="2000" b="1" dirty="0">
                <a:latin typeface="微软雅黑" panose="020B0503020204020204" pitchFamily="34" charset="-122"/>
                <a:ea typeface="微软雅黑" panose="020B0503020204020204" pitchFamily="34" charset="-122"/>
              </a:rPr>
              <a:t>地方高校专业总布点数</a:t>
            </a:r>
            <a:r>
              <a:rPr lang="en-US" altLang="zh-CN" sz="2000" b="1" dirty="0">
                <a:latin typeface="微软雅黑" panose="020B0503020204020204" pitchFamily="34" charset="-122"/>
                <a:ea typeface="微软雅黑" panose="020B0503020204020204" pitchFamily="34" charset="-122"/>
              </a:rPr>
              <a:t>48208</a:t>
            </a:r>
            <a:r>
              <a:rPr lang="zh-CN" altLang="en-US" sz="2000" b="1" dirty="0">
                <a:latin typeface="微软雅黑" panose="020B0503020204020204" pitchFamily="34" charset="-122"/>
                <a:ea typeface="微软雅黑" panose="020B0503020204020204" pitchFamily="34" charset="-122"/>
              </a:rPr>
              <a:t>个，建设</a:t>
            </a:r>
            <a:r>
              <a:rPr lang="en-US" altLang="zh-CN" sz="2000" b="1" dirty="0">
                <a:latin typeface="微软雅黑" panose="020B0503020204020204" pitchFamily="34" charset="-122"/>
                <a:ea typeface="微软雅黑" panose="020B0503020204020204" pitchFamily="34" charset="-122"/>
              </a:rPr>
              <a:t>10000</a:t>
            </a:r>
            <a:r>
              <a:rPr lang="zh-CN" altLang="en-US" sz="2000" b="1" dirty="0">
                <a:latin typeface="微软雅黑" panose="020B0503020204020204" pitchFamily="34" charset="-122"/>
                <a:ea typeface="微软雅黑" panose="020B0503020204020204" pitchFamily="34" charset="-122"/>
              </a:rPr>
              <a:t>个，</a:t>
            </a:r>
            <a:r>
              <a:rPr lang="zh-CN" altLang="en-US" sz="2000" b="1" dirty="0">
                <a:solidFill>
                  <a:srgbClr val="C00000"/>
                </a:solidFill>
                <a:latin typeface="微软雅黑" panose="020B0503020204020204" pitchFamily="34" charset="-122"/>
                <a:ea typeface="微软雅黑" panose="020B0503020204020204" pitchFamily="34" charset="-122"/>
              </a:rPr>
              <a:t>约占</a:t>
            </a:r>
            <a:r>
              <a:rPr lang="en-US" altLang="zh-CN" sz="2000" b="1" dirty="0">
                <a:solidFill>
                  <a:srgbClr val="C00000"/>
                </a:solidFill>
                <a:latin typeface="微软雅黑" panose="020B0503020204020204" pitchFamily="34" charset="-122"/>
                <a:ea typeface="微软雅黑" panose="020B0503020204020204" pitchFamily="34" charset="-122"/>
              </a:rPr>
              <a:t>20</a:t>
            </a:r>
            <a:r>
              <a:rPr lang="en-US" altLang="zh-CN" sz="2000" b="1" dirty="0" smtClean="0">
                <a:solidFill>
                  <a:srgbClr val="C00000"/>
                </a:solidFill>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457196" lvl="1" indent="-342900">
              <a:lnSpc>
                <a:spcPct val="200000"/>
              </a:lnSpc>
              <a:spcBef>
                <a:spcPts val="0"/>
              </a:spcBef>
            </a:pPr>
            <a:r>
              <a:rPr lang="zh-CN" altLang="en-US" sz="2000" b="1" dirty="0" smtClean="0">
                <a:latin typeface="微软雅黑" panose="020B0503020204020204" pitchFamily="34" charset="-122"/>
                <a:ea typeface="微软雅黑" panose="020B0503020204020204" pitchFamily="34" charset="-122"/>
              </a:rPr>
              <a:t>各省按这一比例进行测算</a:t>
            </a:r>
            <a:endParaRPr lang="en-US" altLang="zh-CN" sz="2000" b="1" dirty="0">
              <a:latin typeface="微软雅黑" panose="020B0503020204020204" pitchFamily="34" charset="-122"/>
              <a:ea typeface="微软雅黑" panose="020B0503020204020204" pitchFamily="34" charset="-122"/>
            </a:endParaRPr>
          </a:p>
          <a:p>
            <a:pPr marL="0" indent="0">
              <a:lnSpc>
                <a:spcPct val="200000"/>
              </a:lnSpc>
              <a:spcBef>
                <a:spcPts val="0"/>
              </a:spcBef>
              <a:buNone/>
            </a:pPr>
            <a:r>
              <a:rPr lang="en-US" altLang="zh-CN" sz="2400" b="1" dirty="0" smtClean="0">
                <a:latin typeface="微软雅黑" panose="020B0503020204020204" pitchFamily="34" charset="-122"/>
                <a:ea typeface="微软雅黑" panose="020B0503020204020204" pitchFamily="34" charset="-122"/>
              </a:rPr>
              <a:t>2.</a:t>
            </a:r>
            <a:r>
              <a:rPr lang="zh-CN" altLang="en-US" sz="2400" b="1" dirty="0" smtClean="0">
                <a:latin typeface="微软雅黑" panose="020B0503020204020204" pitchFamily="34" charset="-122"/>
                <a:ea typeface="微软雅黑" panose="020B0503020204020204" pitchFamily="34" charset="-122"/>
              </a:rPr>
              <a:t>每年</a:t>
            </a:r>
            <a:r>
              <a:rPr lang="en-US" altLang="zh-CN" sz="2400" b="1" dirty="0">
                <a:latin typeface="微软雅黑" panose="020B0503020204020204" pitchFamily="34" charset="-122"/>
                <a:ea typeface="微软雅黑" panose="020B0503020204020204" pitchFamily="34" charset="-122"/>
              </a:rPr>
              <a:t>9</a:t>
            </a:r>
            <a:r>
              <a:rPr lang="zh-CN" altLang="en-US" sz="2400" b="1" dirty="0" smtClean="0">
                <a:latin typeface="微软雅黑" panose="020B0503020204020204" pitchFamily="34" charset="-122"/>
                <a:ea typeface="微软雅黑" panose="020B0503020204020204" pitchFamily="34" charset="-122"/>
              </a:rPr>
              <a:t>月上报</a:t>
            </a:r>
            <a:r>
              <a:rPr lang="zh-CN" altLang="en-US" sz="2400" b="1" dirty="0">
                <a:latin typeface="微软雅黑" panose="020B0503020204020204" pitchFamily="34" charset="-122"/>
                <a:ea typeface="微软雅黑" panose="020B0503020204020204" pitchFamily="34" charset="-122"/>
              </a:rPr>
              <a:t>教育部</a:t>
            </a:r>
            <a:endParaRPr lang="en-US" altLang="zh-CN" sz="2400" b="1" dirty="0">
              <a:latin typeface="微软雅黑" panose="020B0503020204020204" pitchFamily="34" charset="-122"/>
              <a:ea typeface="微软雅黑" panose="020B0503020204020204" pitchFamily="34" charset="-122"/>
            </a:endParaRPr>
          </a:p>
          <a:p>
            <a:pPr marL="0" indent="0">
              <a:lnSpc>
                <a:spcPct val="200000"/>
              </a:lnSpc>
              <a:spcBef>
                <a:spcPts val="0"/>
              </a:spcBef>
              <a:buNone/>
            </a:pPr>
            <a:r>
              <a:rPr lang="en-US" altLang="zh-CN" sz="2400" b="1" dirty="0" smtClean="0">
                <a:latin typeface="微软雅黑" panose="020B0503020204020204" pitchFamily="34" charset="-122"/>
                <a:ea typeface="微软雅黑" panose="020B0503020204020204" pitchFamily="34" charset="-122"/>
              </a:rPr>
              <a:t>3.</a:t>
            </a:r>
            <a:r>
              <a:rPr lang="zh-CN" altLang="en-US" sz="2400" b="1" dirty="0" smtClean="0">
                <a:latin typeface="微软雅黑" panose="020B0503020204020204" pitchFamily="34" charset="-122"/>
                <a:ea typeface="微软雅黑" panose="020B0503020204020204" pitchFamily="34" charset="-122"/>
              </a:rPr>
              <a:t>教育部</a:t>
            </a:r>
            <a:r>
              <a:rPr lang="zh-CN" altLang="en-US" sz="2400" b="1" dirty="0">
                <a:solidFill>
                  <a:srgbClr val="C00000"/>
                </a:solidFill>
                <a:latin typeface="微软雅黑" panose="020B0503020204020204" pitchFamily="34" charset="-122"/>
                <a:ea typeface="微软雅黑" panose="020B0503020204020204" pitchFamily="34" charset="-122"/>
              </a:rPr>
              <a:t>统一公布</a:t>
            </a:r>
            <a:r>
              <a:rPr lang="zh-CN" altLang="en-US" sz="2400" b="1" dirty="0">
                <a:latin typeface="微软雅黑" panose="020B0503020204020204" pitchFamily="34" charset="-122"/>
                <a:ea typeface="微软雅黑" panose="020B0503020204020204" pitchFamily="34" charset="-122"/>
              </a:rPr>
              <a:t>“双万计划”建设</a:t>
            </a:r>
            <a:r>
              <a:rPr lang="zh-CN" altLang="en-US" sz="2400" b="1" dirty="0" smtClean="0">
                <a:latin typeface="微软雅黑" panose="020B0503020204020204" pitchFamily="34" charset="-122"/>
                <a:ea typeface="微软雅黑" panose="020B0503020204020204" pitchFamily="34" charset="-122"/>
              </a:rPr>
              <a:t>点</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9189711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56CE945-904E-4E12-9FD4-758B2889F679}"/>
              </a:ext>
            </a:extLst>
          </p:cNvPr>
          <p:cNvSpPr>
            <a:spLocks noGrp="1"/>
          </p:cNvSpPr>
          <p:nvPr>
            <p:ph type="title"/>
          </p:nvPr>
        </p:nvSpPr>
        <p:spPr/>
        <p:txBody>
          <a:bodyPr/>
          <a:lstStyle/>
          <a:p>
            <a:r>
              <a:rPr lang="zh-CN" altLang="en-US" sz="2800" dirty="0" smtClean="0"/>
              <a:t>实施一流专业建设“双万计划”</a:t>
            </a:r>
            <a:endParaRPr lang="zh-CN" altLang="en-US" sz="2800" dirty="0"/>
          </a:p>
        </p:txBody>
      </p:sp>
      <p:sp>
        <p:nvSpPr>
          <p:cNvPr id="5" name="内容占位符 2">
            <a:extLst>
              <a:ext uri="{FF2B5EF4-FFF2-40B4-BE49-F238E27FC236}">
                <a16:creationId xmlns="" xmlns:a16="http://schemas.microsoft.com/office/drawing/2014/main" id="{72B6F9A8-DF54-45F3-9B68-5CE092DF8415}"/>
              </a:ext>
            </a:extLst>
          </p:cNvPr>
          <p:cNvSpPr>
            <a:spLocks noGrp="1"/>
          </p:cNvSpPr>
          <p:nvPr>
            <p:ph sz="half" idx="1"/>
          </p:nvPr>
        </p:nvSpPr>
        <p:spPr>
          <a:xfrm>
            <a:off x="539552" y="785813"/>
            <a:ext cx="8604448" cy="3600400"/>
          </a:xfrm>
        </p:spPr>
        <p:txBody>
          <a:bodyPr/>
          <a:lstStyle/>
          <a:p>
            <a:pPr>
              <a:lnSpc>
                <a:spcPct val="140000"/>
              </a:lnSpc>
              <a:spcBef>
                <a:spcPts val="0"/>
              </a:spcBef>
            </a:pPr>
            <a:r>
              <a:rPr lang="zh-CN" altLang="en-US" sz="2400" b="1" dirty="0" smtClean="0">
                <a:solidFill>
                  <a:srgbClr val="C00000"/>
                </a:solidFill>
                <a:latin typeface="微软雅黑" panose="020B0503020204020204" pitchFamily="34" charset="-122"/>
                <a:ea typeface="微软雅黑" panose="020B0503020204020204" pitchFamily="34" charset="-122"/>
              </a:rPr>
              <a:t>申报</a:t>
            </a:r>
            <a:r>
              <a:rPr lang="zh-CN" altLang="en-US" sz="2400" b="1" dirty="0">
                <a:solidFill>
                  <a:srgbClr val="C00000"/>
                </a:solidFill>
                <a:latin typeface="微软雅黑" panose="020B0503020204020204" pitchFamily="34" charset="-122"/>
                <a:ea typeface="微软雅黑" panose="020B0503020204020204" pitchFamily="34" charset="-122"/>
              </a:rPr>
              <a:t>程序</a:t>
            </a:r>
            <a:endParaRPr lang="en-US" altLang="zh-CN" sz="2400" b="1" dirty="0">
              <a:solidFill>
                <a:srgbClr val="C00000"/>
              </a:solidFill>
              <a:latin typeface="微软雅黑" panose="020B0503020204020204" pitchFamily="34" charset="-122"/>
              <a:ea typeface="微软雅黑" panose="020B0503020204020204" pitchFamily="34" charset="-122"/>
            </a:endParaRPr>
          </a:p>
          <a:p>
            <a:pPr lvl="1">
              <a:lnSpc>
                <a:spcPct val="140000"/>
              </a:lnSpc>
              <a:spcBef>
                <a:spcPts val="0"/>
              </a:spcBef>
            </a:pPr>
            <a:r>
              <a:rPr lang="zh-CN" altLang="en-US" sz="2000" b="1" dirty="0" smtClean="0">
                <a:latin typeface="微软雅黑" panose="020B0503020204020204" pitchFamily="34" charset="-122"/>
                <a:ea typeface="微软雅黑" panose="020B0503020204020204" pitchFamily="34" charset="-122"/>
              </a:rPr>
              <a:t>发布</a:t>
            </a:r>
            <a:r>
              <a:rPr lang="zh-CN" altLang="en-US" sz="2000" b="1" dirty="0">
                <a:latin typeface="微软雅黑" panose="020B0503020204020204" pitchFamily="34" charset="-122"/>
                <a:ea typeface="微软雅黑" panose="020B0503020204020204" pitchFamily="34" charset="-122"/>
              </a:rPr>
              <a:t>遴选通知</a:t>
            </a:r>
            <a:endParaRPr lang="en-US" altLang="zh-CN" sz="2000" b="1" dirty="0">
              <a:latin typeface="微软雅黑" panose="020B0503020204020204" pitchFamily="34" charset="-122"/>
              <a:ea typeface="微软雅黑" panose="020B0503020204020204" pitchFamily="34" charset="-122"/>
            </a:endParaRPr>
          </a:p>
          <a:p>
            <a:pPr lvl="1">
              <a:lnSpc>
                <a:spcPct val="140000"/>
              </a:lnSpc>
              <a:spcBef>
                <a:spcPts val="0"/>
              </a:spcBef>
            </a:pPr>
            <a:r>
              <a:rPr lang="zh-CN" altLang="en-US" sz="2000" b="1" dirty="0">
                <a:latin typeface="微软雅黑" panose="020B0503020204020204" pitchFamily="34" charset="-122"/>
                <a:ea typeface="微软雅黑" panose="020B0503020204020204" pitchFamily="34" charset="-122"/>
              </a:rPr>
              <a:t>以学校为单位</a:t>
            </a:r>
            <a:r>
              <a:rPr lang="zh-CN" altLang="en-US" sz="2000" b="1" dirty="0" smtClean="0">
                <a:latin typeface="微软雅黑" panose="020B0503020204020204" pitchFamily="34" charset="-122"/>
                <a:ea typeface="微软雅黑" panose="020B0503020204020204" pitchFamily="34" charset="-122"/>
              </a:rPr>
              <a:t>申报</a:t>
            </a:r>
            <a:endParaRPr lang="en-US" altLang="zh-CN" sz="2000" b="1" dirty="0">
              <a:latin typeface="微软雅黑" panose="020B0503020204020204" pitchFamily="34" charset="-122"/>
              <a:ea typeface="微软雅黑" panose="020B0503020204020204" pitchFamily="34" charset="-122"/>
            </a:endParaRPr>
          </a:p>
          <a:p>
            <a:pPr lvl="1">
              <a:lnSpc>
                <a:spcPct val="140000"/>
              </a:lnSpc>
              <a:spcBef>
                <a:spcPts val="0"/>
              </a:spcBef>
            </a:pPr>
            <a:r>
              <a:rPr lang="zh-CN" altLang="en-US" sz="2000" b="1" dirty="0">
                <a:latin typeface="微软雅黑" panose="020B0503020204020204" pitchFamily="34" charset="-122"/>
                <a:ea typeface="微软雅黑" panose="020B0503020204020204" pitchFamily="34" charset="-122"/>
              </a:rPr>
              <a:t>在线填写申报材料</a:t>
            </a:r>
            <a:endParaRPr lang="en-US" altLang="zh-CN" sz="2000" b="1" dirty="0">
              <a:latin typeface="微软雅黑" panose="020B0503020204020204" pitchFamily="34" charset="-122"/>
              <a:ea typeface="微软雅黑" panose="020B0503020204020204" pitchFamily="34" charset="-122"/>
            </a:endParaRPr>
          </a:p>
          <a:p>
            <a:pPr lvl="1">
              <a:lnSpc>
                <a:spcPct val="140000"/>
              </a:lnSpc>
              <a:spcBef>
                <a:spcPts val="0"/>
              </a:spcBef>
            </a:pPr>
            <a:r>
              <a:rPr lang="zh-CN" altLang="en-US" sz="2000" b="1" dirty="0">
                <a:latin typeface="微软雅黑" panose="020B0503020204020204" pitchFamily="34" charset="-122"/>
                <a:ea typeface="微软雅黑" panose="020B0503020204020204" pitchFamily="34" charset="-122"/>
              </a:rPr>
              <a:t>教育部委托教指委专家</a:t>
            </a:r>
            <a:r>
              <a:rPr lang="zh-CN" altLang="en-US" sz="2000" b="1" dirty="0" smtClean="0">
                <a:latin typeface="微软雅黑" panose="020B0503020204020204" pitchFamily="34" charset="-122"/>
                <a:ea typeface="微软雅黑" panose="020B0503020204020204" pitchFamily="34" charset="-122"/>
              </a:rPr>
              <a:t>遴选</a:t>
            </a:r>
            <a:endParaRPr lang="en-US" altLang="zh-CN" sz="2000" b="1" dirty="0">
              <a:latin typeface="微软雅黑" panose="020B0503020204020204" pitchFamily="34" charset="-122"/>
              <a:ea typeface="微软雅黑" panose="020B0503020204020204" pitchFamily="34" charset="-122"/>
            </a:endParaRPr>
          </a:p>
          <a:p>
            <a:pPr marL="400049" indent="-342900">
              <a:lnSpc>
                <a:spcPct val="140000"/>
              </a:lnSpc>
              <a:spcBef>
                <a:spcPts val="0"/>
              </a:spcBef>
            </a:pPr>
            <a:r>
              <a:rPr lang="zh-CN" altLang="en-US" sz="2400" b="1" dirty="0" smtClean="0">
                <a:solidFill>
                  <a:srgbClr val="C00000"/>
                </a:solidFill>
                <a:latin typeface="微软雅黑" panose="020B0503020204020204" pitchFamily="34" charset="-122"/>
                <a:ea typeface="微软雅黑" panose="020B0503020204020204" pitchFamily="34" charset="-122"/>
              </a:rPr>
              <a:t>结果公布</a:t>
            </a:r>
            <a:endParaRPr lang="en-US" altLang="zh-CN" sz="2400" b="1" dirty="0" smtClean="0">
              <a:solidFill>
                <a:srgbClr val="C00000"/>
              </a:solidFill>
              <a:latin typeface="微软雅黑" panose="020B0503020204020204" pitchFamily="34" charset="-122"/>
              <a:ea typeface="微软雅黑" panose="020B0503020204020204" pitchFamily="34" charset="-122"/>
            </a:endParaRPr>
          </a:p>
          <a:p>
            <a:pPr lvl="1">
              <a:lnSpc>
                <a:spcPct val="140000"/>
              </a:lnSpc>
              <a:spcBef>
                <a:spcPts val="0"/>
              </a:spcBef>
            </a:pPr>
            <a:r>
              <a:rPr lang="en-US" altLang="zh-CN" sz="2000" b="1" dirty="0" smtClean="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月公布中央高校遴选</a:t>
            </a:r>
            <a:r>
              <a:rPr lang="zh-CN" altLang="en-US" sz="2000" b="1" dirty="0" smtClean="0">
                <a:latin typeface="微软雅黑" panose="020B0503020204020204" pitchFamily="34" charset="-122"/>
                <a:ea typeface="微软雅黑" panose="020B0503020204020204" pitchFamily="34" charset="-122"/>
              </a:rPr>
              <a:t>结果</a:t>
            </a:r>
            <a:endParaRPr lang="en-US" altLang="zh-CN" sz="2000" b="1" dirty="0" smtClean="0">
              <a:latin typeface="微软雅黑" panose="020B0503020204020204" pitchFamily="34" charset="-122"/>
              <a:ea typeface="微软雅黑" panose="020B0503020204020204" pitchFamily="34" charset="-122"/>
            </a:endParaRPr>
          </a:p>
          <a:p>
            <a:pPr lvl="1">
              <a:lnSpc>
                <a:spcPct val="140000"/>
              </a:lnSpc>
              <a:spcBef>
                <a:spcPts val="0"/>
              </a:spcBef>
            </a:pPr>
            <a:r>
              <a:rPr lang="en-US" altLang="zh-CN" sz="2000" b="1" dirty="0" smtClean="0">
                <a:latin typeface="微软雅黑" panose="020B0503020204020204" pitchFamily="34" charset="-122"/>
                <a:ea typeface="微软雅黑" panose="020B0503020204020204" pitchFamily="34" charset="-122"/>
              </a:rPr>
              <a:t>12</a:t>
            </a:r>
            <a:r>
              <a:rPr lang="zh-CN" altLang="en-US" sz="2000" b="1" dirty="0">
                <a:latin typeface="微软雅黑" panose="020B0503020204020204" pitchFamily="34" charset="-122"/>
                <a:ea typeface="微软雅黑" panose="020B0503020204020204" pitchFamily="34" charset="-122"/>
              </a:rPr>
              <a:t>月公布地方高校遴选结果和省级一流</a:t>
            </a:r>
            <a:r>
              <a:rPr lang="zh-CN" altLang="en-US" sz="2000" b="1" dirty="0" smtClean="0">
                <a:latin typeface="微软雅黑" panose="020B0503020204020204" pitchFamily="34" charset="-122"/>
                <a:ea typeface="微软雅黑" panose="020B0503020204020204" pitchFamily="34" charset="-122"/>
              </a:rPr>
              <a:t>专业</a:t>
            </a:r>
            <a:r>
              <a:rPr lang="zh-CN" altLang="en-US" sz="2000" b="1" dirty="0">
                <a:latin typeface="微软雅黑" panose="020B0503020204020204" pitchFamily="34" charset="-122"/>
                <a:ea typeface="微软雅黑" panose="020B0503020204020204" pitchFamily="34" charset="-122"/>
              </a:rPr>
              <a:t>建设点遴选结果</a:t>
            </a:r>
          </a:p>
        </p:txBody>
      </p:sp>
    </p:spTree>
    <p:extLst>
      <p:ext uri="{BB962C8B-B14F-4D97-AF65-F5344CB8AC3E}">
        <p14:creationId xmlns:p14="http://schemas.microsoft.com/office/powerpoint/2010/main" xmlns="" val="33666482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85F19FF-74B9-4646-ABDA-A6B7DFD3F7B8}"/>
              </a:ext>
            </a:extLst>
          </p:cNvPr>
          <p:cNvSpPr>
            <a:spLocks noGrp="1"/>
          </p:cNvSpPr>
          <p:nvPr>
            <p:ph type="title"/>
          </p:nvPr>
        </p:nvSpPr>
        <p:spPr>
          <a:xfrm>
            <a:off x="0" y="-9249"/>
            <a:ext cx="9144000" cy="795062"/>
          </a:xfrm>
        </p:spPr>
        <p:txBody>
          <a:bodyPr/>
          <a:lstStyle/>
          <a:p>
            <a:r>
              <a:rPr lang="zh-CN" altLang="en-US" sz="2800" dirty="0"/>
              <a:t>实施基础学科拔尖学生培养计划</a:t>
            </a:r>
            <a:r>
              <a:rPr lang="en-US" altLang="zh-CN" sz="2800" dirty="0"/>
              <a:t>2.0</a:t>
            </a:r>
            <a:endParaRPr lang="zh-CN" altLang="en-US" sz="2800" dirty="0"/>
          </a:p>
        </p:txBody>
      </p:sp>
      <p:sp>
        <p:nvSpPr>
          <p:cNvPr id="3" name="内容占位符 2">
            <a:extLst>
              <a:ext uri="{FF2B5EF4-FFF2-40B4-BE49-F238E27FC236}">
                <a16:creationId xmlns="" xmlns:a16="http://schemas.microsoft.com/office/drawing/2014/main" id="{676EB7B8-E877-4559-A347-E329AA0D2704}"/>
              </a:ext>
            </a:extLst>
          </p:cNvPr>
          <p:cNvSpPr>
            <a:spLocks noGrp="1"/>
          </p:cNvSpPr>
          <p:nvPr>
            <p:ph sz="half" idx="1"/>
          </p:nvPr>
        </p:nvSpPr>
        <p:spPr>
          <a:xfrm>
            <a:off x="5292080" y="1995686"/>
            <a:ext cx="3456384" cy="2376264"/>
          </a:xfrm>
        </p:spPr>
        <p:txBody>
          <a:bodyPr/>
          <a:lstStyle/>
          <a:p>
            <a:pPr>
              <a:lnSpc>
                <a:spcPct val="150000"/>
              </a:lnSpc>
              <a:spcBef>
                <a:spcPts val="0"/>
              </a:spcBef>
            </a:pPr>
            <a:r>
              <a:rPr lang="zh-CN" altLang="en-US" sz="2200" b="1" dirty="0">
                <a:latin typeface="微软雅黑" panose="020B0503020204020204" pitchFamily="34" charset="-122"/>
                <a:ea typeface="微软雅黑" panose="020B0503020204020204" pitchFamily="34" charset="-122"/>
              </a:rPr>
              <a:t>建设一流</a:t>
            </a:r>
            <a:r>
              <a:rPr lang="zh-CN" altLang="en-US" sz="2200" b="1" dirty="0">
                <a:solidFill>
                  <a:srgbClr val="C00000"/>
                </a:solidFill>
                <a:latin typeface="微软雅黑" panose="020B0503020204020204" pitchFamily="34" charset="-122"/>
                <a:ea typeface="微软雅黑" panose="020B0503020204020204" pitchFamily="34" charset="-122"/>
              </a:rPr>
              <a:t>基地</a:t>
            </a:r>
            <a:endParaRPr lang="en-US" altLang="zh-CN" sz="2200" b="1" dirty="0">
              <a:solidFill>
                <a:srgbClr val="C00000"/>
              </a:solidFill>
              <a:latin typeface="微软雅黑" panose="020B0503020204020204" pitchFamily="34" charset="-122"/>
              <a:ea typeface="微软雅黑" panose="020B0503020204020204" pitchFamily="34" charset="-122"/>
            </a:endParaRPr>
          </a:p>
          <a:p>
            <a:pPr>
              <a:lnSpc>
                <a:spcPct val="150000"/>
              </a:lnSpc>
              <a:spcBef>
                <a:spcPts val="0"/>
              </a:spcBef>
            </a:pPr>
            <a:r>
              <a:rPr lang="zh-CN" altLang="en-US" sz="2200" b="1" dirty="0">
                <a:latin typeface="微软雅黑" panose="020B0503020204020204" pitchFamily="34" charset="-122"/>
                <a:ea typeface="微软雅黑" panose="020B0503020204020204" pitchFamily="34" charset="-122"/>
              </a:rPr>
              <a:t>国际标准</a:t>
            </a:r>
            <a:endParaRPr lang="en-US" altLang="zh-CN" sz="2200" b="1" dirty="0">
              <a:latin typeface="微软雅黑" panose="020B0503020204020204" pitchFamily="34" charset="-122"/>
              <a:ea typeface="微软雅黑" panose="020B0503020204020204" pitchFamily="34" charset="-122"/>
            </a:endParaRPr>
          </a:p>
          <a:p>
            <a:pPr>
              <a:lnSpc>
                <a:spcPct val="150000"/>
              </a:lnSpc>
              <a:spcBef>
                <a:spcPts val="0"/>
              </a:spcBef>
            </a:pPr>
            <a:r>
              <a:rPr lang="zh-CN" altLang="en-US" sz="2200" b="1" dirty="0">
                <a:latin typeface="微软雅黑" panose="020B0503020204020204" pitchFamily="34" charset="-122"/>
                <a:ea typeface="微软雅黑" panose="020B0503020204020204" pitchFamily="34" charset="-122"/>
              </a:rPr>
              <a:t>面向后天、布局长远</a:t>
            </a:r>
            <a:endParaRPr lang="en-US" altLang="zh-CN" sz="2200" b="1" dirty="0">
              <a:latin typeface="微软雅黑" panose="020B0503020204020204" pitchFamily="34" charset="-122"/>
              <a:ea typeface="微软雅黑" panose="020B0503020204020204" pitchFamily="34" charset="-122"/>
            </a:endParaRPr>
          </a:p>
          <a:p>
            <a:pPr>
              <a:lnSpc>
                <a:spcPct val="150000"/>
              </a:lnSpc>
              <a:spcBef>
                <a:spcPts val="0"/>
              </a:spcBef>
            </a:pPr>
            <a:r>
              <a:rPr lang="zh-CN" altLang="en-US" sz="2200" b="1" dirty="0">
                <a:solidFill>
                  <a:srgbClr val="C00000"/>
                </a:solidFill>
                <a:latin typeface="仿宋_GB2312" panose="02010609030101010101" pitchFamily="49" charset="-122"/>
                <a:ea typeface="仿宋_GB2312" panose="02010609030101010101" pitchFamily="49" charset="-122"/>
              </a:rPr>
              <a:t>“</a:t>
            </a:r>
            <a:r>
              <a:rPr lang="zh-CN" altLang="en-US" sz="2200" b="1" dirty="0">
                <a:solidFill>
                  <a:srgbClr val="C00000"/>
                </a:solidFill>
                <a:latin typeface="微软雅黑" panose="020B0503020204020204" pitchFamily="34" charset="-122"/>
                <a:ea typeface="微软雅黑" panose="020B0503020204020204" pitchFamily="34" charset="-122"/>
              </a:rPr>
              <a:t>不着急</a:t>
            </a:r>
            <a:r>
              <a:rPr lang="zh-CN" altLang="en-US" sz="2200" b="1" dirty="0">
                <a:solidFill>
                  <a:srgbClr val="C00000"/>
                </a:solidFill>
                <a:latin typeface="仿宋_GB2312" panose="02010609030101010101" pitchFamily="49" charset="-122"/>
                <a:ea typeface="仿宋_GB2312" panose="02010609030101010101" pitchFamily="49" charset="-122"/>
              </a:rPr>
              <a:t>”</a:t>
            </a:r>
            <a:endParaRPr lang="en-US" altLang="zh-CN" sz="2200" b="1" dirty="0">
              <a:solidFill>
                <a:srgbClr val="C00000"/>
              </a:solidFill>
              <a:latin typeface="仿宋_GB2312" panose="02010609030101010101" pitchFamily="49" charset="-122"/>
              <a:ea typeface="仿宋_GB2312" panose="02010609030101010101" pitchFamily="49" charset="-122"/>
            </a:endParaRPr>
          </a:p>
          <a:p>
            <a:pPr>
              <a:lnSpc>
                <a:spcPct val="150000"/>
              </a:lnSpc>
            </a:pPr>
            <a:endParaRPr lang="en-US" altLang="zh-CN" sz="2400" b="1" dirty="0">
              <a:latin typeface="微软雅黑" panose="020B0503020204020204" pitchFamily="34" charset="-122"/>
              <a:ea typeface="微软雅黑" panose="020B0503020204020204" pitchFamily="34" charset="-122"/>
            </a:endParaRPr>
          </a:p>
          <a:p>
            <a:pPr>
              <a:lnSpc>
                <a:spcPct val="150000"/>
              </a:lnSpc>
            </a:pPr>
            <a:endParaRPr lang="en-US" altLang="zh-CN" sz="2400" b="1" dirty="0">
              <a:latin typeface="微软雅黑" panose="020B0503020204020204" pitchFamily="34" charset="-122"/>
              <a:ea typeface="微软雅黑" panose="020B0503020204020204" pitchFamily="34" charset="-122"/>
            </a:endParaRPr>
          </a:p>
          <a:p>
            <a:pPr>
              <a:lnSpc>
                <a:spcPct val="150000"/>
              </a:lnSpc>
            </a:pPr>
            <a:endParaRPr lang="zh-CN" altLang="en-US" sz="2400" b="1" dirty="0">
              <a:latin typeface="微软雅黑" panose="020B0503020204020204" pitchFamily="34" charset="-122"/>
              <a:ea typeface="微软雅黑" panose="020B0503020204020204" pitchFamily="34" charset="-122"/>
            </a:endParaRPr>
          </a:p>
        </p:txBody>
      </p:sp>
      <p:sp>
        <p:nvSpPr>
          <p:cNvPr id="5" name="内容占位符 2">
            <a:extLst>
              <a:ext uri="{FF2B5EF4-FFF2-40B4-BE49-F238E27FC236}">
                <a16:creationId xmlns="" xmlns:a16="http://schemas.microsoft.com/office/drawing/2014/main" id="{301C1FC5-FBFC-409D-B274-8F073D0E934A}"/>
              </a:ext>
            </a:extLst>
          </p:cNvPr>
          <p:cNvSpPr txBox="1">
            <a:spLocks/>
          </p:cNvSpPr>
          <p:nvPr/>
        </p:nvSpPr>
        <p:spPr bwMode="auto">
          <a:xfrm>
            <a:off x="407637" y="1995686"/>
            <a:ext cx="4236371" cy="2088232"/>
          </a:xfrm>
          <a:prstGeom prst="rect">
            <a:avLst/>
          </a:prstGeom>
          <a:noFill/>
          <a:ln>
            <a:noFill/>
          </a:ln>
          <a:scene3d>
            <a:camera prst="orthographicFront"/>
            <a:lightRig rig="threePt" dir="t"/>
          </a:scene3d>
          <a:sp3d>
            <a:bevelT prst="relaxedInset"/>
          </a:sp3d>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892" indent="-342892" algn="l" rtl="0" eaLnBrk="0" fontAlgn="base" hangingPunct="0">
              <a:spcBef>
                <a:spcPct val="20000"/>
              </a:spcBef>
              <a:spcAft>
                <a:spcPct val="0"/>
              </a:spcAft>
              <a:buFont typeface="Arial" charset="0"/>
              <a:buChar char="•"/>
              <a:defRPr lang="zh-CN" altLang="en-US" sz="2800" kern="1200" dirty="0" smtClean="0">
                <a:solidFill>
                  <a:srgbClr val="002060"/>
                </a:solidFill>
                <a:latin typeface="黑体" panose="02010609060101010101" pitchFamily="49" charset="-122"/>
                <a:ea typeface="黑体" panose="02010609060101010101" pitchFamily="49" charset="-122"/>
                <a:cs typeface="微软雅黑"/>
              </a:defRPr>
            </a:lvl1pPr>
            <a:lvl2pPr marL="742931" indent="-285743" algn="l" rtl="0" eaLnBrk="0" fontAlgn="base" hangingPunct="0">
              <a:spcBef>
                <a:spcPct val="20000"/>
              </a:spcBef>
              <a:spcAft>
                <a:spcPct val="0"/>
              </a:spcAft>
              <a:buFont typeface="Arial" charset="0"/>
              <a:buChar char="–"/>
              <a:defRPr sz="2400" kern="1200">
                <a:solidFill>
                  <a:srgbClr val="002060"/>
                </a:solidFill>
                <a:latin typeface="黑体" panose="02010609060101010101" pitchFamily="49" charset="-122"/>
                <a:ea typeface="黑体" panose="02010609060101010101" pitchFamily="49" charset="-122"/>
                <a:cs typeface="微软雅黑"/>
              </a:defRPr>
            </a:lvl2pPr>
            <a:lvl3pPr marL="1142972" indent="-228594" algn="l" rtl="0" eaLnBrk="0" fontAlgn="base" hangingPunct="0">
              <a:spcBef>
                <a:spcPct val="20000"/>
              </a:spcBef>
              <a:spcAft>
                <a:spcPct val="0"/>
              </a:spcAft>
              <a:buFont typeface="Arial" charset="0"/>
              <a:buChar char="•"/>
              <a:defRPr sz="2000" kern="1200">
                <a:solidFill>
                  <a:schemeClr val="tx1"/>
                </a:solidFill>
                <a:latin typeface="微软雅黑" pitchFamily="34" charset="-122"/>
                <a:ea typeface="微软雅黑" pitchFamily="34" charset="-122"/>
                <a:cs typeface="微软雅黑"/>
              </a:defRPr>
            </a:lvl3pPr>
            <a:lvl4pPr marL="1600160" indent="-228594" algn="l" rtl="0" eaLnBrk="0" fontAlgn="base" hangingPunct="0">
              <a:spcBef>
                <a:spcPct val="20000"/>
              </a:spcBef>
              <a:spcAft>
                <a:spcPct val="0"/>
              </a:spcAft>
              <a:buFont typeface="Arial" charset="0"/>
              <a:buChar char="–"/>
              <a:defRPr sz="1800" kern="1200">
                <a:solidFill>
                  <a:schemeClr val="tx1"/>
                </a:solidFill>
                <a:latin typeface="微软雅黑" pitchFamily="34" charset="-122"/>
                <a:ea typeface="微软雅黑" pitchFamily="34" charset="-122"/>
                <a:cs typeface="微软雅黑"/>
              </a:defRPr>
            </a:lvl4pPr>
            <a:lvl5pPr marL="2057348" indent="-228594" algn="l" rtl="0" eaLnBrk="0" fontAlgn="base" hangingPunct="0">
              <a:spcBef>
                <a:spcPct val="20000"/>
              </a:spcBef>
              <a:spcAft>
                <a:spcPct val="0"/>
              </a:spcAft>
              <a:buFont typeface="Arial" charset="0"/>
              <a:buChar char="»"/>
              <a:defRPr sz="1800" kern="1200">
                <a:solidFill>
                  <a:schemeClr val="tx1"/>
                </a:solidFill>
                <a:latin typeface="微软雅黑" pitchFamily="34" charset="-122"/>
                <a:ea typeface="微软雅黑" pitchFamily="34" charset="-122"/>
                <a:cs typeface="微软雅黑"/>
              </a:defRPr>
            </a:lvl5pPr>
            <a:lvl6pPr marL="2514537" indent="-228594" algn="l" defTabSz="91437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lnSpc>
                <a:spcPct val="150000"/>
              </a:lnSpc>
              <a:spcBef>
                <a:spcPts val="0"/>
              </a:spcBef>
            </a:pPr>
            <a:r>
              <a:rPr lang="zh-CN" altLang="en-US" sz="2200" b="1" dirty="0">
                <a:latin typeface="微软雅黑" panose="020B0503020204020204" pitchFamily="34" charset="-122"/>
                <a:ea typeface="微软雅黑" panose="020B0503020204020204" pitchFamily="34" charset="-122"/>
              </a:rPr>
              <a:t>建设一流</a:t>
            </a:r>
            <a:r>
              <a:rPr lang="zh-CN" altLang="en-US" sz="2200" b="1" dirty="0">
                <a:solidFill>
                  <a:srgbClr val="C00000"/>
                </a:solidFill>
                <a:latin typeface="微软雅黑" panose="020B0503020204020204" pitchFamily="34" charset="-122"/>
                <a:ea typeface="微软雅黑" panose="020B0503020204020204" pitchFamily="34" charset="-122"/>
              </a:rPr>
              <a:t>专业</a:t>
            </a:r>
          </a:p>
          <a:p>
            <a:pPr>
              <a:lnSpc>
                <a:spcPct val="150000"/>
              </a:lnSpc>
              <a:spcBef>
                <a:spcPts val="0"/>
              </a:spcBef>
            </a:pPr>
            <a:r>
              <a:rPr lang="zh-CN" altLang="en-US" sz="2200" b="1" spc="-50" dirty="0">
                <a:latin typeface="微软雅黑" panose="020B0503020204020204" pitchFamily="34" charset="-122"/>
                <a:ea typeface="微软雅黑" panose="020B0503020204020204" pitchFamily="34" charset="-122"/>
              </a:rPr>
              <a:t>国际标准</a:t>
            </a:r>
            <a:r>
              <a:rPr lang="en-US" altLang="zh-CN" sz="2200" b="1" spc="-50" dirty="0">
                <a:latin typeface="微软雅黑" panose="020B0503020204020204" pitchFamily="34" charset="-122"/>
                <a:ea typeface="微软雅黑" panose="020B0503020204020204" pitchFamily="34" charset="-122"/>
              </a:rPr>
              <a:t>+</a:t>
            </a:r>
            <a:r>
              <a:rPr lang="zh-CN" altLang="en-US" sz="2200" b="1" spc="-50" dirty="0">
                <a:latin typeface="微软雅黑" panose="020B0503020204020204" pitchFamily="34" charset="-122"/>
                <a:ea typeface="微软雅黑" panose="020B0503020204020204" pitchFamily="34" charset="-122"/>
              </a:rPr>
              <a:t>国家标准</a:t>
            </a:r>
            <a:r>
              <a:rPr lang="en-US" altLang="zh-CN" sz="2200" b="1" spc="-50" dirty="0">
                <a:latin typeface="微软雅黑" panose="020B0503020204020204" pitchFamily="34" charset="-122"/>
                <a:ea typeface="微软雅黑" panose="020B0503020204020204" pitchFamily="34" charset="-122"/>
              </a:rPr>
              <a:t>+</a:t>
            </a:r>
            <a:r>
              <a:rPr lang="zh-CN" altLang="en-US" sz="2200" b="1" spc="-50" dirty="0">
                <a:latin typeface="微软雅黑" panose="020B0503020204020204" pitchFamily="34" charset="-122"/>
                <a:ea typeface="微软雅黑" panose="020B0503020204020204" pitchFamily="34" charset="-122"/>
              </a:rPr>
              <a:t>区域标准</a:t>
            </a:r>
          </a:p>
          <a:p>
            <a:pPr>
              <a:lnSpc>
                <a:spcPct val="150000"/>
              </a:lnSpc>
              <a:spcBef>
                <a:spcPts val="0"/>
              </a:spcBef>
            </a:pPr>
            <a:r>
              <a:rPr lang="zh-CN" altLang="en-US" sz="2200" b="1" dirty="0">
                <a:latin typeface="微软雅黑" panose="020B0503020204020204" pitchFamily="34" charset="-122"/>
                <a:ea typeface="微软雅黑" panose="020B0503020204020204" pitchFamily="34" charset="-122"/>
              </a:rPr>
              <a:t>立足当下、面向明天</a:t>
            </a:r>
            <a:endParaRPr lang="en-US" altLang="zh-CN" sz="2200" b="1" dirty="0">
              <a:latin typeface="微软雅黑" panose="020B0503020204020204" pitchFamily="34" charset="-122"/>
              <a:ea typeface="微软雅黑" panose="020B0503020204020204" pitchFamily="34" charset="-122"/>
            </a:endParaRPr>
          </a:p>
          <a:p>
            <a:pPr>
              <a:lnSpc>
                <a:spcPct val="150000"/>
              </a:lnSpc>
              <a:spcBef>
                <a:spcPts val="0"/>
              </a:spcBef>
            </a:pPr>
            <a:r>
              <a:rPr lang="zh-CN" altLang="en-US" sz="2200" b="1" dirty="0">
                <a:solidFill>
                  <a:srgbClr val="C00000"/>
                </a:solidFill>
                <a:latin typeface="微软雅黑" panose="020B0503020204020204" pitchFamily="34" charset="-122"/>
                <a:ea typeface="微软雅黑" panose="020B0503020204020204" pitchFamily="34" charset="-122"/>
              </a:rPr>
              <a:t>只争朝夕</a:t>
            </a:r>
            <a:endParaRPr lang="en-US" altLang="zh-CN" sz="2200" b="1" dirty="0">
              <a:solidFill>
                <a:srgbClr val="C00000"/>
              </a:solidFill>
              <a:latin typeface="微软雅黑" panose="020B0503020204020204" pitchFamily="34" charset="-122"/>
              <a:ea typeface="微软雅黑" panose="020B0503020204020204" pitchFamily="34" charset="-122"/>
            </a:endParaRPr>
          </a:p>
        </p:txBody>
      </p:sp>
      <p:sp>
        <p:nvSpPr>
          <p:cNvPr id="17" name="AutoShape 12">
            <a:extLst>
              <a:ext uri="{FF2B5EF4-FFF2-40B4-BE49-F238E27FC236}">
                <a16:creationId xmlns="" xmlns:a16="http://schemas.microsoft.com/office/drawing/2014/main" id="{10D59DF3-7492-46DF-A3F8-6BE0BAE7B3CE}"/>
              </a:ext>
            </a:extLst>
          </p:cNvPr>
          <p:cNvSpPr>
            <a:spLocks noChangeArrowheads="1"/>
          </p:cNvSpPr>
          <p:nvPr/>
        </p:nvSpPr>
        <p:spPr bwMode="gray">
          <a:xfrm>
            <a:off x="5849320" y="1246115"/>
            <a:ext cx="2323080" cy="560387"/>
          </a:xfrm>
          <a:prstGeom prst="roundRect">
            <a:avLst>
              <a:gd name="adj" fmla="val 11505"/>
            </a:avLst>
          </a:prstGeom>
          <a:solidFill>
            <a:srgbClr val="4D4D4D">
              <a:alpha val="5000"/>
            </a:srgbClr>
          </a:solidFill>
          <a:ln w="6350" algn="ctr">
            <a:solidFill>
              <a:srgbClr val="1C1C1C"/>
            </a:solidFill>
            <a:prstDash val="sysDot"/>
            <a:round/>
            <a:headEnd/>
            <a:tailEnd/>
          </a:ln>
          <a:effectLst/>
          <a:extLst/>
        </p:spPr>
        <p:txBody>
          <a:bodyPr wrap="none" lIns="91426" tIns="45713" rIns="91426" bIns="45713" anchor="ctr"/>
          <a:lstStyle/>
          <a:p>
            <a:pPr algn="r" eaLnBrk="1" fontAlgn="auto" hangingPunct="1">
              <a:spcBef>
                <a:spcPts val="0"/>
              </a:spcBef>
              <a:spcAft>
                <a:spcPts val="0"/>
              </a:spcAft>
              <a:defRPr/>
            </a:pPr>
            <a:endParaRPr lang="zh-CN" altLang="en-US" sz="1800" kern="0">
              <a:solidFill>
                <a:srgbClr val="1C1C1C"/>
              </a:solidFill>
              <a:latin typeface="Arial" charset="0"/>
            </a:endParaRPr>
          </a:p>
        </p:txBody>
      </p:sp>
      <p:sp>
        <p:nvSpPr>
          <p:cNvPr id="18" name="Text Box 15">
            <a:extLst>
              <a:ext uri="{FF2B5EF4-FFF2-40B4-BE49-F238E27FC236}">
                <a16:creationId xmlns="" xmlns:a16="http://schemas.microsoft.com/office/drawing/2014/main" id="{A35FDCFB-D179-4E3E-A1BA-CB3D6A28EA5C}"/>
              </a:ext>
            </a:extLst>
          </p:cNvPr>
          <p:cNvSpPr txBox="1">
            <a:spLocks noChangeArrowheads="1"/>
          </p:cNvSpPr>
          <p:nvPr/>
        </p:nvSpPr>
        <p:spPr bwMode="gray">
          <a:xfrm>
            <a:off x="5868144" y="1302980"/>
            <a:ext cx="2275373" cy="461651"/>
          </a:xfrm>
          <a:prstGeom prst="rect">
            <a:avLst/>
          </a:prstGeom>
          <a:noFill/>
          <a:ln w="9525">
            <a:noFill/>
            <a:miter lim="800000"/>
            <a:headEnd/>
            <a:tailEnd/>
          </a:ln>
        </p:spPr>
        <p:txBody>
          <a:bodyPr wrap="square" lIns="91426" tIns="45713" rIns="91426" bIns="45713">
            <a:spAutoFit/>
          </a:bodyPr>
          <a:lstStyle/>
          <a:p>
            <a:pPr marL="0" indent="0" algn="ctr">
              <a:buNone/>
            </a:pPr>
            <a:r>
              <a:rPr lang="zh-CN" altLang="en-US" sz="2400" b="1" dirty="0">
                <a:solidFill>
                  <a:srgbClr val="C00000"/>
                </a:solidFill>
                <a:latin typeface="微软雅黑" pitchFamily="34" charset="-122"/>
                <a:ea typeface="微软雅黑" pitchFamily="34" charset="-122"/>
              </a:rPr>
              <a:t>拔尖计划</a:t>
            </a:r>
            <a:r>
              <a:rPr lang="en-US" altLang="zh-CN" sz="2400" b="1" dirty="0">
                <a:solidFill>
                  <a:srgbClr val="C00000"/>
                </a:solidFill>
                <a:latin typeface="微软雅黑" panose="020B0503020204020204" pitchFamily="34" charset="-122"/>
                <a:ea typeface="微软雅黑" panose="020B0503020204020204" pitchFamily="34" charset="-122"/>
              </a:rPr>
              <a:t>2.0</a:t>
            </a:r>
          </a:p>
        </p:txBody>
      </p:sp>
      <p:sp>
        <p:nvSpPr>
          <p:cNvPr id="19" name="AutoShape 12">
            <a:extLst>
              <a:ext uri="{FF2B5EF4-FFF2-40B4-BE49-F238E27FC236}">
                <a16:creationId xmlns="" xmlns:a16="http://schemas.microsoft.com/office/drawing/2014/main" id="{7857AA5D-B350-4625-A21A-154DB4A56F96}"/>
              </a:ext>
            </a:extLst>
          </p:cNvPr>
          <p:cNvSpPr>
            <a:spLocks noChangeArrowheads="1"/>
          </p:cNvSpPr>
          <p:nvPr/>
        </p:nvSpPr>
        <p:spPr bwMode="gray">
          <a:xfrm>
            <a:off x="407637" y="1236996"/>
            <a:ext cx="2323080" cy="560387"/>
          </a:xfrm>
          <a:prstGeom prst="roundRect">
            <a:avLst>
              <a:gd name="adj" fmla="val 11505"/>
            </a:avLst>
          </a:prstGeom>
          <a:solidFill>
            <a:srgbClr val="4D4D4D">
              <a:alpha val="5000"/>
            </a:srgbClr>
          </a:solidFill>
          <a:ln w="6350" algn="ctr">
            <a:solidFill>
              <a:srgbClr val="1C1C1C"/>
            </a:solidFill>
            <a:prstDash val="sysDot"/>
            <a:round/>
            <a:headEnd/>
            <a:tailEnd/>
          </a:ln>
          <a:effectLst/>
          <a:extLst/>
        </p:spPr>
        <p:txBody>
          <a:bodyPr wrap="none" lIns="91426" tIns="45713" rIns="91426" bIns="45713" anchor="ctr"/>
          <a:lstStyle/>
          <a:p>
            <a:pPr algn="r" eaLnBrk="1" fontAlgn="auto" hangingPunct="1">
              <a:spcBef>
                <a:spcPts val="0"/>
              </a:spcBef>
              <a:spcAft>
                <a:spcPts val="0"/>
              </a:spcAft>
              <a:defRPr/>
            </a:pPr>
            <a:endParaRPr lang="zh-CN" altLang="en-US" sz="1800" kern="0">
              <a:solidFill>
                <a:srgbClr val="1C1C1C"/>
              </a:solidFill>
              <a:latin typeface="Arial" charset="0"/>
            </a:endParaRPr>
          </a:p>
        </p:txBody>
      </p:sp>
      <p:sp>
        <p:nvSpPr>
          <p:cNvPr id="20" name="Text Box 15">
            <a:extLst>
              <a:ext uri="{FF2B5EF4-FFF2-40B4-BE49-F238E27FC236}">
                <a16:creationId xmlns="" xmlns:a16="http://schemas.microsoft.com/office/drawing/2014/main" id="{543CF321-2AD3-4014-A781-6F7762E1A56A}"/>
              </a:ext>
            </a:extLst>
          </p:cNvPr>
          <p:cNvSpPr txBox="1">
            <a:spLocks noChangeArrowheads="1"/>
          </p:cNvSpPr>
          <p:nvPr/>
        </p:nvSpPr>
        <p:spPr bwMode="gray">
          <a:xfrm>
            <a:off x="431490" y="1286363"/>
            <a:ext cx="2275373" cy="461651"/>
          </a:xfrm>
          <a:prstGeom prst="rect">
            <a:avLst/>
          </a:prstGeom>
          <a:noFill/>
          <a:ln w="9525">
            <a:noFill/>
            <a:miter lim="800000"/>
            <a:headEnd/>
            <a:tailEnd/>
          </a:ln>
        </p:spPr>
        <p:txBody>
          <a:bodyPr wrap="square" lIns="91426" tIns="45713" rIns="91426" bIns="45713">
            <a:spAutoFit/>
          </a:bodyPr>
          <a:lstStyle/>
          <a:p>
            <a:pPr marL="0" indent="0" algn="ctr">
              <a:buNone/>
            </a:pPr>
            <a:r>
              <a:rPr lang="zh-CN" altLang="en-US" sz="2400" b="1" dirty="0">
                <a:solidFill>
                  <a:srgbClr val="C00000"/>
                </a:solidFill>
                <a:latin typeface="微软雅黑" pitchFamily="34" charset="-122"/>
                <a:ea typeface="微软雅黑" pitchFamily="34" charset="-122"/>
              </a:rPr>
              <a:t>卓越计划</a:t>
            </a:r>
            <a:r>
              <a:rPr lang="en-US" altLang="zh-CN" sz="2400" b="1" dirty="0">
                <a:solidFill>
                  <a:srgbClr val="C00000"/>
                </a:solidFill>
                <a:latin typeface="微软雅黑" panose="020B0503020204020204" pitchFamily="34" charset="-122"/>
                <a:ea typeface="微软雅黑" panose="020B0503020204020204" pitchFamily="34" charset="-122"/>
              </a:rPr>
              <a:t>2.0</a:t>
            </a:r>
          </a:p>
        </p:txBody>
      </p:sp>
      <p:sp>
        <p:nvSpPr>
          <p:cNvPr id="6" name="文本框 5">
            <a:extLst>
              <a:ext uri="{FF2B5EF4-FFF2-40B4-BE49-F238E27FC236}">
                <a16:creationId xmlns="" xmlns:a16="http://schemas.microsoft.com/office/drawing/2014/main" id="{182148C4-7E4D-407B-B949-9FC3832C2731}"/>
              </a:ext>
            </a:extLst>
          </p:cNvPr>
          <p:cNvSpPr txBox="1"/>
          <p:nvPr/>
        </p:nvSpPr>
        <p:spPr>
          <a:xfrm>
            <a:off x="4139952" y="1179856"/>
            <a:ext cx="792088" cy="584775"/>
          </a:xfrm>
          <a:prstGeom prst="rect">
            <a:avLst/>
          </a:prstGeom>
          <a:noFill/>
        </p:spPr>
        <p:txBody>
          <a:bodyPr wrap="square" rtlCol="0">
            <a:spAutoFit/>
          </a:bodyPr>
          <a:lstStyle/>
          <a:p>
            <a:r>
              <a:rPr lang="en-US" altLang="zh-CN" dirty="0">
                <a:solidFill>
                  <a:srgbClr val="002060"/>
                </a:solidFill>
                <a:latin typeface="Arial Black" panose="020B0A04020102020204" pitchFamily="34" charset="0"/>
              </a:rPr>
              <a:t>vs</a:t>
            </a:r>
            <a:endParaRPr lang="zh-CN" altLang="en-US" dirty="0">
              <a:solidFill>
                <a:srgbClr val="002060"/>
              </a:solidFill>
              <a:latin typeface="Arial Black" panose="020B0A04020102020204" pitchFamily="34" charset="0"/>
            </a:endParaRPr>
          </a:p>
        </p:txBody>
      </p:sp>
    </p:spTree>
    <p:extLst>
      <p:ext uri="{BB962C8B-B14F-4D97-AF65-F5344CB8AC3E}">
        <p14:creationId xmlns:p14="http://schemas.microsoft.com/office/powerpoint/2010/main" xmlns="" val="35082613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9249"/>
            <a:ext cx="9144000" cy="795062"/>
          </a:xfrm>
        </p:spPr>
        <p:txBody>
          <a:bodyPr/>
          <a:lstStyle/>
          <a:p>
            <a:r>
              <a:rPr lang="zh-CN" altLang="en-US" sz="2800" dirty="0"/>
              <a:t>建设基础学科拔尖学生培养基地</a:t>
            </a:r>
          </a:p>
        </p:txBody>
      </p:sp>
      <p:sp>
        <p:nvSpPr>
          <p:cNvPr id="60" name="文本框 59"/>
          <p:cNvSpPr txBox="1"/>
          <p:nvPr/>
        </p:nvSpPr>
        <p:spPr>
          <a:xfrm>
            <a:off x="2930690" y="1707654"/>
            <a:ext cx="5745766" cy="2170240"/>
          </a:xfrm>
          <a:prstGeom prst="roundRect">
            <a:avLst/>
          </a:prstGeom>
          <a:solidFill>
            <a:schemeClr val="accent1">
              <a:lumMod val="20000"/>
              <a:lumOff val="80000"/>
            </a:schemeClr>
          </a:solidFill>
          <a:ln w="12700">
            <a:solidFill>
              <a:srgbClr val="1F497D"/>
            </a:solidFill>
          </a:ln>
        </p:spPr>
        <p:txBody>
          <a:bodyPr wrap="square" rtlCol="0">
            <a:spAutoFit/>
          </a:bodyPr>
          <a:lstStyle/>
          <a:p>
            <a:pPr algn="ctr">
              <a:lnSpc>
                <a:spcPct val="130000"/>
              </a:lnSpc>
            </a:pPr>
            <a:r>
              <a:rPr lang="zh-CN" altLang="en-US" sz="2000" b="1" dirty="0">
                <a:solidFill>
                  <a:srgbClr val="1F497D"/>
                </a:solidFill>
                <a:latin typeface="微软雅黑" panose="020B0503020204020204" pitchFamily="34" charset="-122"/>
                <a:ea typeface="微软雅黑" panose="020B0503020204020204" pitchFamily="34" charset="-122"/>
              </a:rPr>
              <a:t>数学、物理学、化学、生物科学、计算机科学</a:t>
            </a:r>
            <a:endParaRPr lang="en-US" altLang="zh-CN" sz="2000" b="1" dirty="0">
              <a:solidFill>
                <a:srgbClr val="1F497D"/>
              </a:solidFill>
              <a:latin typeface="微软雅黑" panose="020B0503020204020204" pitchFamily="34" charset="-122"/>
              <a:ea typeface="微软雅黑" panose="020B0503020204020204" pitchFamily="34" charset="-122"/>
            </a:endParaRPr>
          </a:p>
          <a:p>
            <a:pPr algn="ctr"/>
            <a:r>
              <a:rPr lang="en-US" altLang="zh-CN" sz="2000" b="1" dirty="0">
                <a:solidFill>
                  <a:srgbClr val="C00000"/>
                </a:solidFill>
                <a:latin typeface="微软雅黑" panose="020B0503020204020204" pitchFamily="34" charset="-122"/>
                <a:ea typeface="微软雅黑" panose="020B0503020204020204" pitchFamily="34" charset="-122"/>
              </a:rPr>
              <a:t>+</a:t>
            </a:r>
          </a:p>
          <a:p>
            <a:pPr algn="ctr">
              <a:lnSpc>
                <a:spcPct val="130000"/>
              </a:lnSpc>
            </a:pPr>
            <a:r>
              <a:rPr lang="zh-CN" altLang="en-US" sz="2000" b="1" dirty="0">
                <a:solidFill>
                  <a:srgbClr val="1F497D"/>
                </a:solidFill>
                <a:latin typeface="微软雅黑" panose="020B0503020204020204" pitchFamily="34" charset="-122"/>
                <a:ea typeface="微软雅黑" panose="020B0503020204020204" pitchFamily="34" charset="-122"/>
              </a:rPr>
              <a:t>天文学、地理科学、大气科学、海洋科学、地球物理学、地质学、心理学、基础医学、哲学、</a:t>
            </a:r>
            <a:endParaRPr lang="en-US" altLang="zh-CN" sz="2000" b="1" dirty="0">
              <a:solidFill>
                <a:srgbClr val="1F497D"/>
              </a:solidFill>
              <a:latin typeface="微软雅黑" panose="020B0503020204020204" pitchFamily="34" charset="-122"/>
              <a:ea typeface="微软雅黑" panose="020B0503020204020204" pitchFamily="34" charset="-122"/>
            </a:endParaRPr>
          </a:p>
          <a:p>
            <a:pPr algn="ctr">
              <a:lnSpc>
                <a:spcPct val="130000"/>
              </a:lnSpc>
            </a:pPr>
            <a:r>
              <a:rPr lang="zh-CN" altLang="en-US" sz="2000" b="1" dirty="0">
                <a:solidFill>
                  <a:srgbClr val="1F497D"/>
                </a:solidFill>
                <a:latin typeface="微软雅黑" panose="020B0503020204020204" pitchFamily="34" charset="-122"/>
                <a:ea typeface="微软雅黑" panose="020B0503020204020204" pitchFamily="34" charset="-122"/>
              </a:rPr>
              <a:t>经济学、中国语言文学、历史学</a:t>
            </a:r>
            <a:endParaRPr lang="en-US" altLang="zh-CN" sz="2000" b="1" dirty="0">
              <a:solidFill>
                <a:srgbClr val="1F497D"/>
              </a:solidFill>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 xmlns:a16="http://schemas.microsoft.com/office/drawing/2014/main" id="{04EFD495-5AD0-4B6F-AB1E-035E31DE1313}"/>
              </a:ext>
            </a:extLst>
          </p:cNvPr>
          <p:cNvGrpSpPr/>
          <p:nvPr/>
        </p:nvGrpSpPr>
        <p:grpSpPr>
          <a:xfrm>
            <a:off x="323528" y="1131590"/>
            <a:ext cx="2088232" cy="3240360"/>
            <a:chOff x="395536" y="1203599"/>
            <a:chExt cx="1672962" cy="2550401"/>
          </a:xfrm>
        </p:grpSpPr>
        <p:grpSp>
          <p:nvGrpSpPr>
            <p:cNvPr id="5" name="组合 4">
              <a:extLst>
                <a:ext uri="{FF2B5EF4-FFF2-40B4-BE49-F238E27FC236}">
                  <a16:creationId xmlns="" xmlns:a16="http://schemas.microsoft.com/office/drawing/2014/main" id="{A06DCDE9-528D-4866-8A98-653D092CE619}"/>
                </a:ext>
              </a:extLst>
            </p:cNvPr>
            <p:cNvGrpSpPr/>
            <p:nvPr/>
          </p:nvGrpSpPr>
          <p:grpSpPr>
            <a:xfrm>
              <a:off x="395536" y="1203599"/>
              <a:ext cx="1656184" cy="648072"/>
              <a:chOff x="395536" y="1203598"/>
              <a:chExt cx="1656184" cy="803247"/>
            </a:xfrm>
          </p:grpSpPr>
          <p:sp>
            <p:nvSpPr>
              <p:cNvPr id="54" name="AutoShape 205">
                <a:extLst>
                  <a:ext uri="{FF2B5EF4-FFF2-40B4-BE49-F238E27FC236}">
                    <a16:creationId xmlns="" xmlns:a16="http://schemas.microsoft.com/office/drawing/2014/main" id="{A65D173A-E1F9-4FA7-9EBE-A93D08BD38CE}"/>
                  </a:ext>
                </a:extLst>
              </p:cNvPr>
              <p:cNvSpPr>
                <a:spLocks noChangeArrowheads="1"/>
              </p:cNvSpPr>
              <p:nvPr/>
            </p:nvSpPr>
            <p:spPr bwMode="auto">
              <a:xfrm>
                <a:off x="572380" y="1207924"/>
                <a:ext cx="1479340" cy="772963"/>
              </a:xfrm>
              <a:prstGeom prst="roundRect">
                <a:avLst>
                  <a:gd name="adj" fmla="val 0"/>
                </a:avLst>
              </a:prstGeom>
              <a:gradFill rotWithShape="1">
                <a:gsLst>
                  <a:gs pos="0">
                    <a:srgbClr val="FFFFFF"/>
                  </a:gs>
                  <a:gs pos="100000">
                    <a:srgbClr val="DDDDDD"/>
                  </a:gs>
                </a:gsLst>
                <a:lin ang="5400000" scaled="1"/>
              </a:gradFill>
              <a:ln>
                <a:noFill/>
              </a:ln>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lnSpc>
                    <a:spcPct val="90000"/>
                  </a:lnSpc>
                  <a:spcBef>
                    <a:spcPts val="0"/>
                  </a:spcBef>
                  <a:spcAft>
                    <a:spcPts val="0"/>
                  </a:spcAft>
                  <a:defRPr/>
                </a:pPr>
                <a:endParaRPr lang="ko-KR" altLang="en-US" sz="2000" kern="0">
                  <a:solidFill>
                    <a:srgbClr val="000000"/>
                  </a:solidFill>
                </a:endParaRPr>
              </a:p>
            </p:txBody>
          </p:sp>
          <p:grpSp>
            <p:nvGrpSpPr>
              <p:cNvPr id="55" name="Group 41">
                <a:extLst>
                  <a:ext uri="{FF2B5EF4-FFF2-40B4-BE49-F238E27FC236}">
                    <a16:creationId xmlns="" xmlns:a16="http://schemas.microsoft.com/office/drawing/2014/main" id="{39F73868-C99A-4B4E-B52E-0E537DA76744}"/>
                  </a:ext>
                </a:extLst>
              </p:cNvPr>
              <p:cNvGrpSpPr>
                <a:grpSpLocks/>
              </p:cNvGrpSpPr>
              <p:nvPr/>
            </p:nvGrpSpPr>
            <p:grpSpPr bwMode="auto">
              <a:xfrm>
                <a:off x="395536" y="1203598"/>
                <a:ext cx="1656184" cy="803247"/>
                <a:chOff x="0" y="0"/>
                <a:chExt cx="5034" cy="557"/>
              </a:xfrm>
            </p:grpSpPr>
            <p:sp>
              <p:nvSpPr>
                <p:cNvPr id="56" name="AutoShape 207">
                  <a:extLst>
                    <a:ext uri="{FF2B5EF4-FFF2-40B4-BE49-F238E27FC236}">
                      <a16:creationId xmlns="" xmlns:a16="http://schemas.microsoft.com/office/drawing/2014/main" id="{5082AFA1-8A91-4438-8E27-E993B86B8D9E}"/>
                    </a:ext>
                  </a:extLst>
                </p:cNvPr>
                <p:cNvSpPr>
                  <a:spLocks noChangeArrowheads="1"/>
                </p:cNvSpPr>
                <p:nvPr/>
              </p:nvSpPr>
              <p:spPr bwMode="auto">
                <a:xfrm>
                  <a:off x="0" y="0"/>
                  <a:ext cx="577" cy="557"/>
                </a:xfrm>
                <a:prstGeom prst="roundRect">
                  <a:avLst>
                    <a:gd name="adj" fmla="val 5028"/>
                  </a:avLst>
                </a:prstGeom>
                <a:solidFill>
                  <a:srgbClr val="00437A"/>
                </a:solidFill>
                <a:ln>
                  <a:noFill/>
                </a:ln>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ko-KR" altLang="en-US" sz="2000" b="0" kern="0" dirty="0">
                    <a:solidFill>
                      <a:srgbClr val="000000"/>
                    </a:solidFill>
                  </a:endParaRPr>
                </a:p>
              </p:txBody>
            </p:sp>
            <p:sp>
              <p:nvSpPr>
                <p:cNvPr id="57" name="Rectangle 208">
                  <a:extLst>
                    <a:ext uri="{FF2B5EF4-FFF2-40B4-BE49-F238E27FC236}">
                      <a16:creationId xmlns="" xmlns:a16="http://schemas.microsoft.com/office/drawing/2014/main" id="{F9E98AA5-39EF-4D29-8B36-412925DC568B}"/>
                    </a:ext>
                  </a:extLst>
                </p:cNvPr>
                <p:cNvSpPr>
                  <a:spLocks noChangeArrowheads="1"/>
                </p:cNvSpPr>
                <p:nvPr/>
              </p:nvSpPr>
              <p:spPr bwMode="auto">
                <a:xfrm>
                  <a:off x="441" y="524"/>
                  <a:ext cx="4593" cy="34"/>
                </a:xfrm>
                <a:prstGeom prst="rect">
                  <a:avLst/>
                </a:prstGeom>
                <a:solidFill>
                  <a:srgbClr val="00437A"/>
                </a:solidFill>
                <a:ln>
                  <a:noFill/>
                </a:ln>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ko-KR" altLang="en-US" sz="2000" kern="0">
                    <a:solidFill>
                      <a:srgbClr val="000000"/>
                    </a:solidFill>
                  </a:endParaRPr>
                </a:p>
              </p:txBody>
            </p:sp>
            <p:sp>
              <p:nvSpPr>
                <p:cNvPr id="58" name="Freeform 209">
                  <a:extLst>
                    <a:ext uri="{FF2B5EF4-FFF2-40B4-BE49-F238E27FC236}">
                      <a16:creationId xmlns="" xmlns:a16="http://schemas.microsoft.com/office/drawing/2014/main" id="{618D0F4D-ED5C-426C-91F2-8C09850E4FF9}"/>
                    </a:ext>
                  </a:extLst>
                </p:cNvPr>
                <p:cNvSpPr>
                  <a:spLocks/>
                </p:cNvSpPr>
                <p:nvPr/>
              </p:nvSpPr>
              <p:spPr bwMode="auto">
                <a:xfrm>
                  <a:off x="482" y="13"/>
                  <a:ext cx="247" cy="524"/>
                </a:xfrm>
                <a:custGeom>
                  <a:avLst/>
                  <a:gdLst>
                    <a:gd name="T0" fmla="*/ 93 w 248"/>
                    <a:gd name="T1" fmla="*/ 0 h 525"/>
                    <a:gd name="T2" fmla="*/ 248 w 248"/>
                    <a:gd name="T3" fmla="*/ 525 h 525"/>
                    <a:gd name="T4" fmla="*/ 29 w 248"/>
                    <a:gd name="T5" fmla="*/ 523 h 525"/>
                    <a:gd name="T6" fmla="*/ 0 w 248"/>
                    <a:gd name="T7" fmla="*/ 162 h 525"/>
                    <a:gd name="T8" fmla="*/ 93 w 248"/>
                    <a:gd name="T9" fmla="*/ 0 h 525"/>
                    <a:gd name="T10" fmla="*/ 0 w 248"/>
                    <a:gd name="T11" fmla="*/ 0 h 525"/>
                    <a:gd name="T12" fmla="*/ 248 w 248"/>
                    <a:gd name="T13" fmla="*/ 525 h 525"/>
                  </a:gdLst>
                  <a:ahLst/>
                  <a:cxnLst>
                    <a:cxn ang="0">
                      <a:pos x="T0" y="T1"/>
                    </a:cxn>
                    <a:cxn ang="0">
                      <a:pos x="T2" y="T3"/>
                    </a:cxn>
                    <a:cxn ang="0">
                      <a:pos x="T4" y="T5"/>
                    </a:cxn>
                    <a:cxn ang="0">
                      <a:pos x="T6" y="T7"/>
                    </a:cxn>
                    <a:cxn ang="0">
                      <a:pos x="T8" y="T9"/>
                    </a:cxn>
                  </a:cxnLst>
                  <a:rect l="T10" t="T11" r="T12" b="T13"/>
                  <a:pathLst>
                    <a:path w="248" h="525">
                      <a:moveTo>
                        <a:pt x="93" y="0"/>
                      </a:moveTo>
                      <a:lnTo>
                        <a:pt x="248" y="525"/>
                      </a:lnTo>
                      <a:lnTo>
                        <a:pt x="29" y="523"/>
                      </a:lnTo>
                      <a:lnTo>
                        <a:pt x="0" y="162"/>
                      </a:lnTo>
                      <a:lnTo>
                        <a:pt x="93" y="0"/>
                      </a:lnTo>
                      <a:close/>
                    </a:path>
                  </a:pathLst>
                </a:custGeom>
                <a:solidFill>
                  <a:srgbClr val="00437A"/>
                </a:solidFill>
                <a:ln>
                  <a:noFill/>
                </a:ln>
                <a:extLst/>
              </p:spPr>
              <p:txBody>
                <a:bodyPr/>
                <a:lstStyle/>
                <a:p>
                  <a:pPr fontAlgn="auto" latinLnBrk="1">
                    <a:spcBef>
                      <a:spcPts val="0"/>
                    </a:spcBef>
                    <a:spcAft>
                      <a:spcPts val="0"/>
                    </a:spcAft>
                    <a:defRPr/>
                  </a:pPr>
                  <a:endParaRPr lang="zh-CN" altLang="en-US" sz="2000" b="1" kern="0">
                    <a:solidFill>
                      <a:srgbClr val="000000"/>
                    </a:solidFill>
                    <a:latin typeface="Gulim" pitchFamily="34" charset="-127"/>
                    <a:ea typeface="Gulim" pitchFamily="34" charset="-127"/>
                  </a:endParaRPr>
                </a:p>
              </p:txBody>
            </p:sp>
          </p:grpSp>
          <p:sp>
            <p:nvSpPr>
              <p:cNvPr id="53" name="AutoShape 211">
                <a:extLst>
                  <a:ext uri="{FF2B5EF4-FFF2-40B4-BE49-F238E27FC236}">
                    <a16:creationId xmlns="" xmlns:a16="http://schemas.microsoft.com/office/drawing/2014/main" id="{D6F3E9AC-7EB7-4C51-B0FE-2EB105972A4A}"/>
                  </a:ext>
                </a:extLst>
              </p:cNvPr>
              <p:cNvSpPr>
                <a:spLocks noChangeArrowheads="1"/>
              </p:cNvSpPr>
              <p:nvPr/>
            </p:nvSpPr>
            <p:spPr bwMode="auto">
              <a:xfrm>
                <a:off x="406641" y="1227070"/>
                <a:ext cx="165740" cy="109533"/>
              </a:xfrm>
              <a:prstGeom prst="roundRect">
                <a:avLst>
                  <a:gd name="adj" fmla="val 20227"/>
                </a:avLst>
              </a:prstGeom>
              <a:gradFill rotWithShape="1">
                <a:gsLst>
                  <a:gs pos="0">
                    <a:srgbClr val="65B9FF"/>
                  </a:gs>
                  <a:gs pos="100000">
                    <a:srgbClr val="0060B0"/>
                  </a:gs>
                </a:gsLst>
                <a:lin ang="5400000" scaled="1"/>
              </a:gradFill>
              <a:ln>
                <a:noFill/>
              </a:ln>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ko-KR" altLang="en-US" sz="2000" kern="0">
                  <a:solidFill>
                    <a:srgbClr val="000000"/>
                  </a:solidFill>
                </a:endParaRPr>
              </a:p>
            </p:txBody>
          </p:sp>
          <p:sp>
            <p:nvSpPr>
              <p:cNvPr id="50" name="Text Box 212">
                <a:extLst>
                  <a:ext uri="{FF2B5EF4-FFF2-40B4-BE49-F238E27FC236}">
                    <a16:creationId xmlns="" xmlns:a16="http://schemas.microsoft.com/office/drawing/2014/main" id="{5FD4D303-0119-4E5C-A64D-5A0E213BD0F2}"/>
                  </a:ext>
                </a:extLst>
              </p:cNvPr>
              <p:cNvSpPr txBox="1">
                <a:spLocks noChangeArrowheads="1"/>
              </p:cNvSpPr>
              <p:nvPr/>
            </p:nvSpPr>
            <p:spPr bwMode="auto">
              <a:xfrm>
                <a:off x="467544" y="1471346"/>
                <a:ext cx="119271" cy="2686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pPr>
                <a:r>
                  <a:rPr lang="en-US" altLang="zh-CN" sz="2000" b="1" dirty="0">
                    <a:solidFill>
                      <a:srgbClr val="FFFFFF"/>
                    </a:solidFill>
                    <a:latin typeface="Times New Roman" panose="02020603050405020304" pitchFamily="18" charset="0"/>
                    <a:ea typeface="HY견고딕"/>
                    <a:cs typeface="Times New Roman" panose="02020603050405020304" pitchFamily="18" charset="0"/>
                  </a:rPr>
                  <a:t>1</a:t>
                </a:r>
              </a:p>
            </p:txBody>
          </p:sp>
          <p:sp>
            <p:nvSpPr>
              <p:cNvPr id="59" name="Rectangle 240">
                <a:extLst>
                  <a:ext uri="{FF2B5EF4-FFF2-40B4-BE49-F238E27FC236}">
                    <a16:creationId xmlns="" xmlns:a16="http://schemas.microsoft.com/office/drawing/2014/main" id="{A49C4AD9-61E7-42A4-8526-74EAA36B44CC}"/>
                  </a:ext>
                </a:extLst>
              </p:cNvPr>
              <p:cNvSpPr>
                <a:spLocks noChangeArrowheads="1"/>
              </p:cNvSpPr>
              <p:nvPr/>
            </p:nvSpPr>
            <p:spPr bwMode="auto">
              <a:xfrm>
                <a:off x="971600" y="1396205"/>
                <a:ext cx="864096"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latinLnBrk="1" hangingPunct="1">
                  <a:lnSpc>
                    <a:spcPct val="90000"/>
                  </a:lnSpc>
                </a:pPr>
                <a:r>
                  <a:rPr lang="zh-CN" altLang="en-US" sz="2400" b="1" dirty="0">
                    <a:solidFill>
                      <a:schemeClr val="tx2"/>
                    </a:solidFill>
                    <a:latin typeface="微软雅黑" panose="020B0503020204020204" pitchFamily="34" charset="-122"/>
                    <a:ea typeface="微软雅黑" panose="020B0503020204020204" pitchFamily="34" charset="-122"/>
                  </a:rPr>
                  <a:t>拓围</a:t>
                </a:r>
                <a:endParaRPr lang="ko-KR" altLang="en-US" sz="2400" b="1" dirty="0">
                  <a:solidFill>
                    <a:schemeClr val="tx2"/>
                  </a:solidFill>
                  <a:latin typeface="微软雅黑" panose="020B0503020204020204" pitchFamily="34" charset="-122"/>
                </a:endParaRPr>
              </a:p>
            </p:txBody>
          </p:sp>
        </p:grpSp>
        <p:grpSp>
          <p:nvGrpSpPr>
            <p:cNvPr id="61" name="组合 60">
              <a:extLst>
                <a:ext uri="{FF2B5EF4-FFF2-40B4-BE49-F238E27FC236}">
                  <a16:creationId xmlns="" xmlns:a16="http://schemas.microsoft.com/office/drawing/2014/main" id="{D08B5D9E-F1BC-421E-944B-0F046AEEEBBA}"/>
                </a:ext>
              </a:extLst>
            </p:cNvPr>
            <p:cNvGrpSpPr/>
            <p:nvPr/>
          </p:nvGrpSpPr>
          <p:grpSpPr>
            <a:xfrm>
              <a:off x="410410" y="1851670"/>
              <a:ext cx="1656184" cy="648072"/>
              <a:chOff x="395536" y="1203598"/>
              <a:chExt cx="1656184" cy="803247"/>
            </a:xfrm>
          </p:grpSpPr>
          <p:sp>
            <p:nvSpPr>
              <p:cNvPr id="62" name="AutoShape 205">
                <a:extLst>
                  <a:ext uri="{FF2B5EF4-FFF2-40B4-BE49-F238E27FC236}">
                    <a16:creationId xmlns="" xmlns:a16="http://schemas.microsoft.com/office/drawing/2014/main" id="{0CB541BF-20F0-422D-8199-5F445802D49B}"/>
                  </a:ext>
                </a:extLst>
              </p:cNvPr>
              <p:cNvSpPr>
                <a:spLocks noChangeArrowheads="1"/>
              </p:cNvSpPr>
              <p:nvPr/>
            </p:nvSpPr>
            <p:spPr bwMode="auto">
              <a:xfrm>
                <a:off x="572380" y="1207924"/>
                <a:ext cx="1479340" cy="772963"/>
              </a:xfrm>
              <a:prstGeom prst="roundRect">
                <a:avLst>
                  <a:gd name="adj" fmla="val 0"/>
                </a:avLst>
              </a:prstGeom>
              <a:gradFill rotWithShape="1">
                <a:gsLst>
                  <a:gs pos="0">
                    <a:srgbClr val="FFFFFF"/>
                  </a:gs>
                  <a:gs pos="100000">
                    <a:srgbClr val="DDDDDD"/>
                  </a:gs>
                </a:gsLst>
                <a:lin ang="5400000" scaled="1"/>
              </a:gradFill>
              <a:ln>
                <a:noFill/>
              </a:ln>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lnSpc>
                    <a:spcPct val="90000"/>
                  </a:lnSpc>
                  <a:spcBef>
                    <a:spcPts val="0"/>
                  </a:spcBef>
                  <a:spcAft>
                    <a:spcPts val="0"/>
                  </a:spcAft>
                  <a:defRPr/>
                </a:pPr>
                <a:endParaRPr lang="ko-KR" altLang="en-US" sz="2000" kern="0">
                  <a:solidFill>
                    <a:srgbClr val="000000"/>
                  </a:solidFill>
                </a:endParaRPr>
              </a:p>
            </p:txBody>
          </p:sp>
          <p:grpSp>
            <p:nvGrpSpPr>
              <p:cNvPr id="63" name="Group 41">
                <a:extLst>
                  <a:ext uri="{FF2B5EF4-FFF2-40B4-BE49-F238E27FC236}">
                    <a16:creationId xmlns="" xmlns:a16="http://schemas.microsoft.com/office/drawing/2014/main" id="{7115EBD8-1123-4165-86D2-AA7892201C1C}"/>
                  </a:ext>
                </a:extLst>
              </p:cNvPr>
              <p:cNvGrpSpPr>
                <a:grpSpLocks/>
              </p:cNvGrpSpPr>
              <p:nvPr/>
            </p:nvGrpSpPr>
            <p:grpSpPr bwMode="auto">
              <a:xfrm>
                <a:off x="395536" y="1203598"/>
                <a:ext cx="1656184" cy="803247"/>
                <a:chOff x="0" y="0"/>
                <a:chExt cx="5034" cy="557"/>
              </a:xfrm>
            </p:grpSpPr>
            <p:sp>
              <p:nvSpPr>
                <p:cNvPr id="67" name="AutoShape 207">
                  <a:extLst>
                    <a:ext uri="{FF2B5EF4-FFF2-40B4-BE49-F238E27FC236}">
                      <a16:creationId xmlns="" xmlns:a16="http://schemas.microsoft.com/office/drawing/2014/main" id="{4DE3DD21-EFE0-44D3-9CB7-9DD597B16F23}"/>
                    </a:ext>
                  </a:extLst>
                </p:cNvPr>
                <p:cNvSpPr>
                  <a:spLocks noChangeArrowheads="1"/>
                </p:cNvSpPr>
                <p:nvPr/>
              </p:nvSpPr>
              <p:spPr bwMode="auto">
                <a:xfrm>
                  <a:off x="0" y="0"/>
                  <a:ext cx="577" cy="557"/>
                </a:xfrm>
                <a:prstGeom prst="roundRect">
                  <a:avLst>
                    <a:gd name="adj" fmla="val 5028"/>
                  </a:avLst>
                </a:prstGeom>
                <a:solidFill>
                  <a:srgbClr val="00437A"/>
                </a:solidFill>
                <a:ln>
                  <a:noFill/>
                </a:ln>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ko-KR" altLang="en-US" sz="2000" b="0" kern="0" dirty="0">
                    <a:solidFill>
                      <a:srgbClr val="000000"/>
                    </a:solidFill>
                  </a:endParaRPr>
                </a:p>
              </p:txBody>
            </p:sp>
            <p:sp>
              <p:nvSpPr>
                <p:cNvPr id="68" name="Rectangle 208">
                  <a:extLst>
                    <a:ext uri="{FF2B5EF4-FFF2-40B4-BE49-F238E27FC236}">
                      <a16:creationId xmlns="" xmlns:a16="http://schemas.microsoft.com/office/drawing/2014/main" id="{941CEFA6-BB32-4625-B2DA-3E8A3993799E}"/>
                    </a:ext>
                  </a:extLst>
                </p:cNvPr>
                <p:cNvSpPr>
                  <a:spLocks noChangeArrowheads="1"/>
                </p:cNvSpPr>
                <p:nvPr/>
              </p:nvSpPr>
              <p:spPr bwMode="auto">
                <a:xfrm>
                  <a:off x="441" y="524"/>
                  <a:ext cx="4593" cy="34"/>
                </a:xfrm>
                <a:prstGeom prst="rect">
                  <a:avLst/>
                </a:prstGeom>
                <a:solidFill>
                  <a:srgbClr val="00437A"/>
                </a:solidFill>
                <a:ln>
                  <a:noFill/>
                </a:ln>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ko-KR" altLang="en-US" sz="2000" kern="0">
                    <a:solidFill>
                      <a:srgbClr val="000000"/>
                    </a:solidFill>
                  </a:endParaRPr>
                </a:p>
              </p:txBody>
            </p:sp>
            <p:sp>
              <p:nvSpPr>
                <p:cNvPr id="69" name="Freeform 209">
                  <a:extLst>
                    <a:ext uri="{FF2B5EF4-FFF2-40B4-BE49-F238E27FC236}">
                      <a16:creationId xmlns="" xmlns:a16="http://schemas.microsoft.com/office/drawing/2014/main" id="{6E133DC5-A818-41CB-AAC9-0B0932BA6B4B}"/>
                    </a:ext>
                  </a:extLst>
                </p:cNvPr>
                <p:cNvSpPr>
                  <a:spLocks/>
                </p:cNvSpPr>
                <p:nvPr/>
              </p:nvSpPr>
              <p:spPr bwMode="auto">
                <a:xfrm>
                  <a:off x="482" y="13"/>
                  <a:ext cx="247" cy="524"/>
                </a:xfrm>
                <a:custGeom>
                  <a:avLst/>
                  <a:gdLst>
                    <a:gd name="T0" fmla="*/ 93 w 248"/>
                    <a:gd name="T1" fmla="*/ 0 h 525"/>
                    <a:gd name="T2" fmla="*/ 248 w 248"/>
                    <a:gd name="T3" fmla="*/ 525 h 525"/>
                    <a:gd name="T4" fmla="*/ 29 w 248"/>
                    <a:gd name="T5" fmla="*/ 523 h 525"/>
                    <a:gd name="T6" fmla="*/ 0 w 248"/>
                    <a:gd name="T7" fmla="*/ 162 h 525"/>
                    <a:gd name="T8" fmla="*/ 93 w 248"/>
                    <a:gd name="T9" fmla="*/ 0 h 525"/>
                    <a:gd name="T10" fmla="*/ 0 w 248"/>
                    <a:gd name="T11" fmla="*/ 0 h 525"/>
                    <a:gd name="T12" fmla="*/ 248 w 248"/>
                    <a:gd name="T13" fmla="*/ 525 h 525"/>
                  </a:gdLst>
                  <a:ahLst/>
                  <a:cxnLst>
                    <a:cxn ang="0">
                      <a:pos x="T0" y="T1"/>
                    </a:cxn>
                    <a:cxn ang="0">
                      <a:pos x="T2" y="T3"/>
                    </a:cxn>
                    <a:cxn ang="0">
                      <a:pos x="T4" y="T5"/>
                    </a:cxn>
                    <a:cxn ang="0">
                      <a:pos x="T6" y="T7"/>
                    </a:cxn>
                    <a:cxn ang="0">
                      <a:pos x="T8" y="T9"/>
                    </a:cxn>
                  </a:cxnLst>
                  <a:rect l="T10" t="T11" r="T12" b="T13"/>
                  <a:pathLst>
                    <a:path w="248" h="525">
                      <a:moveTo>
                        <a:pt x="93" y="0"/>
                      </a:moveTo>
                      <a:lnTo>
                        <a:pt x="248" y="525"/>
                      </a:lnTo>
                      <a:lnTo>
                        <a:pt x="29" y="523"/>
                      </a:lnTo>
                      <a:lnTo>
                        <a:pt x="0" y="162"/>
                      </a:lnTo>
                      <a:lnTo>
                        <a:pt x="93" y="0"/>
                      </a:lnTo>
                      <a:close/>
                    </a:path>
                  </a:pathLst>
                </a:custGeom>
                <a:solidFill>
                  <a:srgbClr val="00437A"/>
                </a:solidFill>
                <a:ln>
                  <a:noFill/>
                </a:ln>
                <a:extLst/>
              </p:spPr>
              <p:txBody>
                <a:bodyPr/>
                <a:lstStyle/>
                <a:p>
                  <a:pPr fontAlgn="auto" latinLnBrk="1">
                    <a:spcBef>
                      <a:spcPts val="0"/>
                    </a:spcBef>
                    <a:spcAft>
                      <a:spcPts val="0"/>
                    </a:spcAft>
                    <a:defRPr/>
                  </a:pPr>
                  <a:endParaRPr lang="zh-CN" altLang="en-US" sz="2000" b="1" kern="0">
                    <a:solidFill>
                      <a:srgbClr val="000000"/>
                    </a:solidFill>
                    <a:latin typeface="Gulim" pitchFamily="34" charset="-127"/>
                    <a:ea typeface="Gulim" pitchFamily="34" charset="-127"/>
                  </a:endParaRPr>
                </a:p>
              </p:txBody>
            </p:sp>
          </p:grpSp>
          <p:sp>
            <p:nvSpPr>
              <p:cNvPr id="64" name="AutoShape 211">
                <a:extLst>
                  <a:ext uri="{FF2B5EF4-FFF2-40B4-BE49-F238E27FC236}">
                    <a16:creationId xmlns="" xmlns:a16="http://schemas.microsoft.com/office/drawing/2014/main" id="{1B386434-A37E-40F7-BF3B-566FC0B97041}"/>
                  </a:ext>
                </a:extLst>
              </p:cNvPr>
              <p:cNvSpPr>
                <a:spLocks noChangeArrowheads="1"/>
              </p:cNvSpPr>
              <p:nvPr/>
            </p:nvSpPr>
            <p:spPr bwMode="auto">
              <a:xfrm>
                <a:off x="406641" y="1227070"/>
                <a:ext cx="165740" cy="109533"/>
              </a:xfrm>
              <a:prstGeom prst="roundRect">
                <a:avLst>
                  <a:gd name="adj" fmla="val 20227"/>
                </a:avLst>
              </a:prstGeom>
              <a:gradFill rotWithShape="1">
                <a:gsLst>
                  <a:gs pos="0">
                    <a:srgbClr val="65B9FF"/>
                  </a:gs>
                  <a:gs pos="100000">
                    <a:srgbClr val="0060B0"/>
                  </a:gs>
                </a:gsLst>
                <a:lin ang="5400000" scaled="1"/>
              </a:gradFill>
              <a:ln>
                <a:noFill/>
              </a:ln>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ko-KR" altLang="en-US" sz="2000" kern="0">
                  <a:solidFill>
                    <a:srgbClr val="000000"/>
                  </a:solidFill>
                </a:endParaRPr>
              </a:p>
            </p:txBody>
          </p:sp>
          <p:sp>
            <p:nvSpPr>
              <p:cNvPr id="65" name="Text Box 212">
                <a:extLst>
                  <a:ext uri="{FF2B5EF4-FFF2-40B4-BE49-F238E27FC236}">
                    <a16:creationId xmlns="" xmlns:a16="http://schemas.microsoft.com/office/drawing/2014/main" id="{A825EA85-3BC9-4C1F-9FEC-0636F344F690}"/>
                  </a:ext>
                </a:extLst>
              </p:cNvPr>
              <p:cNvSpPr txBox="1">
                <a:spLocks noChangeArrowheads="1"/>
              </p:cNvSpPr>
              <p:nvPr/>
            </p:nvSpPr>
            <p:spPr bwMode="auto">
              <a:xfrm>
                <a:off x="467544" y="1471346"/>
                <a:ext cx="119271" cy="305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pPr>
                <a:r>
                  <a:rPr lang="en-US" altLang="zh-CN" sz="2000" b="1" dirty="0">
                    <a:solidFill>
                      <a:srgbClr val="FFFFFF"/>
                    </a:solidFill>
                    <a:latin typeface="Times New Roman" panose="02020603050405020304" pitchFamily="18" charset="0"/>
                    <a:ea typeface="HY견고딕"/>
                    <a:cs typeface="Times New Roman" panose="02020603050405020304" pitchFamily="18" charset="0"/>
                  </a:rPr>
                  <a:t>2</a:t>
                </a:r>
              </a:p>
            </p:txBody>
          </p:sp>
          <p:sp>
            <p:nvSpPr>
              <p:cNvPr id="66" name="Rectangle 240">
                <a:extLst>
                  <a:ext uri="{FF2B5EF4-FFF2-40B4-BE49-F238E27FC236}">
                    <a16:creationId xmlns="" xmlns:a16="http://schemas.microsoft.com/office/drawing/2014/main" id="{B233D3B1-2B4F-4149-BAD3-803476B8A935}"/>
                  </a:ext>
                </a:extLst>
              </p:cNvPr>
              <p:cNvSpPr>
                <a:spLocks noChangeArrowheads="1"/>
              </p:cNvSpPr>
              <p:nvPr/>
            </p:nvSpPr>
            <p:spPr bwMode="auto">
              <a:xfrm>
                <a:off x="971600" y="1396205"/>
                <a:ext cx="864096" cy="5264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latinLnBrk="1" hangingPunct="1">
                  <a:lnSpc>
                    <a:spcPct val="90000"/>
                  </a:lnSpc>
                </a:pPr>
                <a:r>
                  <a:rPr lang="zh-CN" altLang="en-US" sz="2400" b="1" dirty="0">
                    <a:solidFill>
                      <a:schemeClr val="tx2"/>
                    </a:solidFill>
                    <a:latin typeface="微软雅黑" panose="020B0503020204020204" pitchFamily="34" charset="-122"/>
                    <a:ea typeface="微软雅黑" panose="020B0503020204020204" pitchFamily="34" charset="-122"/>
                  </a:rPr>
                  <a:t>增量</a:t>
                </a:r>
                <a:endParaRPr lang="ko-KR" altLang="en-US" sz="2400" b="1" dirty="0">
                  <a:solidFill>
                    <a:schemeClr val="tx2"/>
                  </a:solidFill>
                  <a:latin typeface="微软雅黑" panose="020B0503020204020204" pitchFamily="34" charset="-122"/>
                </a:endParaRPr>
              </a:p>
            </p:txBody>
          </p:sp>
        </p:grpSp>
        <p:grpSp>
          <p:nvGrpSpPr>
            <p:cNvPr id="70" name="组合 69">
              <a:extLst>
                <a:ext uri="{FF2B5EF4-FFF2-40B4-BE49-F238E27FC236}">
                  <a16:creationId xmlns="" xmlns:a16="http://schemas.microsoft.com/office/drawing/2014/main" id="{804383E0-F4A5-4AAF-8415-1A7EFE70D979}"/>
                </a:ext>
              </a:extLst>
            </p:cNvPr>
            <p:cNvGrpSpPr/>
            <p:nvPr/>
          </p:nvGrpSpPr>
          <p:grpSpPr>
            <a:xfrm>
              <a:off x="412314" y="2478004"/>
              <a:ext cx="1656184" cy="648072"/>
              <a:chOff x="395536" y="1203598"/>
              <a:chExt cx="1656184" cy="803247"/>
            </a:xfrm>
          </p:grpSpPr>
          <p:sp>
            <p:nvSpPr>
              <p:cNvPr id="71" name="AutoShape 205">
                <a:extLst>
                  <a:ext uri="{FF2B5EF4-FFF2-40B4-BE49-F238E27FC236}">
                    <a16:creationId xmlns="" xmlns:a16="http://schemas.microsoft.com/office/drawing/2014/main" id="{D14A5926-350C-42C7-811D-B7C71F0586BB}"/>
                  </a:ext>
                </a:extLst>
              </p:cNvPr>
              <p:cNvSpPr>
                <a:spLocks noChangeArrowheads="1"/>
              </p:cNvSpPr>
              <p:nvPr/>
            </p:nvSpPr>
            <p:spPr bwMode="auto">
              <a:xfrm>
                <a:off x="572380" y="1207924"/>
                <a:ext cx="1479340" cy="772963"/>
              </a:xfrm>
              <a:prstGeom prst="roundRect">
                <a:avLst>
                  <a:gd name="adj" fmla="val 0"/>
                </a:avLst>
              </a:prstGeom>
              <a:gradFill rotWithShape="1">
                <a:gsLst>
                  <a:gs pos="0">
                    <a:srgbClr val="FFFFFF"/>
                  </a:gs>
                  <a:gs pos="100000">
                    <a:srgbClr val="DDDDDD"/>
                  </a:gs>
                </a:gsLst>
                <a:lin ang="5400000" scaled="1"/>
              </a:gradFill>
              <a:ln>
                <a:noFill/>
              </a:ln>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lnSpc>
                    <a:spcPct val="90000"/>
                  </a:lnSpc>
                  <a:spcBef>
                    <a:spcPts val="0"/>
                  </a:spcBef>
                  <a:spcAft>
                    <a:spcPts val="0"/>
                  </a:spcAft>
                  <a:defRPr/>
                </a:pPr>
                <a:endParaRPr lang="ko-KR" altLang="en-US" sz="2000" kern="0">
                  <a:solidFill>
                    <a:srgbClr val="000000"/>
                  </a:solidFill>
                </a:endParaRPr>
              </a:p>
            </p:txBody>
          </p:sp>
          <p:grpSp>
            <p:nvGrpSpPr>
              <p:cNvPr id="72" name="Group 41">
                <a:extLst>
                  <a:ext uri="{FF2B5EF4-FFF2-40B4-BE49-F238E27FC236}">
                    <a16:creationId xmlns="" xmlns:a16="http://schemas.microsoft.com/office/drawing/2014/main" id="{F1F29167-6C11-43DE-B279-870264ADB7B5}"/>
                  </a:ext>
                </a:extLst>
              </p:cNvPr>
              <p:cNvGrpSpPr>
                <a:grpSpLocks/>
              </p:cNvGrpSpPr>
              <p:nvPr/>
            </p:nvGrpSpPr>
            <p:grpSpPr bwMode="auto">
              <a:xfrm>
                <a:off x="395536" y="1203598"/>
                <a:ext cx="1656184" cy="803247"/>
                <a:chOff x="0" y="0"/>
                <a:chExt cx="5034" cy="557"/>
              </a:xfrm>
            </p:grpSpPr>
            <p:sp>
              <p:nvSpPr>
                <p:cNvPr id="76" name="AutoShape 207">
                  <a:extLst>
                    <a:ext uri="{FF2B5EF4-FFF2-40B4-BE49-F238E27FC236}">
                      <a16:creationId xmlns="" xmlns:a16="http://schemas.microsoft.com/office/drawing/2014/main" id="{F53085EB-8BB5-45ED-BA2C-3C03AE3AE5B9}"/>
                    </a:ext>
                  </a:extLst>
                </p:cNvPr>
                <p:cNvSpPr>
                  <a:spLocks noChangeArrowheads="1"/>
                </p:cNvSpPr>
                <p:nvPr/>
              </p:nvSpPr>
              <p:spPr bwMode="auto">
                <a:xfrm>
                  <a:off x="0" y="0"/>
                  <a:ext cx="577" cy="557"/>
                </a:xfrm>
                <a:prstGeom prst="roundRect">
                  <a:avLst>
                    <a:gd name="adj" fmla="val 5028"/>
                  </a:avLst>
                </a:prstGeom>
                <a:solidFill>
                  <a:srgbClr val="00437A"/>
                </a:solidFill>
                <a:ln>
                  <a:noFill/>
                </a:ln>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ko-KR" altLang="en-US" sz="2000" b="0" kern="0" dirty="0">
                    <a:solidFill>
                      <a:srgbClr val="000000"/>
                    </a:solidFill>
                  </a:endParaRPr>
                </a:p>
              </p:txBody>
            </p:sp>
            <p:sp>
              <p:nvSpPr>
                <p:cNvPr id="77" name="Rectangle 208">
                  <a:extLst>
                    <a:ext uri="{FF2B5EF4-FFF2-40B4-BE49-F238E27FC236}">
                      <a16:creationId xmlns="" xmlns:a16="http://schemas.microsoft.com/office/drawing/2014/main" id="{9C8E49A1-1AAB-41C3-B3B1-CDBFB9F58DF2}"/>
                    </a:ext>
                  </a:extLst>
                </p:cNvPr>
                <p:cNvSpPr>
                  <a:spLocks noChangeArrowheads="1"/>
                </p:cNvSpPr>
                <p:nvPr/>
              </p:nvSpPr>
              <p:spPr bwMode="auto">
                <a:xfrm>
                  <a:off x="441" y="524"/>
                  <a:ext cx="4593" cy="34"/>
                </a:xfrm>
                <a:prstGeom prst="rect">
                  <a:avLst/>
                </a:prstGeom>
                <a:solidFill>
                  <a:srgbClr val="00437A"/>
                </a:solidFill>
                <a:ln>
                  <a:noFill/>
                </a:ln>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ko-KR" altLang="en-US" sz="2000" kern="0">
                    <a:solidFill>
                      <a:srgbClr val="000000"/>
                    </a:solidFill>
                  </a:endParaRPr>
                </a:p>
              </p:txBody>
            </p:sp>
            <p:sp>
              <p:nvSpPr>
                <p:cNvPr id="78" name="Freeform 209">
                  <a:extLst>
                    <a:ext uri="{FF2B5EF4-FFF2-40B4-BE49-F238E27FC236}">
                      <a16:creationId xmlns="" xmlns:a16="http://schemas.microsoft.com/office/drawing/2014/main" id="{10596FCD-F118-4C1D-A03C-AFFCF7931E1E}"/>
                    </a:ext>
                  </a:extLst>
                </p:cNvPr>
                <p:cNvSpPr>
                  <a:spLocks/>
                </p:cNvSpPr>
                <p:nvPr/>
              </p:nvSpPr>
              <p:spPr bwMode="auto">
                <a:xfrm>
                  <a:off x="482" y="13"/>
                  <a:ext cx="247" cy="524"/>
                </a:xfrm>
                <a:custGeom>
                  <a:avLst/>
                  <a:gdLst>
                    <a:gd name="T0" fmla="*/ 93 w 248"/>
                    <a:gd name="T1" fmla="*/ 0 h 525"/>
                    <a:gd name="T2" fmla="*/ 248 w 248"/>
                    <a:gd name="T3" fmla="*/ 525 h 525"/>
                    <a:gd name="T4" fmla="*/ 29 w 248"/>
                    <a:gd name="T5" fmla="*/ 523 h 525"/>
                    <a:gd name="T6" fmla="*/ 0 w 248"/>
                    <a:gd name="T7" fmla="*/ 162 h 525"/>
                    <a:gd name="T8" fmla="*/ 93 w 248"/>
                    <a:gd name="T9" fmla="*/ 0 h 525"/>
                    <a:gd name="T10" fmla="*/ 0 w 248"/>
                    <a:gd name="T11" fmla="*/ 0 h 525"/>
                    <a:gd name="T12" fmla="*/ 248 w 248"/>
                    <a:gd name="T13" fmla="*/ 525 h 525"/>
                  </a:gdLst>
                  <a:ahLst/>
                  <a:cxnLst>
                    <a:cxn ang="0">
                      <a:pos x="T0" y="T1"/>
                    </a:cxn>
                    <a:cxn ang="0">
                      <a:pos x="T2" y="T3"/>
                    </a:cxn>
                    <a:cxn ang="0">
                      <a:pos x="T4" y="T5"/>
                    </a:cxn>
                    <a:cxn ang="0">
                      <a:pos x="T6" y="T7"/>
                    </a:cxn>
                    <a:cxn ang="0">
                      <a:pos x="T8" y="T9"/>
                    </a:cxn>
                  </a:cxnLst>
                  <a:rect l="T10" t="T11" r="T12" b="T13"/>
                  <a:pathLst>
                    <a:path w="248" h="525">
                      <a:moveTo>
                        <a:pt x="93" y="0"/>
                      </a:moveTo>
                      <a:lnTo>
                        <a:pt x="248" y="525"/>
                      </a:lnTo>
                      <a:lnTo>
                        <a:pt x="29" y="523"/>
                      </a:lnTo>
                      <a:lnTo>
                        <a:pt x="0" y="162"/>
                      </a:lnTo>
                      <a:lnTo>
                        <a:pt x="93" y="0"/>
                      </a:lnTo>
                      <a:close/>
                    </a:path>
                  </a:pathLst>
                </a:custGeom>
                <a:solidFill>
                  <a:srgbClr val="00437A"/>
                </a:solidFill>
                <a:ln>
                  <a:noFill/>
                </a:ln>
                <a:extLst/>
              </p:spPr>
              <p:txBody>
                <a:bodyPr/>
                <a:lstStyle/>
                <a:p>
                  <a:pPr fontAlgn="auto" latinLnBrk="1">
                    <a:spcBef>
                      <a:spcPts val="0"/>
                    </a:spcBef>
                    <a:spcAft>
                      <a:spcPts val="0"/>
                    </a:spcAft>
                    <a:defRPr/>
                  </a:pPr>
                  <a:endParaRPr lang="zh-CN" altLang="en-US" sz="2000" b="1" kern="0">
                    <a:solidFill>
                      <a:srgbClr val="000000"/>
                    </a:solidFill>
                    <a:latin typeface="Gulim" pitchFamily="34" charset="-127"/>
                    <a:ea typeface="Gulim" pitchFamily="34" charset="-127"/>
                  </a:endParaRPr>
                </a:p>
              </p:txBody>
            </p:sp>
          </p:grpSp>
          <p:sp>
            <p:nvSpPr>
              <p:cNvPr id="73" name="AutoShape 211">
                <a:extLst>
                  <a:ext uri="{FF2B5EF4-FFF2-40B4-BE49-F238E27FC236}">
                    <a16:creationId xmlns="" xmlns:a16="http://schemas.microsoft.com/office/drawing/2014/main" id="{C5B5E35D-AD53-44D1-8FF6-465AEBF4B5F2}"/>
                  </a:ext>
                </a:extLst>
              </p:cNvPr>
              <p:cNvSpPr>
                <a:spLocks noChangeArrowheads="1"/>
              </p:cNvSpPr>
              <p:nvPr/>
            </p:nvSpPr>
            <p:spPr bwMode="auto">
              <a:xfrm>
                <a:off x="406641" y="1227070"/>
                <a:ext cx="165740" cy="109533"/>
              </a:xfrm>
              <a:prstGeom prst="roundRect">
                <a:avLst>
                  <a:gd name="adj" fmla="val 20227"/>
                </a:avLst>
              </a:prstGeom>
              <a:gradFill rotWithShape="1">
                <a:gsLst>
                  <a:gs pos="0">
                    <a:srgbClr val="65B9FF"/>
                  </a:gs>
                  <a:gs pos="100000">
                    <a:srgbClr val="0060B0"/>
                  </a:gs>
                </a:gsLst>
                <a:lin ang="5400000" scaled="1"/>
              </a:gradFill>
              <a:ln>
                <a:noFill/>
              </a:ln>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ko-KR" altLang="en-US" sz="2000" kern="0">
                  <a:solidFill>
                    <a:srgbClr val="000000"/>
                  </a:solidFill>
                </a:endParaRPr>
              </a:p>
            </p:txBody>
          </p:sp>
          <p:sp>
            <p:nvSpPr>
              <p:cNvPr id="74" name="Text Box 212">
                <a:extLst>
                  <a:ext uri="{FF2B5EF4-FFF2-40B4-BE49-F238E27FC236}">
                    <a16:creationId xmlns="" xmlns:a16="http://schemas.microsoft.com/office/drawing/2014/main" id="{37D4C73C-2DED-4956-8106-981EBE004A2D}"/>
                  </a:ext>
                </a:extLst>
              </p:cNvPr>
              <p:cNvSpPr txBox="1">
                <a:spLocks noChangeArrowheads="1"/>
              </p:cNvSpPr>
              <p:nvPr/>
            </p:nvSpPr>
            <p:spPr bwMode="auto">
              <a:xfrm>
                <a:off x="467544" y="1471346"/>
                <a:ext cx="119271" cy="305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pPr>
                <a:r>
                  <a:rPr lang="en-US" altLang="zh-CN" sz="2000" b="1" dirty="0">
                    <a:solidFill>
                      <a:srgbClr val="FFFFFF"/>
                    </a:solidFill>
                    <a:latin typeface="Times New Roman" panose="02020603050405020304" pitchFamily="18" charset="0"/>
                    <a:ea typeface="HY견고딕"/>
                    <a:cs typeface="Times New Roman" panose="02020603050405020304" pitchFamily="18" charset="0"/>
                  </a:rPr>
                  <a:t>3</a:t>
                </a:r>
              </a:p>
            </p:txBody>
          </p:sp>
          <p:sp>
            <p:nvSpPr>
              <p:cNvPr id="75" name="Rectangle 240">
                <a:extLst>
                  <a:ext uri="{FF2B5EF4-FFF2-40B4-BE49-F238E27FC236}">
                    <a16:creationId xmlns="" xmlns:a16="http://schemas.microsoft.com/office/drawing/2014/main" id="{D6C42238-86D8-49F9-9F7D-1B4E83F62ED4}"/>
                  </a:ext>
                </a:extLst>
              </p:cNvPr>
              <p:cNvSpPr>
                <a:spLocks noChangeArrowheads="1"/>
              </p:cNvSpPr>
              <p:nvPr/>
            </p:nvSpPr>
            <p:spPr bwMode="auto">
              <a:xfrm>
                <a:off x="971600" y="1396205"/>
                <a:ext cx="864096" cy="5264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latinLnBrk="1" hangingPunct="1">
                  <a:lnSpc>
                    <a:spcPct val="90000"/>
                  </a:lnSpc>
                </a:pPr>
                <a:r>
                  <a:rPr lang="zh-CN" altLang="en-US" sz="2400" b="1" dirty="0">
                    <a:solidFill>
                      <a:schemeClr val="tx2"/>
                    </a:solidFill>
                    <a:latin typeface="微软雅黑" panose="020B0503020204020204" pitchFamily="34" charset="-122"/>
                    <a:ea typeface="微软雅黑" panose="020B0503020204020204" pitchFamily="34" charset="-122"/>
                  </a:rPr>
                  <a:t>提质</a:t>
                </a:r>
                <a:endParaRPr lang="ko-KR" altLang="en-US" sz="2400" b="1" dirty="0">
                  <a:solidFill>
                    <a:schemeClr val="tx2"/>
                  </a:solidFill>
                  <a:latin typeface="微软雅黑" panose="020B0503020204020204" pitchFamily="34" charset="-122"/>
                </a:endParaRPr>
              </a:p>
            </p:txBody>
          </p:sp>
        </p:grpSp>
        <p:grpSp>
          <p:nvGrpSpPr>
            <p:cNvPr id="79" name="组合 78">
              <a:extLst>
                <a:ext uri="{FF2B5EF4-FFF2-40B4-BE49-F238E27FC236}">
                  <a16:creationId xmlns="" xmlns:a16="http://schemas.microsoft.com/office/drawing/2014/main" id="{18E4418B-D331-469A-AB4D-98DC537B41EF}"/>
                </a:ext>
              </a:extLst>
            </p:cNvPr>
            <p:cNvGrpSpPr/>
            <p:nvPr/>
          </p:nvGrpSpPr>
          <p:grpSpPr>
            <a:xfrm>
              <a:off x="410410" y="3105928"/>
              <a:ext cx="1656184" cy="648072"/>
              <a:chOff x="395536" y="1203598"/>
              <a:chExt cx="1656184" cy="803247"/>
            </a:xfrm>
          </p:grpSpPr>
          <p:sp>
            <p:nvSpPr>
              <p:cNvPr id="80" name="AutoShape 205">
                <a:extLst>
                  <a:ext uri="{FF2B5EF4-FFF2-40B4-BE49-F238E27FC236}">
                    <a16:creationId xmlns="" xmlns:a16="http://schemas.microsoft.com/office/drawing/2014/main" id="{C5DCEF8F-99B3-4C88-B296-D2E3E0188797}"/>
                  </a:ext>
                </a:extLst>
              </p:cNvPr>
              <p:cNvSpPr>
                <a:spLocks noChangeArrowheads="1"/>
              </p:cNvSpPr>
              <p:nvPr/>
            </p:nvSpPr>
            <p:spPr bwMode="auto">
              <a:xfrm>
                <a:off x="572380" y="1207924"/>
                <a:ext cx="1479340" cy="772963"/>
              </a:xfrm>
              <a:prstGeom prst="roundRect">
                <a:avLst>
                  <a:gd name="adj" fmla="val 0"/>
                </a:avLst>
              </a:prstGeom>
              <a:gradFill rotWithShape="1">
                <a:gsLst>
                  <a:gs pos="0">
                    <a:srgbClr val="FFFFFF"/>
                  </a:gs>
                  <a:gs pos="100000">
                    <a:srgbClr val="DDDDDD"/>
                  </a:gs>
                </a:gsLst>
                <a:lin ang="5400000" scaled="1"/>
              </a:gradFill>
              <a:ln>
                <a:noFill/>
              </a:ln>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lnSpc>
                    <a:spcPct val="90000"/>
                  </a:lnSpc>
                  <a:spcBef>
                    <a:spcPts val="0"/>
                  </a:spcBef>
                  <a:spcAft>
                    <a:spcPts val="0"/>
                  </a:spcAft>
                  <a:defRPr/>
                </a:pPr>
                <a:endParaRPr lang="ko-KR" altLang="en-US" sz="2000" kern="0">
                  <a:solidFill>
                    <a:srgbClr val="000000"/>
                  </a:solidFill>
                </a:endParaRPr>
              </a:p>
            </p:txBody>
          </p:sp>
          <p:grpSp>
            <p:nvGrpSpPr>
              <p:cNvPr id="81" name="Group 41">
                <a:extLst>
                  <a:ext uri="{FF2B5EF4-FFF2-40B4-BE49-F238E27FC236}">
                    <a16:creationId xmlns="" xmlns:a16="http://schemas.microsoft.com/office/drawing/2014/main" id="{26415B55-AEF3-4C54-93EB-833DE906BD8D}"/>
                  </a:ext>
                </a:extLst>
              </p:cNvPr>
              <p:cNvGrpSpPr>
                <a:grpSpLocks/>
              </p:cNvGrpSpPr>
              <p:nvPr/>
            </p:nvGrpSpPr>
            <p:grpSpPr bwMode="auto">
              <a:xfrm>
                <a:off x="395536" y="1203598"/>
                <a:ext cx="1656184" cy="803247"/>
                <a:chOff x="0" y="0"/>
                <a:chExt cx="5034" cy="557"/>
              </a:xfrm>
            </p:grpSpPr>
            <p:sp>
              <p:nvSpPr>
                <p:cNvPr id="85" name="AutoShape 207">
                  <a:extLst>
                    <a:ext uri="{FF2B5EF4-FFF2-40B4-BE49-F238E27FC236}">
                      <a16:creationId xmlns="" xmlns:a16="http://schemas.microsoft.com/office/drawing/2014/main" id="{50678D47-2A5D-4BF6-9C9F-FA2CBDC992DF}"/>
                    </a:ext>
                  </a:extLst>
                </p:cNvPr>
                <p:cNvSpPr>
                  <a:spLocks noChangeArrowheads="1"/>
                </p:cNvSpPr>
                <p:nvPr/>
              </p:nvSpPr>
              <p:spPr bwMode="auto">
                <a:xfrm>
                  <a:off x="0" y="0"/>
                  <a:ext cx="577" cy="557"/>
                </a:xfrm>
                <a:prstGeom prst="roundRect">
                  <a:avLst>
                    <a:gd name="adj" fmla="val 5028"/>
                  </a:avLst>
                </a:prstGeom>
                <a:solidFill>
                  <a:srgbClr val="00437A"/>
                </a:solidFill>
                <a:ln>
                  <a:noFill/>
                </a:ln>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ko-KR" altLang="en-US" sz="2000" b="0" kern="0" dirty="0">
                    <a:solidFill>
                      <a:srgbClr val="000000"/>
                    </a:solidFill>
                  </a:endParaRPr>
                </a:p>
              </p:txBody>
            </p:sp>
            <p:sp>
              <p:nvSpPr>
                <p:cNvPr id="86" name="Rectangle 208">
                  <a:extLst>
                    <a:ext uri="{FF2B5EF4-FFF2-40B4-BE49-F238E27FC236}">
                      <a16:creationId xmlns="" xmlns:a16="http://schemas.microsoft.com/office/drawing/2014/main" id="{3C9DB219-5378-4F1B-97F7-32E0CEE03F5F}"/>
                    </a:ext>
                  </a:extLst>
                </p:cNvPr>
                <p:cNvSpPr>
                  <a:spLocks noChangeArrowheads="1"/>
                </p:cNvSpPr>
                <p:nvPr/>
              </p:nvSpPr>
              <p:spPr bwMode="auto">
                <a:xfrm>
                  <a:off x="441" y="524"/>
                  <a:ext cx="4593" cy="34"/>
                </a:xfrm>
                <a:prstGeom prst="rect">
                  <a:avLst/>
                </a:prstGeom>
                <a:solidFill>
                  <a:srgbClr val="00437A"/>
                </a:solidFill>
                <a:ln>
                  <a:noFill/>
                </a:ln>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ko-KR" altLang="en-US" sz="2000" kern="0">
                    <a:solidFill>
                      <a:srgbClr val="000000"/>
                    </a:solidFill>
                  </a:endParaRPr>
                </a:p>
              </p:txBody>
            </p:sp>
            <p:sp>
              <p:nvSpPr>
                <p:cNvPr id="87" name="Freeform 209">
                  <a:extLst>
                    <a:ext uri="{FF2B5EF4-FFF2-40B4-BE49-F238E27FC236}">
                      <a16:creationId xmlns="" xmlns:a16="http://schemas.microsoft.com/office/drawing/2014/main" id="{19AD0220-3C15-4C0A-BCAB-8B5A5D0BC3EA}"/>
                    </a:ext>
                  </a:extLst>
                </p:cNvPr>
                <p:cNvSpPr>
                  <a:spLocks/>
                </p:cNvSpPr>
                <p:nvPr/>
              </p:nvSpPr>
              <p:spPr bwMode="auto">
                <a:xfrm>
                  <a:off x="482" y="13"/>
                  <a:ext cx="247" cy="524"/>
                </a:xfrm>
                <a:custGeom>
                  <a:avLst/>
                  <a:gdLst>
                    <a:gd name="T0" fmla="*/ 93 w 248"/>
                    <a:gd name="T1" fmla="*/ 0 h 525"/>
                    <a:gd name="T2" fmla="*/ 248 w 248"/>
                    <a:gd name="T3" fmla="*/ 525 h 525"/>
                    <a:gd name="T4" fmla="*/ 29 w 248"/>
                    <a:gd name="T5" fmla="*/ 523 h 525"/>
                    <a:gd name="T6" fmla="*/ 0 w 248"/>
                    <a:gd name="T7" fmla="*/ 162 h 525"/>
                    <a:gd name="T8" fmla="*/ 93 w 248"/>
                    <a:gd name="T9" fmla="*/ 0 h 525"/>
                    <a:gd name="T10" fmla="*/ 0 w 248"/>
                    <a:gd name="T11" fmla="*/ 0 h 525"/>
                    <a:gd name="T12" fmla="*/ 248 w 248"/>
                    <a:gd name="T13" fmla="*/ 525 h 525"/>
                  </a:gdLst>
                  <a:ahLst/>
                  <a:cxnLst>
                    <a:cxn ang="0">
                      <a:pos x="T0" y="T1"/>
                    </a:cxn>
                    <a:cxn ang="0">
                      <a:pos x="T2" y="T3"/>
                    </a:cxn>
                    <a:cxn ang="0">
                      <a:pos x="T4" y="T5"/>
                    </a:cxn>
                    <a:cxn ang="0">
                      <a:pos x="T6" y="T7"/>
                    </a:cxn>
                    <a:cxn ang="0">
                      <a:pos x="T8" y="T9"/>
                    </a:cxn>
                  </a:cxnLst>
                  <a:rect l="T10" t="T11" r="T12" b="T13"/>
                  <a:pathLst>
                    <a:path w="248" h="525">
                      <a:moveTo>
                        <a:pt x="93" y="0"/>
                      </a:moveTo>
                      <a:lnTo>
                        <a:pt x="248" y="525"/>
                      </a:lnTo>
                      <a:lnTo>
                        <a:pt x="29" y="523"/>
                      </a:lnTo>
                      <a:lnTo>
                        <a:pt x="0" y="162"/>
                      </a:lnTo>
                      <a:lnTo>
                        <a:pt x="93" y="0"/>
                      </a:lnTo>
                      <a:close/>
                    </a:path>
                  </a:pathLst>
                </a:custGeom>
                <a:solidFill>
                  <a:srgbClr val="00437A"/>
                </a:solidFill>
                <a:ln>
                  <a:noFill/>
                </a:ln>
                <a:extLst/>
              </p:spPr>
              <p:txBody>
                <a:bodyPr/>
                <a:lstStyle/>
                <a:p>
                  <a:pPr fontAlgn="auto" latinLnBrk="1">
                    <a:spcBef>
                      <a:spcPts val="0"/>
                    </a:spcBef>
                    <a:spcAft>
                      <a:spcPts val="0"/>
                    </a:spcAft>
                    <a:defRPr/>
                  </a:pPr>
                  <a:endParaRPr lang="zh-CN" altLang="en-US" sz="2000" b="1" kern="0">
                    <a:solidFill>
                      <a:srgbClr val="000000"/>
                    </a:solidFill>
                    <a:latin typeface="Gulim" pitchFamily="34" charset="-127"/>
                    <a:ea typeface="Gulim" pitchFamily="34" charset="-127"/>
                  </a:endParaRPr>
                </a:p>
              </p:txBody>
            </p:sp>
          </p:grpSp>
          <p:sp>
            <p:nvSpPr>
              <p:cNvPr id="82" name="AutoShape 211">
                <a:extLst>
                  <a:ext uri="{FF2B5EF4-FFF2-40B4-BE49-F238E27FC236}">
                    <a16:creationId xmlns="" xmlns:a16="http://schemas.microsoft.com/office/drawing/2014/main" id="{D96BE5BC-5A97-4AF2-B44E-0F43762648D6}"/>
                  </a:ext>
                </a:extLst>
              </p:cNvPr>
              <p:cNvSpPr>
                <a:spLocks noChangeArrowheads="1"/>
              </p:cNvSpPr>
              <p:nvPr/>
            </p:nvSpPr>
            <p:spPr bwMode="auto">
              <a:xfrm>
                <a:off x="406641" y="1227070"/>
                <a:ext cx="165740" cy="109533"/>
              </a:xfrm>
              <a:prstGeom prst="roundRect">
                <a:avLst>
                  <a:gd name="adj" fmla="val 20227"/>
                </a:avLst>
              </a:prstGeom>
              <a:gradFill rotWithShape="1">
                <a:gsLst>
                  <a:gs pos="0">
                    <a:srgbClr val="65B9FF"/>
                  </a:gs>
                  <a:gs pos="100000">
                    <a:srgbClr val="0060B0"/>
                  </a:gs>
                </a:gsLst>
                <a:lin ang="5400000" scaled="1"/>
              </a:gradFill>
              <a:ln>
                <a:noFill/>
              </a:ln>
              <a:extLst/>
            </p:spPr>
            <p:txBody>
              <a:bodyPr wrap="none" anchor="ctr"/>
              <a:lstStyle>
                <a:lvl1pPr eaLnBrk="0" hangingPunct="0">
                  <a:defRPr b="1">
                    <a:solidFill>
                      <a:schemeClr val="tx1"/>
                    </a:solidFill>
                    <a:latin typeface="Gulim" pitchFamily="34" charset="-127"/>
                    <a:ea typeface="Gulim" pitchFamily="34" charset="-127"/>
                  </a:defRPr>
                </a:lvl1pPr>
                <a:lvl2pPr marL="742950" indent="-285750" eaLnBrk="0" hangingPunct="0">
                  <a:defRPr b="1">
                    <a:solidFill>
                      <a:schemeClr val="tx1"/>
                    </a:solidFill>
                    <a:latin typeface="Gulim" pitchFamily="34" charset="-127"/>
                    <a:ea typeface="Gulim" pitchFamily="34" charset="-127"/>
                  </a:defRPr>
                </a:lvl2pPr>
                <a:lvl3pPr marL="1143000" indent="-228600" eaLnBrk="0" hangingPunct="0">
                  <a:defRPr b="1">
                    <a:solidFill>
                      <a:schemeClr val="tx1"/>
                    </a:solidFill>
                    <a:latin typeface="Gulim" pitchFamily="34" charset="-127"/>
                    <a:ea typeface="Gulim" pitchFamily="34" charset="-127"/>
                  </a:defRPr>
                </a:lvl3pPr>
                <a:lvl4pPr marL="1600200" indent="-228600" eaLnBrk="0" hangingPunct="0">
                  <a:defRPr b="1">
                    <a:solidFill>
                      <a:schemeClr val="tx1"/>
                    </a:solidFill>
                    <a:latin typeface="Gulim" pitchFamily="34" charset="-127"/>
                    <a:ea typeface="Gulim" pitchFamily="34" charset="-127"/>
                  </a:defRPr>
                </a:lvl4pPr>
                <a:lvl5pPr marL="2057400" indent="-228600" eaLnBrk="0" hangingPunct="0">
                  <a:defRPr b="1">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b="1">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b="1">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b="1">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b="1">
                    <a:solidFill>
                      <a:schemeClr val="tx1"/>
                    </a:solidFill>
                    <a:latin typeface="Gulim" pitchFamily="34" charset="-127"/>
                    <a:ea typeface="Gulim" pitchFamily="34" charset="-127"/>
                  </a:defRPr>
                </a:lvl9pPr>
              </a:lstStyle>
              <a:p>
                <a:pPr eaLnBrk="1" fontAlgn="auto" latinLnBrk="1" hangingPunct="1">
                  <a:spcBef>
                    <a:spcPts val="0"/>
                  </a:spcBef>
                  <a:spcAft>
                    <a:spcPts val="0"/>
                  </a:spcAft>
                  <a:defRPr/>
                </a:pPr>
                <a:endParaRPr lang="ko-KR" altLang="en-US" sz="2000" kern="0">
                  <a:solidFill>
                    <a:srgbClr val="000000"/>
                  </a:solidFill>
                </a:endParaRPr>
              </a:p>
            </p:txBody>
          </p:sp>
          <p:sp>
            <p:nvSpPr>
              <p:cNvPr id="83" name="Text Box 212">
                <a:extLst>
                  <a:ext uri="{FF2B5EF4-FFF2-40B4-BE49-F238E27FC236}">
                    <a16:creationId xmlns="" xmlns:a16="http://schemas.microsoft.com/office/drawing/2014/main" id="{3C0614C2-48AE-499E-9AD7-1680C4FF3529}"/>
                  </a:ext>
                </a:extLst>
              </p:cNvPr>
              <p:cNvSpPr txBox="1">
                <a:spLocks noChangeArrowheads="1"/>
              </p:cNvSpPr>
              <p:nvPr/>
            </p:nvSpPr>
            <p:spPr bwMode="auto">
              <a:xfrm>
                <a:off x="467544" y="1471346"/>
                <a:ext cx="119271" cy="305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pPr>
                <a:r>
                  <a:rPr lang="en-US" altLang="zh-CN" sz="2000" b="1" dirty="0">
                    <a:solidFill>
                      <a:srgbClr val="FFFFFF"/>
                    </a:solidFill>
                    <a:latin typeface="Times New Roman" panose="02020603050405020304" pitchFamily="18" charset="0"/>
                    <a:ea typeface="HY견고딕"/>
                    <a:cs typeface="Times New Roman" panose="02020603050405020304" pitchFamily="18" charset="0"/>
                  </a:rPr>
                  <a:t>4</a:t>
                </a:r>
              </a:p>
            </p:txBody>
          </p:sp>
          <p:sp>
            <p:nvSpPr>
              <p:cNvPr id="84" name="Rectangle 240">
                <a:extLst>
                  <a:ext uri="{FF2B5EF4-FFF2-40B4-BE49-F238E27FC236}">
                    <a16:creationId xmlns="" xmlns:a16="http://schemas.microsoft.com/office/drawing/2014/main" id="{14904353-945E-4409-8A17-3F3992FDDB53}"/>
                  </a:ext>
                </a:extLst>
              </p:cNvPr>
              <p:cNvSpPr>
                <a:spLocks noChangeArrowheads="1"/>
              </p:cNvSpPr>
              <p:nvPr/>
            </p:nvSpPr>
            <p:spPr bwMode="auto">
              <a:xfrm>
                <a:off x="971600" y="1396205"/>
                <a:ext cx="864096" cy="5264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3200">
                    <a:solidFill>
                      <a:schemeClr val="tx1"/>
                    </a:solidFill>
                    <a:latin typeface="Arial" panose="020B0604020202020204" pitchFamily="34" charset="0"/>
                    <a:ea typeface="宋体" panose="02010600030101010101" pitchFamily="2" charset="-122"/>
                  </a:defRPr>
                </a:lvl1pPr>
                <a:lvl2pPr marL="742950" indent="-285750" eaLnBrk="0" hangingPunct="0">
                  <a:defRPr sz="3200">
                    <a:solidFill>
                      <a:schemeClr val="tx1"/>
                    </a:solidFill>
                    <a:latin typeface="Arial" panose="020B0604020202020204" pitchFamily="34" charset="0"/>
                    <a:ea typeface="宋体" panose="02010600030101010101" pitchFamily="2" charset="-122"/>
                  </a:defRPr>
                </a:lvl2pPr>
                <a:lvl3pPr marL="1143000" indent="-228600" eaLnBrk="0" hangingPunct="0">
                  <a:defRPr sz="3200">
                    <a:solidFill>
                      <a:schemeClr val="tx1"/>
                    </a:solidFill>
                    <a:latin typeface="Arial" panose="020B0604020202020204" pitchFamily="34" charset="0"/>
                    <a:ea typeface="宋体" panose="02010600030101010101" pitchFamily="2" charset="-122"/>
                  </a:defRPr>
                </a:lvl3pPr>
                <a:lvl4pPr marL="1600200" indent="-228600" eaLnBrk="0" hangingPunct="0">
                  <a:defRPr sz="3200">
                    <a:solidFill>
                      <a:schemeClr val="tx1"/>
                    </a:solidFill>
                    <a:latin typeface="Arial" panose="020B0604020202020204" pitchFamily="34" charset="0"/>
                    <a:ea typeface="宋体" panose="02010600030101010101" pitchFamily="2" charset="-122"/>
                  </a:defRPr>
                </a:lvl4pPr>
                <a:lvl5pPr marL="2057400" indent="-228600" eaLnBrk="0" hangingPunct="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宋体" panose="02010600030101010101" pitchFamily="2" charset="-122"/>
                  </a:defRPr>
                </a:lvl9pPr>
              </a:lstStyle>
              <a:p>
                <a:pPr eaLnBrk="1" latinLnBrk="1" hangingPunct="1">
                  <a:lnSpc>
                    <a:spcPct val="90000"/>
                  </a:lnSpc>
                </a:pPr>
                <a:r>
                  <a:rPr lang="zh-CN" altLang="en-US" sz="2400" b="1" dirty="0">
                    <a:solidFill>
                      <a:schemeClr val="tx2"/>
                    </a:solidFill>
                    <a:latin typeface="微软雅黑" panose="020B0503020204020204" pitchFamily="34" charset="-122"/>
                    <a:ea typeface="微软雅黑" panose="020B0503020204020204" pitchFamily="34" charset="-122"/>
                  </a:rPr>
                  <a:t>创新</a:t>
                </a:r>
                <a:endParaRPr lang="ko-KR" altLang="en-US" sz="2400" b="1" dirty="0">
                  <a:solidFill>
                    <a:schemeClr val="tx2"/>
                  </a:solidFill>
                  <a:latin typeface="微软雅黑" panose="020B0503020204020204" pitchFamily="34" charset="-122"/>
                </a:endParaRPr>
              </a:p>
            </p:txBody>
          </p:sp>
        </p:grpSp>
      </p:grpSp>
      <p:sp>
        <p:nvSpPr>
          <p:cNvPr id="8" name="矩形 7">
            <a:extLst>
              <a:ext uri="{FF2B5EF4-FFF2-40B4-BE49-F238E27FC236}">
                <a16:creationId xmlns="" xmlns:a16="http://schemas.microsoft.com/office/drawing/2014/main" id="{7D56CEDF-47B3-42FF-966A-03B58F50AE91}"/>
              </a:ext>
            </a:extLst>
          </p:cNvPr>
          <p:cNvSpPr/>
          <p:nvPr/>
        </p:nvSpPr>
        <p:spPr>
          <a:xfrm>
            <a:off x="2981755" y="1041165"/>
            <a:ext cx="6534472" cy="525657"/>
          </a:xfrm>
          <a:prstGeom prst="rect">
            <a:avLst/>
          </a:prstGeom>
        </p:spPr>
        <p:txBody>
          <a:bodyPr wrap="square">
            <a:spAutoFit/>
          </a:bodyPr>
          <a:lstStyle/>
          <a:p>
            <a:pPr>
              <a:lnSpc>
                <a:spcPct val="130000"/>
              </a:lnSpc>
            </a:pPr>
            <a:r>
              <a:rPr lang="zh-CN" altLang="en-US" sz="2400" b="1" dirty="0">
                <a:solidFill>
                  <a:srgbClr val="C00000"/>
                </a:solidFill>
                <a:latin typeface="微软雅黑" panose="020B0503020204020204" pitchFamily="34" charset="-122"/>
                <a:ea typeface="微软雅黑" panose="020B0503020204020204" pitchFamily="34" charset="-122"/>
              </a:rPr>
              <a:t>范围变了</a:t>
            </a:r>
            <a:r>
              <a:rPr lang="zh-CN" altLang="en-US" sz="2400" b="1" dirty="0">
                <a:solidFill>
                  <a:srgbClr val="002060"/>
                </a:solidFill>
                <a:latin typeface="微软雅黑" panose="020B0503020204020204" pitchFamily="34" charset="-122"/>
                <a:ea typeface="微软雅黑" panose="020B0503020204020204" pitchFamily="34" charset="-122"/>
              </a:rPr>
              <a:t>：从纯理到大理、大文、大医</a:t>
            </a:r>
          </a:p>
        </p:txBody>
      </p:sp>
      <p:sp>
        <p:nvSpPr>
          <p:cNvPr id="45" name="矩形 44">
            <a:extLst>
              <a:ext uri="{FF2B5EF4-FFF2-40B4-BE49-F238E27FC236}">
                <a16:creationId xmlns="" xmlns:a16="http://schemas.microsoft.com/office/drawing/2014/main" id="{1DF843B1-EB06-4D19-9768-5139CDBED596}"/>
              </a:ext>
            </a:extLst>
          </p:cNvPr>
          <p:cNvSpPr/>
          <p:nvPr/>
        </p:nvSpPr>
        <p:spPr>
          <a:xfrm>
            <a:off x="2981755" y="3990309"/>
            <a:ext cx="6534472" cy="525657"/>
          </a:xfrm>
          <a:prstGeom prst="rect">
            <a:avLst/>
          </a:prstGeom>
        </p:spPr>
        <p:txBody>
          <a:bodyPr wrap="square">
            <a:spAutoFit/>
          </a:bodyPr>
          <a:lstStyle/>
          <a:p>
            <a:pPr>
              <a:lnSpc>
                <a:spcPct val="130000"/>
              </a:lnSpc>
            </a:pPr>
            <a:r>
              <a:rPr lang="zh-CN" altLang="en-US" sz="2400" b="1" dirty="0">
                <a:solidFill>
                  <a:srgbClr val="C00000"/>
                </a:solidFill>
                <a:latin typeface="微软雅黑" panose="020B0503020204020204" pitchFamily="34" charset="-122"/>
                <a:ea typeface="微软雅黑" panose="020B0503020204020204" pitchFamily="34" charset="-122"/>
              </a:rPr>
              <a:t>规模变了</a:t>
            </a:r>
            <a:r>
              <a:rPr lang="zh-CN" altLang="en-US" sz="2400" b="1" dirty="0">
                <a:solidFill>
                  <a:srgbClr val="002060"/>
                </a:solidFill>
                <a:latin typeface="微软雅黑" panose="020B0503020204020204" pitchFamily="34" charset="-122"/>
                <a:ea typeface="微软雅黑" panose="020B0503020204020204" pitchFamily="34" charset="-122"/>
              </a:rPr>
              <a:t>：从“千人计划”到“万人计划”      </a:t>
            </a:r>
          </a:p>
        </p:txBody>
      </p:sp>
    </p:spTree>
    <p:extLst>
      <p:ext uri="{BB962C8B-B14F-4D97-AF65-F5344CB8AC3E}">
        <p14:creationId xmlns:p14="http://schemas.microsoft.com/office/powerpoint/2010/main" xmlns="" val="32996778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a:xfrm>
            <a:off x="251520" y="-23788"/>
            <a:ext cx="8352928" cy="795338"/>
          </a:xfrm>
        </p:spPr>
        <p:txBody>
          <a:bodyPr/>
          <a:lstStyle/>
          <a:p>
            <a:r>
              <a:rPr lang="zh-CN" altLang="en-US" sz="2800" dirty="0"/>
              <a:t>建设基础学科拔尖学生培养基地</a:t>
            </a:r>
          </a:p>
        </p:txBody>
      </p:sp>
      <p:sp>
        <p:nvSpPr>
          <p:cNvPr id="3" name="矩形 2"/>
          <p:cNvSpPr/>
          <p:nvPr/>
        </p:nvSpPr>
        <p:spPr>
          <a:xfrm>
            <a:off x="611560" y="3075806"/>
            <a:ext cx="7776864" cy="113505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lnSpc>
                <a:spcPct val="150000"/>
              </a:lnSpc>
            </a:pPr>
            <a:r>
              <a:rPr lang="zh-CN" altLang="en-US" sz="2400" b="1" dirty="0">
                <a:solidFill>
                  <a:srgbClr val="002060"/>
                </a:solidFill>
                <a:latin typeface="微软雅黑" panose="020B0503020204020204" pitchFamily="34" charset="-122"/>
                <a:ea typeface="微软雅黑" panose="020B0503020204020204" pitchFamily="34" charset="-122"/>
                <a:cs typeface="微软雅黑"/>
              </a:rPr>
              <a:t>成立遴选专家委员会，下设理科组、医学组、文科组，分别负责不同类型拔尖基地遴选工作</a:t>
            </a:r>
          </a:p>
        </p:txBody>
      </p:sp>
      <p:sp>
        <p:nvSpPr>
          <p:cNvPr id="5" name="内容占位符 2">
            <a:extLst>
              <a:ext uri="{FF2B5EF4-FFF2-40B4-BE49-F238E27FC236}">
                <a16:creationId xmlns="" xmlns:a16="http://schemas.microsoft.com/office/drawing/2014/main" id="{72B6F9A8-DF54-45F3-9B68-5CE092DF8415}"/>
              </a:ext>
            </a:extLst>
          </p:cNvPr>
          <p:cNvSpPr>
            <a:spLocks noGrp="1"/>
          </p:cNvSpPr>
          <p:nvPr>
            <p:ph sz="half" idx="1"/>
          </p:nvPr>
        </p:nvSpPr>
        <p:spPr>
          <a:xfrm>
            <a:off x="611560" y="1059582"/>
            <a:ext cx="7776864" cy="1372242"/>
          </a:xfrm>
        </p:spPr>
        <p:txBody>
          <a:bodyPr/>
          <a:lstStyle/>
          <a:p>
            <a:pPr>
              <a:lnSpc>
                <a:spcPct val="150000"/>
              </a:lnSpc>
              <a:spcBef>
                <a:spcPts val="0"/>
              </a:spcBef>
            </a:pPr>
            <a:r>
              <a:rPr lang="zh-CN" altLang="en-US" sz="2400" b="1" dirty="0">
                <a:latin typeface="微软雅黑" panose="020B0503020204020204" pitchFamily="34" charset="-122"/>
                <a:ea typeface="微软雅黑" panose="020B0503020204020204" pitchFamily="34" charset="-122"/>
              </a:rPr>
              <a:t>拟建设</a:t>
            </a:r>
            <a:r>
              <a:rPr lang="en-US" altLang="zh-CN" sz="2400" b="1" dirty="0">
                <a:solidFill>
                  <a:srgbClr val="C00000"/>
                </a:solidFill>
                <a:latin typeface="微软雅黑" panose="020B0503020204020204" pitchFamily="34" charset="-122"/>
                <a:ea typeface="微软雅黑" panose="020B0503020204020204" pitchFamily="34" charset="-122"/>
              </a:rPr>
              <a:t>260</a:t>
            </a:r>
            <a:r>
              <a:rPr lang="zh-CN" altLang="en-US" sz="2400" b="1" dirty="0">
                <a:solidFill>
                  <a:srgbClr val="C00000"/>
                </a:solidFill>
                <a:latin typeface="微软雅黑" panose="020B0503020204020204" pitchFamily="34" charset="-122"/>
                <a:ea typeface="微软雅黑" panose="020B0503020204020204" pitchFamily="34" charset="-122"/>
              </a:rPr>
              <a:t>个左右</a:t>
            </a:r>
            <a:r>
              <a:rPr lang="zh-CN" altLang="en-US" sz="2400" b="1" dirty="0">
                <a:latin typeface="微软雅黑" panose="020B0503020204020204" pitchFamily="34" charset="-122"/>
                <a:ea typeface="微软雅黑" panose="020B0503020204020204" pitchFamily="34" charset="-122"/>
              </a:rPr>
              <a:t>基础学科拔尖学生培养基地</a:t>
            </a:r>
            <a:endParaRPr lang="en-US" altLang="zh-CN" sz="2400" b="1" dirty="0">
              <a:latin typeface="微软雅黑" panose="020B0503020204020204" pitchFamily="34" charset="-122"/>
              <a:ea typeface="微软雅黑" panose="020B0503020204020204" pitchFamily="34" charset="-122"/>
            </a:endParaRPr>
          </a:p>
          <a:p>
            <a:pPr>
              <a:lnSpc>
                <a:spcPct val="150000"/>
              </a:lnSpc>
              <a:spcBef>
                <a:spcPts val="0"/>
              </a:spcBef>
            </a:pPr>
            <a:r>
              <a:rPr lang="zh-CN" altLang="en-US" sz="2400" b="1" dirty="0">
                <a:latin typeface="微软雅黑" panose="020B0503020204020204" pitchFamily="34" charset="-122"/>
                <a:ea typeface="微软雅黑" panose="020B0503020204020204" pitchFamily="34" charset="-122"/>
              </a:rPr>
              <a:t>现有基础学科拔尖学生培养基地</a:t>
            </a:r>
            <a:r>
              <a:rPr lang="zh-CN" altLang="en-US" sz="2400" b="1" dirty="0">
                <a:solidFill>
                  <a:srgbClr val="C00000"/>
                </a:solidFill>
                <a:latin typeface="微软雅黑" panose="020B0503020204020204" pitchFamily="34" charset="-122"/>
                <a:ea typeface="微软雅黑" panose="020B0503020204020204" pitchFamily="34" charset="-122"/>
              </a:rPr>
              <a:t>重新参与</a:t>
            </a:r>
            <a:r>
              <a:rPr lang="zh-CN" altLang="en-US" sz="2400" b="1" dirty="0">
                <a:latin typeface="微软雅黑" panose="020B0503020204020204" pitchFamily="34" charset="-122"/>
                <a:ea typeface="微软雅黑" panose="020B0503020204020204" pitchFamily="34" charset="-122"/>
              </a:rPr>
              <a:t>申报遴选</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2039027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56CE945-904E-4E12-9FD4-758B2889F679}"/>
              </a:ext>
            </a:extLst>
          </p:cNvPr>
          <p:cNvSpPr>
            <a:spLocks noGrp="1"/>
          </p:cNvSpPr>
          <p:nvPr>
            <p:ph type="title"/>
          </p:nvPr>
        </p:nvSpPr>
        <p:spPr>
          <a:xfrm>
            <a:off x="0" y="-9249"/>
            <a:ext cx="9144000" cy="708791"/>
          </a:xfrm>
        </p:spPr>
        <p:txBody>
          <a:bodyPr/>
          <a:lstStyle/>
          <a:p>
            <a:r>
              <a:rPr lang="zh-CN" altLang="en-US" sz="2800" dirty="0"/>
              <a:t>基础学科拔尖学生培养基地申报条件</a:t>
            </a:r>
          </a:p>
        </p:txBody>
      </p:sp>
      <p:sp>
        <p:nvSpPr>
          <p:cNvPr id="5" name="内容占位符 2">
            <a:extLst>
              <a:ext uri="{FF2B5EF4-FFF2-40B4-BE49-F238E27FC236}">
                <a16:creationId xmlns="" xmlns:a16="http://schemas.microsoft.com/office/drawing/2014/main" id="{72B6F9A8-DF54-45F3-9B68-5CE092DF8415}"/>
              </a:ext>
            </a:extLst>
          </p:cNvPr>
          <p:cNvSpPr>
            <a:spLocks noGrp="1"/>
          </p:cNvSpPr>
          <p:nvPr>
            <p:ph sz="half" idx="1"/>
          </p:nvPr>
        </p:nvSpPr>
        <p:spPr>
          <a:xfrm>
            <a:off x="827584" y="915566"/>
            <a:ext cx="7776864" cy="2714626"/>
          </a:xfrm>
        </p:spPr>
        <p:txBody>
          <a:bodyPr/>
          <a:lstStyle/>
          <a:p>
            <a:pPr marL="0" indent="0">
              <a:lnSpc>
                <a:spcPct val="150000"/>
              </a:lnSpc>
              <a:spcBef>
                <a:spcPts val="0"/>
              </a:spcBef>
              <a:buNone/>
            </a:pPr>
            <a:r>
              <a:rPr lang="zh-CN" altLang="en-US" sz="2400" b="1" dirty="0">
                <a:solidFill>
                  <a:srgbClr val="C00000"/>
                </a:solidFill>
                <a:latin typeface="微软雅黑" panose="020B0503020204020204" pitchFamily="34" charset="-122"/>
                <a:ea typeface="微软雅黑" panose="020B0503020204020204" pitchFamily="34" charset="-122"/>
              </a:rPr>
              <a:t>申报条件</a:t>
            </a:r>
            <a:endParaRPr lang="en-US" altLang="zh-CN" sz="2400" b="1" dirty="0">
              <a:solidFill>
                <a:srgbClr val="C00000"/>
              </a:solidFill>
              <a:latin typeface="微软雅黑" panose="020B0503020204020204" pitchFamily="34" charset="-122"/>
              <a:ea typeface="微软雅黑" panose="020B0503020204020204" pitchFamily="34" charset="-122"/>
            </a:endParaRPr>
          </a:p>
          <a:p>
            <a:pPr marL="400039" lvl="1">
              <a:lnSpc>
                <a:spcPct val="150000"/>
              </a:lnSpc>
              <a:spcBef>
                <a:spcPts val="0"/>
              </a:spcBef>
            </a:pPr>
            <a:r>
              <a:rPr lang="zh-CN" altLang="en-US" sz="2000" b="1" dirty="0">
                <a:latin typeface="微软雅黑" panose="020B0503020204020204" pitchFamily="34" charset="-122"/>
                <a:ea typeface="微软雅黑" panose="020B0503020204020204" pitchFamily="34" charset="-122"/>
              </a:rPr>
              <a:t>具有基础学科拔尖人才培养的实践基础</a:t>
            </a:r>
            <a:endParaRPr lang="en-US" altLang="zh-CN" sz="2000" b="1" dirty="0">
              <a:latin typeface="微软雅黑" panose="020B0503020204020204" pitchFamily="34" charset="-122"/>
              <a:ea typeface="微软雅黑" panose="020B0503020204020204" pitchFamily="34" charset="-122"/>
            </a:endParaRPr>
          </a:p>
          <a:p>
            <a:pPr marL="400039" lvl="1">
              <a:lnSpc>
                <a:spcPct val="150000"/>
              </a:lnSpc>
              <a:spcBef>
                <a:spcPts val="0"/>
              </a:spcBef>
            </a:pPr>
            <a:r>
              <a:rPr lang="zh-CN" altLang="en-US" sz="2000" b="1" dirty="0">
                <a:latin typeface="微软雅黑" panose="020B0503020204020204" pitchFamily="34" charset="-122"/>
                <a:ea typeface="微软雅黑" panose="020B0503020204020204" pitchFamily="34" charset="-122"/>
              </a:rPr>
              <a:t>具有高水平的师资队伍</a:t>
            </a:r>
            <a:endParaRPr lang="en-US" altLang="zh-CN" sz="2000" b="1" dirty="0">
              <a:latin typeface="微软雅黑" panose="020B0503020204020204" pitchFamily="34" charset="-122"/>
              <a:ea typeface="微软雅黑" panose="020B0503020204020204" pitchFamily="34" charset="-122"/>
            </a:endParaRPr>
          </a:p>
          <a:p>
            <a:pPr marL="400039" lvl="1">
              <a:lnSpc>
                <a:spcPct val="150000"/>
              </a:lnSpc>
              <a:spcBef>
                <a:spcPts val="0"/>
              </a:spcBef>
            </a:pPr>
            <a:r>
              <a:rPr lang="zh-CN" altLang="en-US" sz="2000" b="1" dirty="0">
                <a:latin typeface="微软雅黑" panose="020B0503020204020204" pitchFamily="34" charset="-122"/>
                <a:ea typeface="微软雅黑" panose="020B0503020204020204" pitchFamily="34" charset="-122"/>
              </a:rPr>
              <a:t>具有高质量的生源</a:t>
            </a:r>
            <a:endParaRPr lang="en-US" altLang="zh-CN" sz="2000" b="1" dirty="0">
              <a:latin typeface="微软雅黑" panose="020B0503020204020204" pitchFamily="34" charset="-122"/>
              <a:ea typeface="微软雅黑" panose="020B0503020204020204" pitchFamily="34" charset="-122"/>
            </a:endParaRPr>
          </a:p>
          <a:p>
            <a:pPr marL="400039" lvl="1">
              <a:lnSpc>
                <a:spcPct val="150000"/>
              </a:lnSpc>
              <a:spcBef>
                <a:spcPts val="0"/>
              </a:spcBef>
            </a:pPr>
            <a:r>
              <a:rPr lang="zh-CN" altLang="en-US" sz="2000" b="1" dirty="0">
                <a:latin typeface="微软雅黑" panose="020B0503020204020204" pitchFamily="34" charset="-122"/>
                <a:ea typeface="微软雅黑" panose="020B0503020204020204" pitchFamily="34" charset="-122"/>
              </a:rPr>
              <a:t>具有与国外高水平大学合作育人的基础</a:t>
            </a:r>
            <a:endParaRPr lang="en-US" altLang="zh-CN" sz="2000" b="1" dirty="0">
              <a:latin typeface="微软雅黑" panose="020B0503020204020204" pitchFamily="34" charset="-122"/>
              <a:ea typeface="微软雅黑" panose="020B0503020204020204" pitchFamily="34" charset="-122"/>
            </a:endParaRPr>
          </a:p>
          <a:p>
            <a:pPr marL="400039" lvl="1">
              <a:lnSpc>
                <a:spcPct val="150000"/>
              </a:lnSpc>
              <a:spcBef>
                <a:spcPts val="0"/>
              </a:spcBef>
            </a:pPr>
            <a:r>
              <a:rPr lang="zh-CN" altLang="en-US" sz="2000" b="1" dirty="0">
                <a:latin typeface="微软雅黑" panose="020B0503020204020204" pitchFamily="34" charset="-122"/>
                <a:ea typeface="微软雅黑" panose="020B0503020204020204" pitchFamily="34" charset="-122"/>
              </a:rPr>
              <a:t>具有教育教学改革的工作基础和成果</a:t>
            </a:r>
            <a:endParaRPr lang="en-US" altLang="zh-CN" sz="2000" b="1" dirty="0">
              <a:latin typeface="微软雅黑" panose="020B0503020204020204" pitchFamily="34" charset="-122"/>
              <a:ea typeface="微软雅黑" panose="020B0503020204020204" pitchFamily="34" charset="-122"/>
            </a:endParaRPr>
          </a:p>
          <a:p>
            <a:pPr marL="400039" lvl="1">
              <a:lnSpc>
                <a:spcPct val="150000"/>
              </a:lnSpc>
              <a:spcBef>
                <a:spcPts val="0"/>
              </a:spcBef>
            </a:pPr>
            <a:r>
              <a:rPr lang="zh-CN" altLang="en-US" sz="2000" b="1" dirty="0">
                <a:latin typeface="微软雅黑" panose="020B0503020204020204" pitchFamily="34" charset="-122"/>
                <a:ea typeface="微软雅黑" panose="020B0503020204020204" pitchFamily="34" charset="-122"/>
              </a:rPr>
              <a:t>具有开展拔尖人才培养的支撑条件</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11480102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56CE945-904E-4E12-9FD4-758B2889F679}"/>
              </a:ext>
            </a:extLst>
          </p:cNvPr>
          <p:cNvSpPr>
            <a:spLocks noGrp="1"/>
          </p:cNvSpPr>
          <p:nvPr>
            <p:ph type="title"/>
          </p:nvPr>
        </p:nvSpPr>
        <p:spPr>
          <a:xfrm>
            <a:off x="0" y="-9249"/>
            <a:ext cx="9144000" cy="708791"/>
          </a:xfrm>
        </p:spPr>
        <p:txBody>
          <a:bodyPr/>
          <a:lstStyle/>
          <a:p>
            <a:r>
              <a:rPr lang="zh-CN" altLang="en-US" sz="2800" dirty="0"/>
              <a:t>加强“六卓越一拔尖”计划</a:t>
            </a:r>
            <a:r>
              <a:rPr lang="en-US" altLang="zh-CN" sz="2800" dirty="0"/>
              <a:t>2.0</a:t>
            </a:r>
            <a:r>
              <a:rPr lang="zh-CN" altLang="en-US" sz="2800" dirty="0"/>
              <a:t>经费保障</a:t>
            </a:r>
          </a:p>
        </p:txBody>
      </p:sp>
      <p:sp>
        <p:nvSpPr>
          <p:cNvPr id="5" name="内容占位符 2">
            <a:extLst>
              <a:ext uri="{FF2B5EF4-FFF2-40B4-BE49-F238E27FC236}">
                <a16:creationId xmlns="" xmlns:a16="http://schemas.microsoft.com/office/drawing/2014/main" id="{72B6F9A8-DF54-45F3-9B68-5CE092DF8415}"/>
              </a:ext>
            </a:extLst>
          </p:cNvPr>
          <p:cNvSpPr>
            <a:spLocks noGrp="1"/>
          </p:cNvSpPr>
          <p:nvPr>
            <p:ph sz="half" idx="1"/>
          </p:nvPr>
        </p:nvSpPr>
        <p:spPr>
          <a:xfrm>
            <a:off x="395536" y="1131590"/>
            <a:ext cx="8352928" cy="3168352"/>
          </a:xfrm>
        </p:spPr>
        <p:txBody>
          <a:bodyPr/>
          <a:lstStyle/>
          <a:p>
            <a:pPr>
              <a:lnSpc>
                <a:spcPct val="150000"/>
              </a:lnSpc>
              <a:spcBef>
                <a:spcPts val="0"/>
              </a:spcBef>
            </a:pPr>
            <a:r>
              <a:rPr lang="zh-CN" altLang="en-US" sz="2400" b="1" dirty="0">
                <a:solidFill>
                  <a:srgbClr val="C00000"/>
                </a:solidFill>
                <a:latin typeface="微软雅黑" panose="020B0503020204020204" pitchFamily="34" charset="-122"/>
                <a:ea typeface="微软雅黑" panose="020B0503020204020204" pitchFamily="34" charset="-122"/>
              </a:rPr>
              <a:t>经费保障</a:t>
            </a:r>
            <a:endParaRPr lang="en-US" altLang="zh-CN" sz="2000" b="1" dirty="0">
              <a:latin typeface="微软雅黑" panose="020B0503020204020204" pitchFamily="34" charset="-122"/>
              <a:ea typeface="微软雅黑" panose="020B0503020204020204" pitchFamily="34" charset="-122"/>
            </a:endParaRPr>
          </a:p>
          <a:p>
            <a:pPr lvl="1">
              <a:lnSpc>
                <a:spcPct val="150000"/>
              </a:lnSpc>
              <a:spcBef>
                <a:spcPts val="0"/>
              </a:spcBef>
            </a:pPr>
            <a:r>
              <a:rPr lang="zh-CN" altLang="en-US" sz="2000" b="1" dirty="0">
                <a:solidFill>
                  <a:srgbClr val="C00000"/>
                </a:solidFill>
                <a:latin typeface="微软雅黑" panose="020B0503020204020204" pitchFamily="34" charset="-122"/>
                <a:ea typeface="微软雅黑" panose="020B0503020204020204" pitchFamily="34" charset="-122"/>
              </a:rPr>
              <a:t>中央高校</a:t>
            </a:r>
            <a:r>
              <a:rPr lang="zh-CN" altLang="en-US" sz="2000" b="1" dirty="0">
                <a:latin typeface="微软雅黑" panose="020B0503020204020204" pitchFamily="34" charset="-122"/>
                <a:ea typeface="微软雅黑" panose="020B0503020204020204" pitchFamily="34" charset="-122"/>
              </a:rPr>
              <a:t>：统筹利用</a:t>
            </a:r>
            <a:r>
              <a:rPr lang="zh-CN" altLang="en-US" sz="2000" b="1" dirty="0">
                <a:solidFill>
                  <a:srgbClr val="C00000"/>
                </a:solidFill>
                <a:latin typeface="微软雅黑" panose="020B0503020204020204" pitchFamily="34" charset="-122"/>
                <a:ea typeface="微软雅黑" panose="020B0503020204020204" pitchFamily="34" charset="-122"/>
              </a:rPr>
              <a:t>中央高校教育教学改革专项</a:t>
            </a:r>
            <a:r>
              <a:rPr lang="zh-CN" altLang="en-US" sz="2000" b="1" dirty="0">
                <a:latin typeface="微软雅黑" panose="020B0503020204020204" pitchFamily="34" charset="-122"/>
                <a:ea typeface="微软雅黑" panose="020B0503020204020204" pitchFamily="34" charset="-122"/>
              </a:rPr>
              <a:t>等中央高校预算拨款和其他各类资源，结合学校实际，支持计划的实施</a:t>
            </a:r>
            <a:endParaRPr lang="en-US" altLang="zh-CN" sz="2000" b="1" dirty="0">
              <a:latin typeface="微软雅黑" panose="020B0503020204020204" pitchFamily="34" charset="-122"/>
              <a:ea typeface="微软雅黑" panose="020B0503020204020204" pitchFamily="34" charset="-122"/>
            </a:endParaRPr>
          </a:p>
          <a:p>
            <a:pPr lvl="1">
              <a:lnSpc>
                <a:spcPct val="150000"/>
              </a:lnSpc>
              <a:spcBef>
                <a:spcPts val="0"/>
              </a:spcBef>
            </a:pPr>
            <a:r>
              <a:rPr lang="zh-CN" altLang="en-US" sz="2000" b="1" dirty="0">
                <a:solidFill>
                  <a:srgbClr val="C00000"/>
                </a:solidFill>
                <a:latin typeface="微软雅黑" panose="020B0503020204020204" pitchFamily="34" charset="-122"/>
                <a:ea typeface="微软雅黑" panose="020B0503020204020204" pitchFamily="34" charset="-122"/>
              </a:rPr>
              <a:t>地方高校</a:t>
            </a:r>
            <a:r>
              <a:rPr lang="zh-CN" altLang="en-US" sz="2000" b="1" dirty="0">
                <a:latin typeface="微软雅黑" panose="020B0503020204020204" pitchFamily="34" charset="-122"/>
                <a:ea typeface="微软雅黑" panose="020B0503020204020204" pitchFamily="34" charset="-122"/>
              </a:rPr>
              <a:t>：各省（区、市）应加强省域内政策协调配套，结合教育教学改革实际情况，统筹</a:t>
            </a:r>
            <a:r>
              <a:rPr lang="zh-CN" altLang="en-US" sz="2000" b="1" dirty="0">
                <a:solidFill>
                  <a:srgbClr val="C00000"/>
                </a:solidFill>
                <a:latin typeface="微软雅黑" panose="020B0503020204020204" pitchFamily="34" charset="-122"/>
                <a:ea typeface="微软雅黑" panose="020B0503020204020204" pitchFamily="34" charset="-122"/>
              </a:rPr>
              <a:t>地方财政高等教育资金</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C00000"/>
                </a:solidFill>
                <a:latin typeface="微软雅黑" panose="020B0503020204020204" pitchFamily="34" charset="-122"/>
                <a:ea typeface="微软雅黑" panose="020B0503020204020204" pitchFamily="34" charset="-122"/>
              </a:rPr>
              <a:t>中央支持地方高校改革发展资金</a:t>
            </a:r>
            <a:r>
              <a:rPr lang="zh-CN" altLang="en-US" sz="2000" b="1" dirty="0">
                <a:latin typeface="微软雅黑" panose="020B0503020204020204" pitchFamily="34" charset="-122"/>
                <a:ea typeface="微软雅黑" panose="020B0503020204020204" pitchFamily="34" charset="-122"/>
              </a:rPr>
              <a:t>，引导支持地方高校实施好计划</a:t>
            </a:r>
          </a:p>
        </p:txBody>
      </p:sp>
    </p:spTree>
    <p:extLst>
      <p:ext uri="{BB962C8B-B14F-4D97-AF65-F5344CB8AC3E}">
        <p14:creationId xmlns:p14="http://schemas.microsoft.com/office/powerpoint/2010/main" xmlns="" val="40562637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56CE945-904E-4E12-9FD4-758B2889F679}"/>
              </a:ext>
            </a:extLst>
          </p:cNvPr>
          <p:cNvSpPr>
            <a:spLocks noGrp="1"/>
          </p:cNvSpPr>
          <p:nvPr>
            <p:ph type="title"/>
          </p:nvPr>
        </p:nvSpPr>
        <p:spPr/>
        <p:txBody>
          <a:bodyPr/>
          <a:lstStyle/>
          <a:p>
            <a:r>
              <a:rPr lang="en-US" altLang="zh-CN" sz="2800" dirty="0"/>
              <a:t>3.</a:t>
            </a:r>
            <a:r>
              <a:rPr lang="zh-CN" altLang="en-US" sz="2800" dirty="0"/>
              <a:t>实施一流课程“双万计划”</a:t>
            </a:r>
          </a:p>
        </p:txBody>
      </p:sp>
      <p:graphicFrame>
        <p:nvGraphicFramePr>
          <p:cNvPr id="19" name="图示 18"/>
          <p:cNvGraphicFramePr/>
          <p:nvPr>
            <p:extLst>
              <p:ext uri="{D42A27DB-BD31-4B8C-83A1-F6EECF244321}">
                <p14:modId xmlns:p14="http://schemas.microsoft.com/office/powerpoint/2010/main" xmlns="" val="3125030960"/>
              </p:ext>
            </p:extLst>
          </p:nvPr>
        </p:nvGraphicFramePr>
        <p:xfrm>
          <a:off x="1979712" y="2355726"/>
          <a:ext cx="4808778" cy="2376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p:cNvSpPr/>
          <p:nvPr/>
        </p:nvSpPr>
        <p:spPr>
          <a:xfrm>
            <a:off x="395536" y="699542"/>
            <a:ext cx="8064896" cy="1643527"/>
          </a:xfrm>
          <a:prstGeom prst="rect">
            <a:avLst/>
          </a:prstGeom>
        </p:spPr>
        <p:txBody>
          <a:bodyPr wrap="square">
            <a:spAutoFit/>
          </a:bodyPr>
          <a:lstStyle/>
          <a:p>
            <a:pPr>
              <a:lnSpc>
                <a:spcPct val="120000"/>
              </a:lnSpc>
            </a:pPr>
            <a:r>
              <a:rPr lang="zh-CN" altLang="en-US" sz="2400" b="1" dirty="0">
                <a:solidFill>
                  <a:srgbClr val="C00000"/>
                </a:solidFill>
                <a:ea typeface="微软雅黑" panose="020B0503020204020204" pitchFamily="34" charset="-122"/>
                <a:sym typeface="Arial" panose="020B0604020202020204" pitchFamily="34" charset="0"/>
              </a:rPr>
              <a:t>总体目标</a:t>
            </a:r>
            <a:endParaRPr lang="en-US" altLang="zh-CN" sz="2400" b="1" dirty="0">
              <a:solidFill>
                <a:srgbClr val="C00000"/>
              </a:solidFill>
              <a:ea typeface="微软雅黑" panose="020B0503020204020204" pitchFamily="34" charset="-122"/>
              <a:sym typeface="Arial" panose="020B0604020202020204" pitchFamily="34" charset="0"/>
            </a:endParaRPr>
          </a:p>
          <a:p>
            <a:pPr marL="914400" lvl="1" indent="-457200">
              <a:lnSpc>
                <a:spcPct val="120000"/>
              </a:lnSpc>
              <a:buFont typeface="Arial" panose="020B0604020202020204" pitchFamily="34" charset="0"/>
              <a:buChar char="•"/>
            </a:pPr>
            <a:r>
              <a:rPr lang="zh-CN" altLang="en-US" sz="2000" b="1" dirty="0">
                <a:solidFill>
                  <a:srgbClr val="002060"/>
                </a:solidFill>
                <a:ea typeface="微软雅黑" panose="020B0503020204020204" pitchFamily="34" charset="-122"/>
                <a:sym typeface="Arial" panose="020B0604020202020204" pitchFamily="34" charset="0"/>
              </a:rPr>
              <a:t>遴选</a:t>
            </a:r>
            <a:r>
              <a:rPr lang="en-US" altLang="zh-CN" sz="2000" b="1" dirty="0">
                <a:solidFill>
                  <a:srgbClr val="002060"/>
                </a:solidFill>
                <a:ea typeface="微软雅黑" panose="020B0503020204020204" pitchFamily="34" charset="-122"/>
                <a:sym typeface="Arial" panose="020B0604020202020204" pitchFamily="34" charset="0"/>
              </a:rPr>
              <a:t>10000</a:t>
            </a:r>
            <a:r>
              <a:rPr lang="zh-CN" altLang="en-US" sz="2000" b="1" dirty="0">
                <a:solidFill>
                  <a:srgbClr val="002060"/>
                </a:solidFill>
                <a:ea typeface="微软雅黑" panose="020B0503020204020204" pitchFamily="34" charset="-122"/>
                <a:sym typeface="Arial" panose="020B0604020202020204" pitchFamily="34" charset="0"/>
              </a:rPr>
              <a:t>门国家级一流课程，其中</a:t>
            </a:r>
            <a:r>
              <a:rPr lang="en-US" altLang="zh-CN" sz="2000" b="1" dirty="0">
                <a:solidFill>
                  <a:srgbClr val="002060"/>
                </a:solidFill>
                <a:ea typeface="微软雅黑" panose="020B0503020204020204" pitchFamily="34" charset="-122"/>
                <a:sym typeface="Arial" panose="020B0604020202020204" pitchFamily="34" charset="0"/>
              </a:rPr>
              <a:t>3000</a:t>
            </a:r>
            <a:r>
              <a:rPr lang="zh-CN" altLang="en-US" sz="2000" b="1" dirty="0">
                <a:solidFill>
                  <a:srgbClr val="002060"/>
                </a:solidFill>
                <a:ea typeface="微软雅黑" panose="020B0503020204020204" pitchFamily="34" charset="-122"/>
                <a:sym typeface="Arial" panose="020B0604020202020204" pitchFamily="34" charset="0"/>
              </a:rPr>
              <a:t>门线上金课、</a:t>
            </a:r>
            <a:r>
              <a:rPr lang="en-US" altLang="zh-CN" sz="2000" b="1" dirty="0">
                <a:solidFill>
                  <a:srgbClr val="002060"/>
                </a:solidFill>
                <a:ea typeface="微软雅黑" panose="020B0503020204020204" pitchFamily="34" charset="-122"/>
                <a:sym typeface="Arial" panose="020B0604020202020204" pitchFamily="34" charset="0"/>
              </a:rPr>
              <a:t>7000</a:t>
            </a:r>
            <a:r>
              <a:rPr lang="zh-CN" altLang="en-US" sz="2000" b="1" dirty="0">
                <a:solidFill>
                  <a:srgbClr val="002060"/>
                </a:solidFill>
                <a:ea typeface="微软雅黑" panose="020B0503020204020204" pitchFamily="34" charset="-122"/>
                <a:sym typeface="Arial" panose="020B0604020202020204" pitchFamily="34" charset="0"/>
              </a:rPr>
              <a:t>门线上线下混合式金课和线下金课</a:t>
            </a:r>
            <a:endParaRPr lang="en-US" altLang="zh-CN" sz="2000" b="1" dirty="0">
              <a:solidFill>
                <a:srgbClr val="002060"/>
              </a:solidFill>
              <a:ea typeface="微软雅黑" panose="020B0503020204020204" pitchFamily="34" charset="-122"/>
              <a:sym typeface="Arial" panose="020B0604020202020204" pitchFamily="34" charset="0"/>
            </a:endParaRPr>
          </a:p>
          <a:p>
            <a:pPr marL="914400" lvl="1" indent="-457200">
              <a:lnSpc>
                <a:spcPct val="120000"/>
              </a:lnSpc>
              <a:buFont typeface="Arial" panose="020B0604020202020204" pitchFamily="34" charset="0"/>
              <a:buChar char="•"/>
            </a:pPr>
            <a:r>
              <a:rPr lang="zh-CN" altLang="en-US" sz="2000" b="1" dirty="0" smtClean="0">
                <a:solidFill>
                  <a:srgbClr val="002060"/>
                </a:solidFill>
                <a:ea typeface="微软雅黑" panose="020B0503020204020204" pitchFamily="34" charset="-122"/>
                <a:sym typeface="Arial" panose="020B0604020202020204" pitchFamily="34" charset="0"/>
              </a:rPr>
              <a:t>建设</a:t>
            </a:r>
            <a:r>
              <a:rPr lang="en-US" altLang="zh-CN" sz="2000" b="1" dirty="0">
                <a:solidFill>
                  <a:srgbClr val="002060"/>
                </a:solidFill>
                <a:ea typeface="微软雅黑" panose="020B0503020204020204" pitchFamily="34" charset="-122"/>
                <a:sym typeface="Arial" panose="020B0604020202020204" pitchFamily="34" charset="0"/>
              </a:rPr>
              <a:t>1000</a:t>
            </a:r>
            <a:r>
              <a:rPr lang="zh-CN" altLang="en-US" sz="2000" b="1" dirty="0">
                <a:solidFill>
                  <a:srgbClr val="002060"/>
                </a:solidFill>
                <a:ea typeface="微软雅黑" panose="020B0503020204020204" pitchFamily="34" charset="-122"/>
                <a:sym typeface="Arial" panose="020B0604020202020204" pitchFamily="34" charset="0"/>
              </a:rPr>
              <a:t>项虚拟仿真“金课”、 </a:t>
            </a:r>
            <a:r>
              <a:rPr lang="en-US" altLang="zh-CN" sz="2000" b="1" dirty="0">
                <a:solidFill>
                  <a:srgbClr val="002060"/>
                </a:solidFill>
                <a:ea typeface="微软雅黑" panose="020B0503020204020204" pitchFamily="34" charset="-122"/>
                <a:sym typeface="Arial" panose="020B0604020202020204" pitchFamily="34" charset="0"/>
              </a:rPr>
              <a:t>1000</a:t>
            </a:r>
            <a:r>
              <a:rPr lang="zh-CN" altLang="en-US" sz="2000" b="1" dirty="0">
                <a:solidFill>
                  <a:srgbClr val="002060"/>
                </a:solidFill>
                <a:ea typeface="微软雅黑" panose="020B0503020204020204" pitchFamily="34" charset="-122"/>
                <a:sym typeface="Arial" panose="020B0604020202020204" pitchFamily="34" charset="0"/>
              </a:rPr>
              <a:t>门社会实践“金课”</a:t>
            </a:r>
            <a:endParaRPr lang="zh-CN" altLang="en-US" sz="2000" b="1" dirty="0">
              <a:solidFill>
                <a:srgbClr val="002060"/>
              </a:solidFill>
              <a:ea typeface="微软雅黑" panose="020B0503020204020204" pitchFamily="34" charset="-122"/>
            </a:endParaRPr>
          </a:p>
        </p:txBody>
      </p:sp>
    </p:spTree>
    <p:extLst>
      <p:ext uri="{BB962C8B-B14F-4D97-AF65-F5344CB8AC3E}">
        <p14:creationId xmlns:p14="http://schemas.microsoft.com/office/powerpoint/2010/main" xmlns="" val="33540409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3</a:t>
            </a:r>
            <a:r>
              <a:rPr lang="en-US" altLang="zh-CN" sz="2800" dirty="0" smtClean="0"/>
              <a:t>. </a:t>
            </a:r>
            <a:r>
              <a:rPr lang="zh-CN" altLang="en-US" sz="2800" dirty="0" smtClean="0"/>
              <a:t>实施</a:t>
            </a:r>
            <a:r>
              <a:rPr lang="zh-CN" altLang="en-US" sz="2800" dirty="0"/>
              <a:t>一流课程“双万计划”</a:t>
            </a:r>
          </a:p>
        </p:txBody>
      </p:sp>
      <p:sp>
        <p:nvSpPr>
          <p:cNvPr id="5" name="矩形 4"/>
          <p:cNvSpPr/>
          <p:nvPr/>
        </p:nvSpPr>
        <p:spPr>
          <a:xfrm>
            <a:off x="539552" y="803545"/>
            <a:ext cx="8280920" cy="3908762"/>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b="1" dirty="0" smtClean="0">
                <a:solidFill>
                  <a:srgbClr val="C00000"/>
                </a:solidFill>
                <a:ea typeface="微软雅黑" panose="020B0503020204020204" pitchFamily="34" charset="-122"/>
                <a:sym typeface="Arial" panose="020B0604020202020204" pitchFamily="34" charset="0"/>
              </a:rPr>
              <a:t>2019</a:t>
            </a:r>
            <a:r>
              <a:rPr lang="zh-CN" altLang="en-US" sz="2400" b="1" dirty="0" smtClean="0">
                <a:solidFill>
                  <a:srgbClr val="C00000"/>
                </a:solidFill>
                <a:ea typeface="微软雅黑" panose="020B0503020204020204" pitchFamily="34" charset="-122"/>
                <a:sym typeface="Arial" panose="020B0604020202020204" pitchFamily="34" charset="0"/>
              </a:rPr>
              <a:t>年国家级金课建设计划：</a:t>
            </a:r>
            <a:r>
              <a:rPr lang="en-US" altLang="zh-CN" sz="2400" b="1" dirty="0" smtClean="0">
                <a:solidFill>
                  <a:srgbClr val="C00000"/>
                </a:solidFill>
                <a:ea typeface="微软雅黑" panose="020B0503020204020204" pitchFamily="34" charset="-122"/>
                <a:sym typeface="Arial" panose="020B0604020202020204" pitchFamily="34" charset="0"/>
              </a:rPr>
              <a:t>3000</a:t>
            </a:r>
            <a:r>
              <a:rPr lang="zh-CN" altLang="en-US" sz="2400" b="1" dirty="0" smtClean="0">
                <a:solidFill>
                  <a:srgbClr val="C00000"/>
                </a:solidFill>
                <a:ea typeface="微软雅黑" panose="020B0503020204020204" pitchFamily="34" charset="-122"/>
                <a:sym typeface="Arial" panose="020B0604020202020204" pitchFamily="34" charset="0"/>
              </a:rPr>
              <a:t>门</a:t>
            </a:r>
            <a:endParaRPr lang="en-US" altLang="zh-CN" sz="2400" b="1" dirty="0">
              <a:solidFill>
                <a:srgbClr val="C00000"/>
              </a:solidFill>
              <a:ea typeface="微软雅黑" panose="020B0503020204020204" pitchFamily="34" charset="-122"/>
              <a:sym typeface="Arial" panose="020B0604020202020204" pitchFamily="34" charset="0"/>
            </a:endParaRPr>
          </a:p>
          <a:p>
            <a:pPr marL="800100" lvl="1" indent="-342900">
              <a:lnSpc>
                <a:spcPct val="150000"/>
              </a:lnSpc>
              <a:buFont typeface="Wingdings" panose="05000000000000000000" pitchFamily="2" charset="2"/>
              <a:buChar char="Ø"/>
            </a:pPr>
            <a:r>
              <a:rPr lang="en-US" altLang="zh-CN" sz="2000" b="1" dirty="0">
                <a:solidFill>
                  <a:srgbClr val="002060"/>
                </a:solidFill>
                <a:ea typeface="微软雅黑" panose="020B0503020204020204" pitchFamily="34" charset="-122"/>
                <a:sym typeface="Arial" panose="020B0604020202020204" pitchFamily="34" charset="0"/>
              </a:rPr>
              <a:t>800</a:t>
            </a:r>
            <a:r>
              <a:rPr lang="zh-CN" altLang="en-US" sz="2000" b="1" dirty="0">
                <a:solidFill>
                  <a:srgbClr val="002060"/>
                </a:solidFill>
                <a:ea typeface="微软雅黑" panose="020B0503020204020204" pitchFamily="34" charset="-122"/>
                <a:sym typeface="Arial" panose="020B0604020202020204" pitchFamily="34" charset="0"/>
              </a:rPr>
              <a:t>门线上“金课” </a:t>
            </a:r>
            <a:endParaRPr lang="en-US" altLang="zh-CN" sz="2000" b="1" dirty="0">
              <a:solidFill>
                <a:srgbClr val="002060"/>
              </a:solidFill>
              <a:ea typeface="微软雅黑" panose="020B0503020204020204" pitchFamily="34" charset="-122"/>
              <a:sym typeface="Arial" panose="020B0604020202020204" pitchFamily="34" charset="0"/>
            </a:endParaRPr>
          </a:p>
          <a:p>
            <a:pPr marL="800100" lvl="1" indent="-342900">
              <a:lnSpc>
                <a:spcPct val="150000"/>
              </a:lnSpc>
              <a:buFont typeface="Wingdings" panose="05000000000000000000" pitchFamily="2" charset="2"/>
              <a:buChar char="Ø"/>
            </a:pPr>
            <a:r>
              <a:rPr lang="en-US" altLang="zh-CN" sz="2000" b="1" dirty="0">
                <a:solidFill>
                  <a:srgbClr val="002060"/>
                </a:solidFill>
                <a:ea typeface="微软雅黑" panose="020B0503020204020204" pitchFamily="34" charset="-122"/>
                <a:sym typeface="Arial" panose="020B0604020202020204" pitchFamily="34" charset="0"/>
              </a:rPr>
              <a:t>300</a:t>
            </a:r>
            <a:r>
              <a:rPr lang="zh-CN" altLang="en-US" sz="2000" b="1" dirty="0">
                <a:solidFill>
                  <a:srgbClr val="002060"/>
                </a:solidFill>
                <a:ea typeface="微软雅黑" panose="020B0503020204020204" pitchFamily="34" charset="-122"/>
                <a:sym typeface="Arial" panose="020B0604020202020204" pitchFamily="34" charset="0"/>
              </a:rPr>
              <a:t>个国家级虚拟</a:t>
            </a:r>
            <a:r>
              <a:rPr lang="zh-CN" altLang="en-US" sz="2000" b="1" dirty="0" smtClean="0">
                <a:solidFill>
                  <a:srgbClr val="002060"/>
                </a:solidFill>
                <a:ea typeface="微软雅黑" panose="020B0503020204020204" pitchFamily="34" charset="-122"/>
                <a:sym typeface="Arial" panose="020B0604020202020204" pitchFamily="34" charset="0"/>
              </a:rPr>
              <a:t>仿真</a:t>
            </a:r>
            <a:r>
              <a:rPr lang="zh-CN" altLang="en-US" sz="2000" b="1" dirty="0" smtClean="0">
                <a:solidFill>
                  <a:srgbClr val="002060"/>
                </a:solidFill>
                <a:ea typeface="微软雅黑" panose="020B0503020204020204" pitchFamily="34" charset="-122"/>
                <a:sym typeface="Arial" panose="020B0604020202020204" pitchFamily="34" charset="0"/>
              </a:rPr>
              <a:t>实验</a:t>
            </a:r>
            <a:r>
              <a:rPr lang="zh-CN" altLang="en-US" sz="2000" b="1" dirty="0" smtClean="0">
                <a:solidFill>
                  <a:srgbClr val="002060"/>
                </a:solidFill>
                <a:ea typeface="微软雅黑" panose="020B0503020204020204" pitchFamily="34" charset="-122"/>
                <a:sym typeface="Arial" panose="020B0604020202020204" pitchFamily="34" charset="0"/>
              </a:rPr>
              <a:t>教学项目</a:t>
            </a:r>
            <a:endParaRPr lang="en-US" altLang="zh-CN" sz="2000" b="1" dirty="0">
              <a:solidFill>
                <a:srgbClr val="002060"/>
              </a:solidFill>
              <a:ea typeface="微软雅黑" panose="020B0503020204020204" pitchFamily="34" charset="-122"/>
              <a:sym typeface="Arial" panose="020B0604020202020204" pitchFamily="34" charset="0"/>
            </a:endParaRPr>
          </a:p>
          <a:p>
            <a:pPr marL="800100" lvl="1" indent="-342900">
              <a:lnSpc>
                <a:spcPct val="150000"/>
              </a:lnSpc>
              <a:buFont typeface="Wingdings" panose="05000000000000000000" pitchFamily="2" charset="2"/>
              <a:buChar char="Ø"/>
            </a:pPr>
            <a:r>
              <a:rPr lang="en-US" altLang="zh-CN" sz="2000" b="1" dirty="0">
                <a:solidFill>
                  <a:srgbClr val="002060"/>
                </a:solidFill>
                <a:ea typeface="微软雅黑" panose="020B0503020204020204" pitchFamily="34" charset="-122"/>
                <a:sym typeface="Arial" panose="020B0604020202020204" pitchFamily="34" charset="0"/>
              </a:rPr>
              <a:t>1600</a:t>
            </a:r>
            <a:r>
              <a:rPr lang="zh-CN" altLang="en-US" sz="2000" b="1" dirty="0">
                <a:solidFill>
                  <a:srgbClr val="002060"/>
                </a:solidFill>
                <a:ea typeface="微软雅黑" panose="020B0503020204020204" pitchFamily="34" charset="-122"/>
                <a:sym typeface="Arial" panose="020B0604020202020204" pitchFamily="34" charset="0"/>
              </a:rPr>
              <a:t>门线上线下混合式“金课” 和线下“金课”</a:t>
            </a:r>
            <a:endParaRPr lang="en-US" altLang="zh-CN" sz="2000" b="1" dirty="0">
              <a:solidFill>
                <a:srgbClr val="002060"/>
              </a:solidFill>
              <a:ea typeface="微软雅黑" panose="020B0503020204020204" pitchFamily="34" charset="-122"/>
              <a:sym typeface="Arial" panose="020B0604020202020204" pitchFamily="34" charset="0"/>
            </a:endParaRPr>
          </a:p>
          <a:p>
            <a:pPr marL="800100" lvl="1" indent="-342900">
              <a:lnSpc>
                <a:spcPct val="150000"/>
              </a:lnSpc>
              <a:buFont typeface="Wingdings" panose="05000000000000000000" pitchFamily="2" charset="2"/>
              <a:buChar char="Ø"/>
            </a:pPr>
            <a:r>
              <a:rPr lang="en-US" altLang="zh-CN" sz="2000" b="1" dirty="0">
                <a:solidFill>
                  <a:srgbClr val="002060"/>
                </a:solidFill>
                <a:ea typeface="微软雅黑" panose="020B0503020204020204" pitchFamily="34" charset="-122"/>
                <a:sym typeface="Arial" panose="020B0604020202020204" pitchFamily="34" charset="0"/>
              </a:rPr>
              <a:t>300</a:t>
            </a:r>
            <a:r>
              <a:rPr lang="zh-CN" altLang="en-US" sz="2000" b="1" dirty="0">
                <a:solidFill>
                  <a:srgbClr val="002060"/>
                </a:solidFill>
                <a:ea typeface="微软雅黑" panose="020B0503020204020204" pitchFamily="34" charset="-122"/>
                <a:sym typeface="Arial" panose="020B0604020202020204" pitchFamily="34" charset="0"/>
              </a:rPr>
              <a:t>门社会实践“金课”</a:t>
            </a:r>
            <a:endParaRPr lang="en-US" altLang="zh-CN" sz="2000" b="1" dirty="0">
              <a:solidFill>
                <a:srgbClr val="002060"/>
              </a:solidFill>
              <a:ea typeface="微软雅黑" panose="020B0503020204020204" pitchFamily="34" charset="-122"/>
              <a:sym typeface="Arial" panose="020B0604020202020204" pitchFamily="34" charset="0"/>
            </a:endParaRPr>
          </a:p>
          <a:p>
            <a:pPr marL="342900" indent="-342900">
              <a:lnSpc>
                <a:spcPct val="150000"/>
              </a:lnSpc>
              <a:buFont typeface="Arial" panose="020B0604020202020204" pitchFamily="34" charset="0"/>
              <a:buChar char="•"/>
            </a:pPr>
            <a:r>
              <a:rPr lang="zh-CN" altLang="en-US" sz="2400" b="1" dirty="0">
                <a:solidFill>
                  <a:srgbClr val="002060"/>
                </a:solidFill>
                <a:ea typeface="微软雅黑" panose="020B0503020204020204" pitchFamily="34" charset="-122"/>
                <a:sym typeface="Arial" panose="020B0604020202020204" pitchFamily="34" charset="0"/>
              </a:rPr>
              <a:t>有机融入思想政治教育元素，加强课程思政建设</a:t>
            </a:r>
            <a:endParaRPr lang="en-US" altLang="zh-CN" sz="2400" b="1" dirty="0">
              <a:solidFill>
                <a:srgbClr val="002060"/>
              </a:solidFill>
              <a:ea typeface="微软雅黑" panose="020B0503020204020204" pitchFamily="34" charset="-122"/>
              <a:sym typeface="Arial" panose="020B0604020202020204" pitchFamily="34" charset="0"/>
            </a:endParaRPr>
          </a:p>
          <a:p>
            <a:pPr marL="342900" indent="-342900">
              <a:lnSpc>
                <a:spcPct val="150000"/>
              </a:lnSpc>
              <a:buFont typeface="Arial" panose="020B0604020202020204" pitchFamily="34" charset="0"/>
              <a:buChar char="•"/>
            </a:pPr>
            <a:r>
              <a:rPr lang="en-US" altLang="zh-CN" sz="2400" b="1" dirty="0" smtClean="0">
                <a:solidFill>
                  <a:srgbClr val="C00000"/>
                </a:solidFill>
                <a:ea typeface="微软雅黑" panose="020B0503020204020204" pitchFamily="34" charset="-122"/>
                <a:sym typeface="Arial" panose="020B0604020202020204" pitchFamily="34" charset="0"/>
              </a:rPr>
              <a:t>2019</a:t>
            </a:r>
            <a:r>
              <a:rPr lang="zh-CN" altLang="en-US" sz="2400" b="1" dirty="0" smtClean="0">
                <a:solidFill>
                  <a:srgbClr val="C00000"/>
                </a:solidFill>
                <a:ea typeface="微软雅黑" panose="020B0503020204020204" pitchFamily="34" charset="-122"/>
                <a:sym typeface="Arial" panose="020B0604020202020204" pitchFamily="34" charset="0"/>
              </a:rPr>
              <a:t>年省级金课建设计划：</a:t>
            </a:r>
            <a:r>
              <a:rPr lang="en-US" altLang="zh-CN" sz="2400" b="1" dirty="0" smtClean="0">
                <a:solidFill>
                  <a:srgbClr val="C00000"/>
                </a:solidFill>
                <a:ea typeface="微软雅黑" panose="020B0503020204020204" pitchFamily="34" charset="-122"/>
                <a:sym typeface="Arial" panose="020B0604020202020204" pitchFamily="34" charset="0"/>
              </a:rPr>
              <a:t>3000</a:t>
            </a:r>
            <a:r>
              <a:rPr lang="zh-CN" altLang="en-US" sz="2400" b="1" dirty="0" smtClean="0">
                <a:solidFill>
                  <a:srgbClr val="C00000"/>
                </a:solidFill>
                <a:ea typeface="微软雅黑" panose="020B0503020204020204" pitchFamily="34" charset="-122"/>
                <a:sym typeface="Arial" panose="020B0604020202020204" pitchFamily="34" charset="0"/>
              </a:rPr>
              <a:t>门</a:t>
            </a:r>
            <a:endParaRPr lang="en-US" altLang="zh-CN" sz="2400" b="1" dirty="0">
              <a:solidFill>
                <a:srgbClr val="C00000"/>
              </a:solidFill>
              <a:ea typeface="微软雅黑" panose="020B0503020204020204" pitchFamily="34" charset="-122"/>
              <a:sym typeface="Arial" panose="020B0604020202020204" pitchFamily="34" charset="0"/>
            </a:endParaRPr>
          </a:p>
          <a:p>
            <a:pPr marL="342900" indent="-342900">
              <a:buFont typeface="Arial" panose="020B0604020202020204" pitchFamily="34" charset="0"/>
              <a:buChar char="•"/>
            </a:pPr>
            <a:endParaRPr lang="zh-CN" altLang="en-US" sz="2000" b="1" dirty="0">
              <a:solidFill>
                <a:srgbClr val="C00000"/>
              </a:solidFill>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xmlns="" val="240865843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56CE945-904E-4E12-9FD4-758B2889F679}"/>
              </a:ext>
            </a:extLst>
          </p:cNvPr>
          <p:cNvSpPr>
            <a:spLocks noGrp="1"/>
          </p:cNvSpPr>
          <p:nvPr>
            <p:ph type="title"/>
          </p:nvPr>
        </p:nvSpPr>
        <p:spPr/>
        <p:txBody>
          <a:bodyPr/>
          <a:lstStyle/>
          <a:p>
            <a:r>
              <a:rPr lang="zh-CN" altLang="en-US" sz="2800" dirty="0"/>
              <a:t>一流课程建设要求</a:t>
            </a:r>
          </a:p>
        </p:txBody>
      </p:sp>
      <p:sp>
        <p:nvSpPr>
          <p:cNvPr id="5" name="内容占位符 2">
            <a:extLst>
              <a:ext uri="{FF2B5EF4-FFF2-40B4-BE49-F238E27FC236}">
                <a16:creationId xmlns="" xmlns:a16="http://schemas.microsoft.com/office/drawing/2014/main" id="{72B6F9A8-DF54-45F3-9B68-5CE092DF8415}"/>
              </a:ext>
            </a:extLst>
          </p:cNvPr>
          <p:cNvSpPr>
            <a:spLocks noGrp="1"/>
          </p:cNvSpPr>
          <p:nvPr>
            <p:ph sz="half" idx="1"/>
          </p:nvPr>
        </p:nvSpPr>
        <p:spPr>
          <a:xfrm>
            <a:off x="899592" y="785813"/>
            <a:ext cx="7776864" cy="2714626"/>
          </a:xfrm>
        </p:spPr>
        <p:txBody>
          <a:bodyPr/>
          <a:lstStyle/>
          <a:p>
            <a:pPr marL="0" indent="0">
              <a:lnSpc>
                <a:spcPct val="150000"/>
              </a:lnSpc>
              <a:spcBef>
                <a:spcPts val="0"/>
              </a:spcBef>
              <a:buNone/>
            </a:pPr>
            <a:r>
              <a:rPr lang="zh-CN" altLang="en-US" b="1" dirty="0">
                <a:solidFill>
                  <a:srgbClr val="C00000"/>
                </a:solidFill>
                <a:latin typeface="微软雅黑" panose="020B0503020204020204" pitchFamily="34" charset="-122"/>
                <a:ea typeface="微软雅黑" panose="020B0503020204020204" pitchFamily="34" charset="-122"/>
              </a:rPr>
              <a:t>建设要求</a:t>
            </a:r>
            <a:endParaRPr lang="en-US" altLang="zh-CN" b="1" dirty="0">
              <a:solidFill>
                <a:srgbClr val="C00000"/>
              </a:solidFill>
              <a:latin typeface="微软雅黑" panose="020B0503020204020204" pitchFamily="34" charset="-122"/>
              <a:ea typeface="微软雅黑" panose="020B0503020204020204" pitchFamily="34" charset="-122"/>
            </a:endParaRPr>
          </a:p>
          <a:p>
            <a:pPr marL="400039" lvl="1">
              <a:lnSpc>
                <a:spcPct val="200000"/>
              </a:lnSpc>
              <a:spcBef>
                <a:spcPts val="0"/>
              </a:spcBef>
            </a:pPr>
            <a:r>
              <a:rPr lang="zh-CN" altLang="en-US" sz="2000" b="1" dirty="0">
                <a:latin typeface="微软雅黑" panose="020B0503020204020204" pitchFamily="34" charset="-122"/>
                <a:ea typeface="微软雅黑" panose="020B0503020204020204" pitchFamily="34" charset="-122"/>
              </a:rPr>
              <a:t>注重提升课程的高阶性、创新性和挑战度</a:t>
            </a:r>
            <a:endParaRPr lang="en-US" altLang="zh-CN" sz="2000" b="1" dirty="0">
              <a:latin typeface="微软雅黑" panose="020B0503020204020204" pitchFamily="34" charset="-122"/>
              <a:ea typeface="微软雅黑" panose="020B0503020204020204" pitchFamily="34" charset="-122"/>
            </a:endParaRPr>
          </a:p>
          <a:p>
            <a:pPr marL="400039" lvl="1">
              <a:lnSpc>
                <a:spcPct val="200000"/>
              </a:lnSpc>
              <a:spcBef>
                <a:spcPts val="0"/>
              </a:spcBef>
            </a:pPr>
            <a:r>
              <a:rPr lang="zh-CN" altLang="en-US" sz="2000" b="1" dirty="0">
                <a:latin typeface="微软雅黑" panose="020B0503020204020204" pitchFamily="34" charset="-122"/>
                <a:ea typeface="微软雅黑" panose="020B0503020204020204" pitchFamily="34" charset="-122"/>
              </a:rPr>
              <a:t>强化专业核心课和专业课建设</a:t>
            </a:r>
            <a:endParaRPr lang="en-US" altLang="zh-CN" sz="2000" b="1" dirty="0">
              <a:latin typeface="微软雅黑" panose="020B0503020204020204" pitchFamily="34" charset="-122"/>
              <a:ea typeface="微软雅黑" panose="020B0503020204020204" pitchFamily="34" charset="-122"/>
            </a:endParaRPr>
          </a:p>
          <a:p>
            <a:pPr marL="400039" lvl="1">
              <a:lnSpc>
                <a:spcPct val="200000"/>
              </a:lnSpc>
              <a:spcBef>
                <a:spcPts val="0"/>
              </a:spcBef>
            </a:pPr>
            <a:r>
              <a:rPr lang="zh-CN" altLang="en-US" sz="2000" b="1" dirty="0">
                <a:latin typeface="微软雅黑" panose="020B0503020204020204" pitchFamily="34" charset="-122"/>
                <a:ea typeface="微软雅黑" panose="020B0503020204020204" pitchFamily="34" charset="-122"/>
              </a:rPr>
              <a:t>大力建设信息技术与教育教学深度融合课程</a:t>
            </a:r>
            <a:endParaRPr lang="en-US" altLang="zh-CN" sz="2000" b="1" dirty="0">
              <a:latin typeface="微软雅黑" panose="020B0503020204020204" pitchFamily="34" charset="-122"/>
              <a:ea typeface="微软雅黑" panose="020B0503020204020204" pitchFamily="34" charset="-122"/>
            </a:endParaRPr>
          </a:p>
          <a:p>
            <a:pPr marL="400039" lvl="1">
              <a:lnSpc>
                <a:spcPct val="200000"/>
              </a:lnSpc>
              <a:spcBef>
                <a:spcPts val="0"/>
              </a:spcBef>
            </a:pPr>
            <a:r>
              <a:rPr lang="zh-CN" altLang="en-US" sz="2000" b="1" dirty="0" smtClean="0">
                <a:latin typeface="微软雅黑" panose="020B0503020204020204" pitchFamily="34" charset="-122"/>
                <a:ea typeface="微软雅黑" panose="020B0503020204020204" pitchFamily="34" charset="-122"/>
              </a:rPr>
              <a:t>积极推进</a:t>
            </a:r>
            <a:r>
              <a:rPr lang="zh-CN" altLang="en-US" sz="2000" b="1" dirty="0">
                <a:latin typeface="微软雅黑" panose="020B0503020204020204" pitchFamily="34" charset="-122"/>
                <a:ea typeface="微软雅黑" panose="020B0503020204020204" pitchFamily="34" charset="-122"/>
              </a:rPr>
              <a:t>“四新”课程建设</a:t>
            </a:r>
            <a:endParaRPr lang="en-US" altLang="zh-CN" sz="2000" b="1" dirty="0">
              <a:latin typeface="微软雅黑" panose="020B0503020204020204" pitchFamily="34" charset="-122"/>
              <a:ea typeface="微软雅黑" panose="020B0503020204020204" pitchFamily="34" charset="-122"/>
            </a:endParaRPr>
          </a:p>
          <a:p>
            <a:pPr marL="400039" lvl="1">
              <a:lnSpc>
                <a:spcPct val="200000"/>
              </a:lnSpc>
              <a:spcBef>
                <a:spcPts val="0"/>
              </a:spcBef>
            </a:pPr>
            <a:r>
              <a:rPr lang="zh-CN" altLang="en-US" sz="2000" b="1" dirty="0">
                <a:latin typeface="微软雅黑" panose="020B0503020204020204" pitchFamily="34" charset="-122"/>
                <a:ea typeface="微软雅黑" panose="020B0503020204020204" pitchFamily="34" charset="-122"/>
              </a:rPr>
              <a:t>强化提升实验实践能力课程建设</a:t>
            </a:r>
            <a:endParaRPr lang="en-US" altLang="zh-CN" sz="2000" b="1" dirty="0">
              <a:latin typeface="微软雅黑" panose="020B0503020204020204" pitchFamily="34" charset="-122"/>
              <a:ea typeface="微软雅黑" panose="020B0503020204020204" pitchFamily="34" charset="-122"/>
            </a:endParaRPr>
          </a:p>
        </p:txBody>
      </p:sp>
      <p:grpSp>
        <p:nvGrpSpPr>
          <p:cNvPr id="4" name="组合 60421"/>
          <p:cNvGrpSpPr>
            <a:grpSpLocks/>
          </p:cNvGrpSpPr>
          <p:nvPr/>
        </p:nvGrpSpPr>
        <p:grpSpPr bwMode="auto">
          <a:xfrm>
            <a:off x="6348611" y="1995686"/>
            <a:ext cx="2255837" cy="1713765"/>
            <a:chOff x="0" y="0"/>
            <a:chExt cx="4470272" cy="3352704"/>
          </a:xfrm>
        </p:grpSpPr>
        <p:sp>
          <p:nvSpPr>
            <p:cNvPr id="6" name="任意多边形 60422"/>
            <p:cNvSpPr>
              <a:spLocks/>
            </p:cNvSpPr>
            <p:nvPr/>
          </p:nvSpPr>
          <p:spPr bwMode="auto">
            <a:xfrm>
              <a:off x="885002" y="217925"/>
              <a:ext cx="2816271" cy="2816271"/>
            </a:xfrm>
            <a:custGeom>
              <a:avLst/>
              <a:gdLst>
                <a:gd name="T0" fmla="*/ 1408136 w 2816271"/>
                <a:gd name="T1" fmla="*/ 0 h 2816271"/>
                <a:gd name="T2" fmla="*/ 1408135 w 2816271"/>
                <a:gd name="T3" fmla="*/ 0 h 2816271"/>
                <a:gd name="T4" fmla="*/ 2816271 w 2816271"/>
                <a:gd name="T5" fmla="*/ 1408136 h 2816271"/>
                <a:gd name="T6" fmla="*/ 2627615 w 2816271"/>
                <a:gd name="T7" fmla="*/ 2112203 h 2816271"/>
                <a:gd name="T8" fmla="*/ 1408136 w 2816271"/>
                <a:gd name="T9" fmla="*/ 1408136 h 2816271"/>
                <a:gd name="T10" fmla="*/ 0 60000 65536"/>
                <a:gd name="T11" fmla="*/ 0 60000 65536"/>
                <a:gd name="T12" fmla="*/ 0 60000 65536"/>
                <a:gd name="T13" fmla="*/ 0 60000 65536"/>
                <a:gd name="T14" fmla="*/ 0 60000 65536"/>
                <a:gd name="T15" fmla="*/ 0 w 2816271"/>
                <a:gd name="T16" fmla="*/ 0 h 2816271"/>
                <a:gd name="T17" fmla="*/ 2816271 w 2816271"/>
                <a:gd name="T18" fmla="*/ 2816271 h 2816271"/>
              </a:gdLst>
              <a:ahLst/>
              <a:cxnLst>
                <a:cxn ang="T10">
                  <a:pos x="T0" y="T1"/>
                </a:cxn>
                <a:cxn ang="T11">
                  <a:pos x="T2" y="T3"/>
                </a:cxn>
                <a:cxn ang="T12">
                  <a:pos x="T4" y="T5"/>
                </a:cxn>
                <a:cxn ang="T13">
                  <a:pos x="T6" y="T7"/>
                </a:cxn>
                <a:cxn ang="T14">
                  <a:pos x="T8" y="T9"/>
                </a:cxn>
              </a:cxnLst>
              <a:rect l="T15" t="T16" r="T17" b="T18"/>
              <a:pathLst>
                <a:path w="2816271" h="2816271">
                  <a:moveTo>
                    <a:pt x="1408135" y="0"/>
                  </a:moveTo>
                  <a:lnTo>
                    <a:pt x="1408134" y="0"/>
                  </a:lnTo>
                  <a:cubicBezTo>
                    <a:pt x="2185826" y="0"/>
                    <a:pt x="2816270" y="630443"/>
                    <a:pt x="2816270" y="1408135"/>
                  </a:cubicBezTo>
                  <a:cubicBezTo>
                    <a:pt x="2816270" y="1655314"/>
                    <a:pt x="2751205" y="1898139"/>
                    <a:pt x="2627615" y="2112202"/>
                  </a:cubicBezTo>
                  <a:lnTo>
                    <a:pt x="1408135" y="1408135"/>
                  </a:lnTo>
                  <a:close/>
                </a:path>
              </a:pathLst>
            </a:custGeom>
            <a:gradFill rotWithShape="0">
              <a:gsLst>
                <a:gs pos="0">
                  <a:srgbClr val="668EC4"/>
                </a:gs>
                <a:gs pos="50000">
                  <a:srgbClr val="4880C2"/>
                </a:gs>
                <a:gs pos="100000">
                  <a:srgbClr val="3A6FB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 name="矩形 60423"/>
            <p:cNvSpPr>
              <a:spLocks noChangeArrowheads="1"/>
            </p:cNvSpPr>
            <p:nvPr/>
          </p:nvSpPr>
          <p:spPr bwMode="auto">
            <a:xfrm>
              <a:off x="2369244" y="814707"/>
              <a:ext cx="1005811" cy="838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0480" tIns="30480" rIns="30480" bIns="3048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9pPr>
            </a:lstStyle>
            <a:p>
              <a:pPr algn="ctr">
                <a:lnSpc>
                  <a:spcPct val="90000"/>
                </a:lnSpc>
                <a:spcAft>
                  <a:spcPct val="35000"/>
                </a:spcAft>
              </a:pPr>
              <a:r>
                <a:rPr lang="zh-CN" altLang="en-US" sz="1800" b="1">
                  <a:solidFill>
                    <a:srgbClr val="FFFFFF"/>
                  </a:solidFill>
                </a:rPr>
                <a:t>创新性</a:t>
              </a:r>
            </a:p>
          </p:txBody>
        </p:sp>
        <p:sp>
          <p:nvSpPr>
            <p:cNvPr id="8" name="任意多边形 60424"/>
            <p:cNvSpPr>
              <a:spLocks/>
            </p:cNvSpPr>
            <p:nvPr/>
          </p:nvSpPr>
          <p:spPr bwMode="auto">
            <a:xfrm>
              <a:off x="827000" y="318506"/>
              <a:ext cx="2816271" cy="2816271"/>
            </a:xfrm>
            <a:custGeom>
              <a:avLst/>
              <a:gdLst>
                <a:gd name="T0" fmla="*/ 2627617 w 2816271"/>
                <a:gd name="T1" fmla="*/ 2112203 h 2816271"/>
                <a:gd name="T2" fmla="*/ 2627615 w 2816271"/>
                <a:gd name="T3" fmla="*/ 2112203 h 2816271"/>
                <a:gd name="T4" fmla="*/ 1408136 w 2816271"/>
                <a:gd name="T5" fmla="*/ 2816271 h 2816271"/>
                <a:gd name="T6" fmla="*/ 188654 w 2816271"/>
                <a:gd name="T7" fmla="*/ 2112203 h 2816271"/>
                <a:gd name="T8" fmla="*/ 1408136 w 2816271"/>
                <a:gd name="T9" fmla="*/ 1408136 h 2816271"/>
                <a:gd name="T10" fmla="*/ 0 60000 65536"/>
                <a:gd name="T11" fmla="*/ 0 60000 65536"/>
                <a:gd name="T12" fmla="*/ 0 60000 65536"/>
                <a:gd name="T13" fmla="*/ 0 60000 65536"/>
                <a:gd name="T14" fmla="*/ 0 60000 65536"/>
                <a:gd name="T15" fmla="*/ 0 w 2816271"/>
                <a:gd name="T16" fmla="*/ 0 h 2816271"/>
                <a:gd name="T17" fmla="*/ 2816271 w 2816271"/>
                <a:gd name="T18" fmla="*/ 2816271 h 2816271"/>
              </a:gdLst>
              <a:ahLst/>
              <a:cxnLst>
                <a:cxn ang="T10">
                  <a:pos x="T0" y="T1"/>
                </a:cxn>
                <a:cxn ang="T11">
                  <a:pos x="T2" y="T3"/>
                </a:cxn>
                <a:cxn ang="T12">
                  <a:pos x="T4" y="T5"/>
                </a:cxn>
                <a:cxn ang="T13">
                  <a:pos x="T6" y="T7"/>
                </a:cxn>
                <a:cxn ang="T14">
                  <a:pos x="T8" y="T9"/>
                </a:cxn>
              </a:cxnLst>
              <a:rect l="T15" t="T16" r="T17" b="T18"/>
              <a:pathLst>
                <a:path w="2816271" h="2816271">
                  <a:moveTo>
                    <a:pt x="2627616" y="2112203"/>
                  </a:moveTo>
                  <a:lnTo>
                    <a:pt x="2627615" y="2112202"/>
                  </a:lnTo>
                  <a:cubicBezTo>
                    <a:pt x="2376076" y="2547881"/>
                    <a:pt x="1911213" y="2816269"/>
                    <a:pt x="1408135" y="2816270"/>
                  </a:cubicBezTo>
                  <a:cubicBezTo>
                    <a:pt x="905057" y="2816270"/>
                    <a:pt x="440193" y="2547881"/>
                    <a:pt x="188654" y="2112203"/>
                  </a:cubicBezTo>
                  <a:lnTo>
                    <a:pt x="1408135" y="1408135"/>
                  </a:lnTo>
                  <a:close/>
                </a:path>
              </a:pathLst>
            </a:custGeom>
            <a:gradFill rotWithShape="0">
              <a:gsLst>
                <a:gs pos="0">
                  <a:srgbClr val="668EC4"/>
                </a:gs>
                <a:gs pos="50000">
                  <a:srgbClr val="4880C2"/>
                </a:gs>
                <a:gs pos="100000">
                  <a:srgbClr val="3A6FB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 name="矩形 60425"/>
            <p:cNvSpPr>
              <a:spLocks noChangeArrowheads="1"/>
            </p:cNvSpPr>
            <p:nvPr/>
          </p:nvSpPr>
          <p:spPr bwMode="auto">
            <a:xfrm>
              <a:off x="1497541" y="2145730"/>
              <a:ext cx="1508716" cy="7375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0480" tIns="30480" rIns="30480" bIns="3048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9pPr>
            </a:lstStyle>
            <a:p>
              <a:pPr algn="ctr">
                <a:lnSpc>
                  <a:spcPct val="90000"/>
                </a:lnSpc>
                <a:spcAft>
                  <a:spcPct val="35000"/>
                </a:spcAft>
              </a:pPr>
              <a:r>
                <a:rPr lang="zh-CN" altLang="en-US" sz="1800" b="1">
                  <a:solidFill>
                    <a:srgbClr val="FFFFFF"/>
                  </a:solidFill>
                </a:rPr>
                <a:t>挑战度</a:t>
              </a:r>
              <a:endParaRPr lang="zh-CN" altLang="en-US" sz="1800"/>
            </a:p>
          </p:txBody>
        </p:sp>
        <p:sp>
          <p:nvSpPr>
            <p:cNvPr id="10" name="任意多边形 60426"/>
            <p:cNvSpPr>
              <a:spLocks/>
            </p:cNvSpPr>
            <p:nvPr/>
          </p:nvSpPr>
          <p:spPr bwMode="auto">
            <a:xfrm>
              <a:off x="768998" y="217925"/>
              <a:ext cx="2816271" cy="2816271"/>
            </a:xfrm>
            <a:custGeom>
              <a:avLst/>
              <a:gdLst>
                <a:gd name="T0" fmla="*/ 188654 w 2816271"/>
                <a:gd name="T1" fmla="*/ 2112203 h 2816271"/>
                <a:gd name="T2" fmla="*/ 188654 w 2816271"/>
                <a:gd name="T3" fmla="*/ 2112203 h 2816271"/>
                <a:gd name="T4" fmla="*/ 0 w 2816271"/>
                <a:gd name="T5" fmla="*/ 1408137 h 2816271"/>
                <a:gd name="T6" fmla="*/ 1408135 w 2816271"/>
                <a:gd name="T7" fmla="*/ 1 h 2816271"/>
                <a:gd name="T8" fmla="*/ 1408136 w 2816271"/>
                <a:gd name="T9" fmla="*/ 1408136 h 2816271"/>
                <a:gd name="T10" fmla="*/ 0 60000 65536"/>
                <a:gd name="T11" fmla="*/ 0 60000 65536"/>
                <a:gd name="T12" fmla="*/ 0 60000 65536"/>
                <a:gd name="T13" fmla="*/ 0 60000 65536"/>
                <a:gd name="T14" fmla="*/ 0 60000 65536"/>
                <a:gd name="T15" fmla="*/ 0 w 2816271"/>
                <a:gd name="T16" fmla="*/ 0 h 2816271"/>
                <a:gd name="T17" fmla="*/ 2816271 w 2816271"/>
                <a:gd name="T18" fmla="*/ 2816271 h 2816271"/>
              </a:gdLst>
              <a:ahLst/>
              <a:cxnLst>
                <a:cxn ang="T10">
                  <a:pos x="T0" y="T1"/>
                </a:cxn>
                <a:cxn ang="T11">
                  <a:pos x="T2" y="T3"/>
                </a:cxn>
                <a:cxn ang="T12">
                  <a:pos x="T4" y="T5"/>
                </a:cxn>
                <a:cxn ang="T13">
                  <a:pos x="T6" y="T7"/>
                </a:cxn>
                <a:cxn ang="T14">
                  <a:pos x="T8" y="T9"/>
                </a:cxn>
              </a:cxnLst>
              <a:rect l="T15" t="T16" r="T17" b="T18"/>
              <a:pathLst>
                <a:path w="2816271" h="2816271">
                  <a:moveTo>
                    <a:pt x="188654" y="2112203"/>
                  </a:moveTo>
                  <a:lnTo>
                    <a:pt x="188654" y="2112202"/>
                  </a:lnTo>
                  <a:cubicBezTo>
                    <a:pt x="65064" y="1898139"/>
                    <a:pt x="0" y="1655315"/>
                    <a:pt x="0" y="1408136"/>
                  </a:cubicBezTo>
                  <a:cubicBezTo>
                    <a:pt x="-1" y="630444"/>
                    <a:pt x="630443" y="1"/>
                    <a:pt x="1408134" y="1"/>
                  </a:cubicBezTo>
                  <a:lnTo>
                    <a:pt x="1408135" y="1408135"/>
                  </a:lnTo>
                  <a:close/>
                </a:path>
              </a:pathLst>
            </a:custGeom>
            <a:gradFill rotWithShape="0">
              <a:gsLst>
                <a:gs pos="0">
                  <a:srgbClr val="668EC4"/>
                </a:gs>
                <a:gs pos="50000">
                  <a:srgbClr val="4880C2"/>
                </a:gs>
                <a:gs pos="100000">
                  <a:srgbClr val="3A6FB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1" name="矩形 60427"/>
            <p:cNvSpPr>
              <a:spLocks noChangeArrowheads="1"/>
            </p:cNvSpPr>
            <p:nvPr/>
          </p:nvSpPr>
          <p:spPr bwMode="auto">
            <a:xfrm>
              <a:off x="1095216" y="814707"/>
              <a:ext cx="1005811" cy="838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0480" tIns="30480" rIns="30480" bIns="30480" anchor="ct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9pPr>
            </a:lstStyle>
            <a:p>
              <a:pPr algn="ctr">
                <a:lnSpc>
                  <a:spcPct val="90000"/>
                </a:lnSpc>
                <a:spcAft>
                  <a:spcPct val="35000"/>
                </a:spcAft>
              </a:pPr>
              <a:r>
                <a:rPr lang="zh-CN" altLang="en-US" sz="1800" b="1" dirty="0">
                  <a:solidFill>
                    <a:srgbClr val="FFFFFF"/>
                  </a:solidFill>
                </a:rPr>
                <a:t>高阶性</a:t>
              </a:r>
            </a:p>
          </p:txBody>
        </p:sp>
        <p:sp>
          <p:nvSpPr>
            <p:cNvPr id="12" name="任意多边形 60428"/>
            <p:cNvSpPr>
              <a:spLocks/>
            </p:cNvSpPr>
            <p:nvPr/>
          </p:nvSpPr>
          <p:spPr bwMode="auto">
            <a:xfrm>
              <a:off x="710893" y="43585"/>
              <a:ext cx="3164952" cy="3164952"/>
            </a:xfrm>
            <a:custGeom>
              <a:avLst/>
              <a:gdLst>
                <a:gd name="T0" fmla="*/ 426904250 w 21600"/>
                <a:gd name="T1" fmla="*/ 106468397 h 21600"/>
                <a:gd name="T2" fmla="*/ 231830232 w 21600"/>
                <a:gd name="T3" fmla="*/ 11786956 h 21600"/>
                <a:gd name="T4" fmla="*/ 407087555 w 21600"/>
                <a:gd name="T5" fmla="*/ 119221391 h 21600"/>
                <a:gd name="T6" fmla="*/ 495521556 w 21600"/>
                <a:gd name="T7" fmla="*/ 352253902 h 21600"/>
                <a:gd name="T8" fmla="*/ 403094148 w 21600"/>
                <a:gd name="T9" fmla="*/ 386734283 h 21600"/>
                <a:gd name="T10" fmla="*/ 368613767 w 21600"/>
                <a:gd name="T11" fmla="*/ 294307095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625" y="14829"/>
                  </a:moveTo>
                  <a:lnTo>
                    <a:pt x="19624" y="14828"/>
                  </a:lnTo>
                  <a:cubicBezTo>
                    <a:pt x="20202" y="13563"/>
                    <a:pt x="20501" y="12189"/>
                    <a:pt x="20501" y="10799"/>
                  </a:cubicBezTo>
                  <a:cubicBezTo>
                    <a:pt x="20501" y="5440"/>
                    <a:pt x="16157" y="1097"/>
                    <a:pt x="10799" y="1097"/>
                  </a:cubicBezTo>
                  <a:cubicBezTo>
                    <a:pt x="10798" y="1096"/>
                    <a:pt x="10798" y="1097"/>
                    <a:pt x="10798" y="1097"/>
                  </a:cubicBezTo>
                  <a:lnTo>
                    <a:pt x="10798" y="0"/>
                  </a:lnTo>
                  <a:cubicBezTo>
                    <a:pt x="10798" y="0"/>
                    <a:pt x="10799" y="-1"/>
                    <a:pt x="10800" y="0"/>
                  </a:cubicBezTo>
                  <a:cubicBezTo>
                    <a:pt x="16764" y="0"/>
                    <a:pt x="21600" y="4835"/>
                    <a:pt x="21600" y="10800"/>
                  </a:cubicBezTo>
                  <a:cubicBezTo>
                    <a:pt x="21600" y="12348"/>
                    <a:pt x="21267" y="13877"/>
                    <a:pt x="20624" y="15286"/>
                  </a:cubicBezTo>
                  <a:lnTo>
                    <a:pt x="23080" y="16407"/>
                  </a:lnTo>
                  <a:lnTo>
                    <a:pt x="18775" y="18013"/>
                  </a:lnTo>
                  <a:lnTo>
                    <a:pt x="17169" y="13708"/>
                  </a:lnTo>
                  <a:lnTo>
                    <a:pt x="19625" y="14829"/>
                  </a:lnTo>
                  <a:close/>
                </a:path>
              </a:pathLst>
            </a:custGeom>
            <a:gradFill rotWithShape="0">
              <a:gsLst>
                <a:gs pos="0">
                  <a:srgbClr val="BAC6DE"/>
                </a:gs>
                <a:gs pos="50000">
                  <a:srgbClr val="ADBEDC"/>
                </a:gs>
                <a:gs pos="100000">
                  <a:srgbClr val="96A6C4"/>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3" name="任意多边形 60429"/>
            <p:cNvSpPr>
              <a:spLocks/>
            </p:cNvSpPr>
            <p:nvPr/>
          </p:nvSpPr>
          <p:spPr bwMode="auto">
            <a:xfrm>
              <a:off x="652659" y="143988"/>
              <a:ext cx="3164952" cy="3164952"/>
            </a:xfrm>
            <a:custGeom>
              <a:avLst/>
              <a:gdLst>
                <a:gd name="T0" fmla="*/ 242908586 w 21600"/>
                <a:gd name="T1" fmla="*/ 463467051 h 21600"/>
                <a:gd name="T2" fmla="*/ 422438445 w 21600"/>
                <a:gd name="T3" fmla="*/ 341927077 h 21600"/>
                <a:gd name="T4" fmla="*/ 241792208 w 21600"/>
                <a:gd name="T5" fmla="*/ 439914835 h 21600"/>
                <a:gd name="T6" fmla="*/ -4186528 w 21600"/>
                <a:gd name="T7" fmla="*/ 400045539 h 21600"/>
                <a:gd name="T8" fmla="*/ 12130411 w 21600"/>
                <a:gd name="T9" fmla="*/ 302744766 h 21600"/>
                <a:gd name="T10" fmla="*/ 109431289 w 21600"/>
                <a:gd name="T11" fmla="*/ 319083165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2898" y="16429"/>
                  </a:moveTo>
                  <a:lnTo>
                    <a:pt x="2897" y="16429"/>
                  </a:lnTo>
                  <a:cubicBezTo>
                    <a:pt x="4718" y="18984"/>
                    <a:pt x="7662" y="20502"/>
                    <a:pt x="10800" y="20502"/>
                  </a:cubicBezTo>
                  <a:cubicBezTo>
                    <a:pt x="14265" y="20501"/>
                    <a:pt x="17468" y="18653"/>
                    <a:pt x="19201" y="15652"/>
                  </a:cubicBezTo>
                  <a:lnTo>
                    <a:pt x="20152" y="16201"/>
                  </a:lnTo>
                  <a:cubicBezTo>
                    <a:pt x="18222" y="19542"/>
                    <a:pt x="14657" y="21599"/>
                    <a:pt x="10800" y="21600"/>
                  </a:cubicBezTo>
                  <a:cubicBezTo>
                    <a:pt x="7307" y="21600"/>
                    <a:pt x="4030" y="19910"/>
                    <a:pt x="2003" y="17066"/>
                  </a:cubicBezTo>
                  <a:lnTo>
                    <a:pt x="-195" y="18633"/>
                  </a:lnTo>
                  <a:lnTo>
                    <a:pt x="565" y="14101"/>
                  </a:lnTo>
                  <a:lnTo>
                    <a:pt x="5097" y="14862"/>
                  </a:lnTo>
                  <a:lnTo>
                    <a:pt x="2898" y="16429"/>
                  </a:lnTo>
                  <a:close/>
                </a:path>
              </a:pathLst>
            </a:custGeom>
            <a:gradFill rotWithShape="0">
              <a:gsLst>
                <a:gs pos="0">
                  <a:srgbClr val="BAC6DE"/>
                </a:gs>
                <a:gs pos="50000">
                  <a:srgbClr val="ADBEDC"/>
                </a:gs>
                <a:gs pos="100000">
                  <a:srgbClr val="96A6C4"/>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4" name="任意多边形 60430"/>
            <p:cNvSpPr>
              <a:spLocks/>
            </p:cNvSpPr>
            <p:nvPr/>
          </p:nvSpPr>
          <p:spPr bwMode="auto">
            <a:xfrm>
              <a:off x="594425" y="43585"/>
              <a:ext cx="3164952" cy="3164952"/>
            </a:xfrm>
            <a:custGeom>
              <a:avLst/>
              <a:gdLst>
                <a:gd name="T0" fmla="*/ 25763735 w 21600"/>
                <a:gd name="T1" fmla="*/ 125597888 h 21600"/>
                <a:gd name="T2" fmla="*/ 41264823 w 21600"/>
                <a:gd name="T3" fmla="*/ 341905392 h 21600"/>
                <a:gd name="T4" fmla="*/ 46718210 w 21600"/>
                <a:gd name="T5" fmla="*/ 136397257 h 21600"/>
                <a:gd name="T6" fmla="*/ 204327542 w 21600"/>
                <a:gd name="T7" fmla="*/ -56637107 h 21600"/>
                <a:gd name="T8" fmla="*/ 280394792 w 21600"/>
                <a:gd name="T9" fmla="*/ 6140300 h 21600"/>
                <a:gd name="T10" fmla="*/ 217595866 w 21600"/>
                <a:gd name="T11" fmla="*/ 82207584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9878" y="1141"/>
                  </a:moveTo>
                  <a:lnTo>
                    <a:pt x="9877" y="1140"/>
                  </a:lnTo>
                  <a:cubicBezTo>
                    <a:pt x="4899" y="1615"/>
                    <a:pt x="1097" y="5797"/>
                    <a:pt x="1097" y="10798"/>
                  </a:cubicBezTo>
                  <a:cubicBezTo>
                    <a:pt x="1096" y="12502"/>
                    <a:pt x="1545" y="14175"/>
                    <a:pt x="2396" y="15650"/>
                  </a:cubicBezTo>
                  <a:lnTo>
                    <a:pt x="1446" y="16200"/>
                  </a:lnTo>
                  <a:lnTo>
                    <a:pt x="1445" y="16200"/>
                  </a:lnTo>
                  <a:cubicBezTo>
                    <a:pt x="498" y="14558"/>
                    <a:pt x="-1" y="12695"/>
                    <a:pt x="-1" y="10800"/>
                  </a:cubicBezTo>
                  <a:cubicBezTo>
                    <a:pt x="-2" y="5232"/>
                    <a:pt x="4230" y="577"/>
                    <a:pt x="9772" y="48"/>
                  </a:cubicBezTo>
                  <a:lnTo>
                    <a:pt x="9517" y="-2638"/>
                  </a:lnTo>
                  <a:lnTo>
                    <a:pt x="13060" y="286"/>
                  </a:lnTo>
                  <a:lnTo>
                    <a:pt x="10135" y="3829"/>
                  </a:lnTo>
                  <a:lnTo>
                    <a:pt x="9878" y="1141"/>
                  </a:lnTo>
                  <a:close/>
                </a:path>
              </a:pathLst>
            </a:custGeom>
            <a:gradFill rotWithShape="0">
              <a:gsLst>
                <a:gs pos="0">
                  <a:srgbClr val="BAC6DE"/>
                </a:gs>
                <a:gs pos="50000">
                  <a:srgbClr val="ADBEDC"/>
                </a:gs>
                <a:gs pos="100000">
                  <a:srgbClr val="96A6C4"/>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3200">
                  <a:solidFill>
                    <a:schemeClr val="tx1"/>
                  </a:solidFill>
                  <a:latin typeface="Arial" panose="020B0604020202020204" pitchFamily="34" charset="0"/>
                  <a:ea typeface="宋体" panose="02010600030101010101" pitchFamily="2" charset="-122"/>
                </a:defRPr>
              </a:lvl1pPr>
              <a:lvl2pPr marL="742950" indent="-285750">
                <a:defRPr sz="3200">
                  <a:solidFill>
                    <a:schemeClr val="tx1"/>
                  </a:solidFill>
                  <a:latin typeface="Arial" panose="020B0604020202020204" pitchFamily="34" charset="0"/>
                  <a:ea typeface="宋体" panose="02010600030101010101" pitchFamily="2" charset="-122"/>
                </a:defRPr>
              </a:lvl2pPr>
              <a:lvl3pPr marL="1143000" indent="-228600">
                <a:defRPr sz="3200">
                  <a:solidFill>
                    <a:schemeClr val="tx1"/>
                  </a:solidFill>
                  <a:latin typeface="Arial" panose="020B0604020202020204" pitchFamily="34" charset="0"/>
                  <a:ea typeface="宋体" panose="02010600030101010101" pitchFamily="2" charset="-122"/>
                </a:defRPr>
              </a:lvl3pPr>
              <a:lvl4pPr marL="1600200" indent="-228600">
                <a:defRPr sz="3200">
                  <a:solidFill>
                    <a:schemeClr val="tx1"/>
                  </a:solidFill>
                  <a:latin typeface="Arial" panose="020B0604020202020204" pitchFamily="34" charset="0"/>
                  <a:ea typeface="宋体" panose="02010600030101010101" pitchFamily="2" charset="-122"/>
                </a:defRPr>
              </a:lvl4pPr>
              <a:lvl5pPr marL="2057400" indent="-228600">
                <a:defRPr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a:solidFill>
                    <a:schemeClr val="tx1"/>
                  </a:solidFill>
                  <a:latin typeface="Arial" panose="020B0604020202020204" pitchFamily="34" charset="0"/>
                  <a:ea typeface="宋体" panose="02010600030101010101" pitchFamily="2" charset="-122"/>
                </a:defRPr>
              </a:lvl9pPr>
            </a:lstStyle>
            <a:p>
              <a:endParaRPr lang="zh-CN" altLang="en-US"/>
            </a:p>
          </p:txBody>
        </p:sp>
      </p:grpSp>
    </p:spTree>
    <p:extLst>
      <p:ext uri="{BB962C8B-B14F-4D97-AF65-F5344CB8AC3E}">
        <p14:creationId xmlns:p14="http://schemas.microsoft.com/office/powerpoint/2010/main" xmlns="" val="14475162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109710"/>
            <a:ext cx="6569968" cy="533214"/>
          </a:xfrm>
        </p:spPr>
        <p:txBody>
          <a:bodyPr/>
          <a:lstStyle/>
          <a:p>
            <a:r>
              <a:rPr lang="en-US" altLang="zh-CN" sz="2800" dirty="0"/>
              <a:t>2018</a:t>
            </a:r>
            <a:r>
              <a:rPr lang="zh-CN" altLang="en-US" sz="2800" dirty="0"/>
              <a:t>年工作思路和重点任务</a:t>
            </a:r>
          </a:p>
        </p:txBody>
      </p:sp>
      <p:sp>
        <p:nvSpPr>
          <p:cNvPr id="7" name="椭圆 6"/>
          <p:cNvSpPr/>
          <p:nvPr/>
        </p:nvSpPr>
        <p:spPr>
          <a:xfrm>
            <a:off x="1763689" y="2068511"/>
            <a:ext cx="792088" cy="79208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latin typeface="微软雅黑" pitchFamily="34" charset="-122"/>
                <a:ea typeface="微软雅黑" pitchFamily="34" charset="-122"/>
              </a:rPr>
              <a:t>5</a:t>
            </a:r>
            <a:endParaRPr lang="zh-CN" altLang="en-US" sz="2400" b="1" dirty="0">
              <a:latin typeface="微软雅黑" pitchFamily="34" charset="-122"/>
              <a:ea typeface="微软雅黑" pitchFamily="34" charset="-122"/>
            </a:endParaRPr>
          </a:p>
        </p:txBody>
      </p:sp>
      <p:sp>
        <p:nvSpPr>
          <p:cNvPr id="11" name="TextBox 9"/>
          <p:cNvSpPr txBox="1"/>
          <p:nvPr/>
        </p:nvSpPr>
        <p:spPr>
          <a:xfrm>
            <a:off x="1331641" y="2840275"/>
            <a:ext cx="1656184" cy="1200329"/>
          </a:xfrm>
          <a:prstGeom prst="rect">
            <a:avLst/>
          </a:prstGeom>
          <a:noFill/>
        </p:spPr>
        <p:txBody>
          <a:bodyPr wrap="square" rtlCol="0">
            <a:spAutoFit/>
          </a:bodyPr>
          <a:lstStyle/>
          <a:p>
            <a:pPr algn="ctr">
              <a:lnSpc>
                <a:spcPct val="150000"/>
              </a:lnSpc>
            </a:pPr>
            <a:r>
              <a:rPr lang="zh-CN" altLang="en-US" sz="2400" b="1" dirty="0">
                <a:solidFill>
                  <a:srgbClr val="002060"/>
                </a:solidFill>
                <a:latin typeface="微软雅黑" pitchFamily="34" charset="-122"/>
                <a:ea typeface="微软雅黑" pitchFamily="34" charset="-122"/>
              </a:rPr>
              <a:t>“五学”</a:t>
            </a:r>
            <a:endParaRPr lang="en-US" altLang="zh-CN" sz="2400" b="1" dirty="0">
              <a:solidFill>
                <a:srgbClr val="002060"/>
              </a:solidFill>
              <a:latin typeface="微软雅黑" pitchFamily="34" charset="-122"/>
              <a:ea typeface="微软雅黑" pitchFamily="34" charset="-122"/>
            </a:endParaRPr>
          </a:p>
          <a:p>
            <a:pPr algn="ctr">
              <a:lnSpc>
                <a:spcPct val="150000"/>
              </a:lnSpc>
            </a:pPr>
            <a:r>
              <a:rPr lang="zh-CN" altLang="en-US" sz="2400" b="1" dirty="0">
                <a:solidFill>
                  <a:srgbClr val="002060"/>
                </a:solidFill>
                <a:latin typeface="微软雅黑" pitchFamily="34" charset="-122"/>
                <a:ea typeface="微软雅黑" pitchFamily="34" charset="-122"/>
              </a:rPr>
              <a:t>学懂弄通</a:t>
            </a:r>
            <a:endParaRPr lang="en-US" altLang="zh-CN" sz="2400" b="1" dirty="0">
              <a:solidFill>
                <a:srgbClr val="002060"/>
              </a:solidFill>
              <a:latin typeface="微软雅黑" pitchFamily="34" charset="-122"/>
              <a:ea typeface="微软雅黑" pitchFamily="34" charset="-122"/>
            </a:endParaRPr>
          </a:p>
        </p:txBody>
      </p:sp>
      <p:sp>
        <p:nvSpPr>
          <p:cNvPr id="12" name="椭圆 11"/>
          <p:cNvSpPr/>
          <p:nvPr/>
        </p:nvSpPr>
        <p:spPr>
          <a:xfrm>
            <a:off x="4139952" y="2083026"/>
            <a:ext cx="792088" cy="79208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latin typeface="微软雅黑" pitchFamily="34" charset="-122"/>
                <a:ea typeface="微软雅黑" pitchFamily="34" charset="-122"/>
              </a:rPr>
              <a:t>5</a:t>
            </a:r>
            <a:endParaRPr lang="zh-CN" altLang="en-US" sz="2400" b="1" dirty="0">
              <a:latin typeface="微软雅黑" pitchFamily="34" charset="-122"/>
              <a:ea typeface="微软雅黑" pitchFamily="34" charset="-122"/>
            </a:endParaRPr>
          </a:p>
        </p:txBody>
      </p:sp>
      <p:sp>
        <p:nvSpPr>
          <p:cNvPr id="13" name="TextBox 11"/>
          <p:cNvSpPr txBox="1"/>
          <p:nvPr/>
        </p:nvSpPr>
        <p:spPr>
          <a:xfrm>
            <a:off x="3707904" y="2854790"/>
            <a:ext cx="1656184" cy="1200329"/>
          </a:xfrm>
          <a:prstGeom prst="rect">
            <a:avLst/>
          </a:prstGeom>
          <a:noFill/>
        </p:spPr>
        <p:txBody>
          <a:bodyPr wrap="square" rtlCol="0">
            <a:spAutoFit/>
          </a:bodyPr>
          <a:lstStyle/>
          <a:p>
            <a:pPr algn="ctr">
              <a:lnSpc>
                <a:spcPct val="150000"/>
              </a:lnSpc>
            </a:pPr>
            <a:r>
              <a:rPr lang="zh-CN" altLang="en-US" sz="2400" b="1" dirty="0">
                <a:solidFill>
                  <a:srgbClr val="002060"/>
                </a:solidFill>
                <a:latin typeface="微软雅黑" pitchFamily="34" charset="-122"/>
                <a:ea typeface="微软雅黑" pitchFamily="34" charset="-122"/>
              </a:rPr>
              <a:t>“五干”做实</a:t>
            </a:r>
            <a:endParaRPr lang="en-US" altLang="zh-CN" sz="2400" b="1" dirty="0">
              <a:solidFill>
                <a:srgbClr val="002060"/>
              </a:solidFill>
              <a:latin typeface="微软雅黑" pitchFamily="34" charset="-122"/>
              <a:ea typeface="微软雅黑" pitchFamily="34" charset="-122"/>
            </a:endParaRPr>
          </a:p>
        </p:txBody>
      </p:sp>
      <p:sp>
        <p:nvSpPr>
          <p:cNvPr id="14" name="椭圆 13"/>
          <p:cNvSpPr/>
          <p:nvPr/>
        </p:nvSpPr>
        <p:spPr>
          <a:xfrm>
            <a:off x="6581399" y="2092316"/>
            <a:ext cx="813772" cy="79208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latin typeface="微软雅黑" pitchFamily="34" charset="-122"/>
                <a:ea typeface="微软雅黑" pitchFamily="34" charset="-122"/>
              </a:rPr>
              <a:t>10</a:t>
            </a:r>
            <a:endParaRPr lang="zh-CN" altLang="en-US" sz="2400" b="1" dirty="0">
              <a:latin typeface="微软雅黑" pitchFamily="34" charset="-122"/>
              <a:ea typeface="微软雅黑" pitchFamily="34" charset="-122"/>
            </a:endParaRPr>
          </a:p>
        </p:txBody>
      </p:sp>
      <p:sp>
        <p:nvSpPr>
          <p:cNvPr id="15" name="TextBox 13"/>
          <p:cNvSpPr txBox="1"/>
          <p:nvPr/>
        </p:nvSpPr>
        <p:spPr>
          <a:xfrm>
            <a:off x="6171035" y="2864081"/>
            <a:ext cx="1656184" cy="1200329"/>
          </a:xfrm>
          <a:prstGeom prst="rect">
            <a:avLst/>
          </a:prstGeom>
          <a:noFill/>
        </p:spPr>
        <p:txBody>
          <a:bodyPr wrap="square" rtlCol="0">
            <a:spAutoFit/>
          </a:bodyPr>
          <a:lstStyle/>
          <a:p>
            <a:pPr algn="ctr">
              <a:lnSpc>
                <a:spcPct val="150000"/>
              </a:lnSpc>
            </a:pPr>
            <a:r>
              <a:rPr lang="zh-CN" altLang="en-US" sz="2400" b="1" dirty="0">
                <a:solidFill>
                  <a:srgbClr val="002060"/>
                </a:solidFill>
                <a:latin typeface="微软雅黑" pitchFamily="34" charset="-122"/>
                <a:ea typeface="微软雅黑" pitchFamily="34" charset="-122"/>
              </a:rPr>
              <a:t>“十落实”见成效</a:t>
            </a:r>
            <a:endParaRPr lang="en-US" altLang="zh-CN" sz="2400" b="1" dirty="0">
              <a:solidFill>
                <a:srgbClr val="002060"/>
              </a:solidFill>
              <a:latin typeface="微软雅黑" pitchFamily="34" charset="-122"/>
              <a:ea typeface="微软雅黑" pitchFamily="34" charset="-122"/>
            </a:endParaRPr>
          </a:p>
        </p:txBody>
      </p:sp>
      <p:sp>
        <p:nvSpPr>
          <p:cNvPr id="16" name="TextBox 14"/>
          <p:cNvSpPr txBox="1"/>
          <p:nvPr/>
        </p:nvSpPr>
        <p:spPr>
          <a:xfrm>
            <a:off x="1187624" y="1412890"/>
            <a:ext cx="1944216" cy="646331"/>
          </a:xfrm>
          <a:prstGeom prst="rect">
            <a:avLst/>
          </a:prstGeom>
          <a:noFill/>
        </p:spPr>
        <p:txBody>
          <a:bodyPr wrap="square" rtlCol="0">
            <a:spAutoFit/>
          </a:bodyPr>
          <a:lstStyle/>
          <a:p>
            <a:pPr algn="ctr">
              <a:lnSpc>
                <a:spcPct val="150000"/>
              </a:lnSpc>
            </a:pPr>
            <a:r>
              <a:rPr lang="zh-CN" altLang="en-US" sz="2400" b="1" dirty="0">
                <a:solidFill>
                  <a:srgbClr val="C00000"/>
                </a:solidFill>
                <a:latin typeface="微软雅黑" pitchFamily="34" charset="-122"/>
                <a:ea typeface="微软雅黑" pitchFamily="34" charset="-122"/>
              </a:rPr>
              <a:t>“顶到天”</a:t>
            </a:r>
            <a:endParaRPr lang="en-US" altLang="zh-CN" sz="2400" b="1" dirty="0">
              <a:solidFill>
                <a:srgbClr val="C00000"/>
              </a:solidFill>
              <a:latin typeface="微软雅黑" pitchFamily="34" charset="-122"/>
              <a:ea typeface="微软雅黑" pitchFamily="34" charset="-122"/>
            </a:endParaRPr>
          </a:p>
        </p:txBody>
      </p:sp>
      <p:sp>
        <p:nvSpPr>
          <p:cNvPr id="17" name="TextBox 15"/>
          <p:cNvSpPr txBox="1"/>
          <p:nvPr/>
        </p:nvSpPr>
        <p:spPr>
          <a:xfrm>
            <a:off x="3635896" y="1427405"/>
            <a:ext cx="1800200" cy="646331"/>
          </a:xfrm>
          <a:prstGeom prst="rect">
            <a:avLst/>
          </a:prstGeom>
          <a:noFill/>
        </p:spPr>
        <p:txBody>
          <a:bodyPr wrap="square" rtlCol="0">
            <a:spAutoFit/>
          </a:bodyPr>
          <a:lstStyle/>
          <a:p>
            <a:pPr algn="ctr">
              <a:lnSpc>
                <a:spcPct val="150000"/>
              </a:lnSpc>
            </a:pPr>
            <a:r>
              <a:rPr lang="zh-CN" altLang="en-US" sz="2400" b="1" dirty="0">
                <a:solidFill>
                  <a:srgbClr val="C00000"/>
                </a:solidFill>
                <a:latin typeface="微软雅黑" pitchFamily="34" charset="-122"/>
                <a:ea typeface="微软雅黑" pitchFamily="34" charset="-122"/>
              </a:rPr>
              <a:t>“宽到边”</a:t>
            </a:r>
            <a:endParaRPr lang="en-US" altLang="zh-CN" sz="2400" b="1" dirty="0">
              <a:solidFill>
                <a:srgbClr val="C00000"/>
              </a:solidFill>
              <a:latin typeface="微软雅黑" pitchFamily="34" charset="-122"/>
              <a:ea typeface="微软雅黑" pitchFamily="34" charset="-122"/>
            </a:endParaRPr>
          </a:p>
        </p:txBody>
      </p:sp>
      <p:sp>
        <p:nvSpPr>
          <p:cNvPr id="18" name="TextBox 16"/>
          <p:cNvSpPr txBox="1"/>
          <p:nvPr/>
        </p:nvSpPr>
        <p:spPr>
          <a:xfrm>
            <a:off x="6084168" y="1436695"/>
            <a:ext cx="1800200" cy="646331"/>
          </a:xfrm>
          <a:prstGeom prst="rect">
            <a:avLst/>
          </a:prstGeom>
          <a:noFill/>
        </p:spPr>
        <p:txBody>
          <a:bodyPr wrap="square" rtlCol="0">
            <a:spAutoFit/>
          </a:bodyPr>
          <a:lstStyle/>
          <a:p>
            <a:pPr algn="ctr">
              <a:lnSpc>
                <a:spcPct val="150000"/>
              </a:lnSpc>
            </a:pPr>
            <a:r>
              <a:rPr lang="zh-CN" altLang="en-US" sz="2400" b="1" dirty="0">
                <a:solidFill>
                  <a:srgbClr val="C00000"/>
                </a:solidFill>
                <a:latin typeface="微软雅黑" pitchFamily="34" charset="-122"/>
                <a:ea typeface="微软雅黑" pitchFamily="34" charset="-122"/>
              </a:rPr>
              <a:t>“立到地”</a:t>
            </a:r>
            <a:endParaRPr lang="en-US" altLang="zh-CN" sz="24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xmlns="" val="20865623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56CE945-904E-4E12-9FD4-758B2889F679}"/>
              </a:ext>
            </a:extLst>
          </p:cNvPr>
          <p:cNvSpPr>
            <a:spLocks noGrp="1"/>
          </p:cNvSpPr>
          <p:nvPr>
            <p:ph type="title"/>
          </p:nvPr>
        </p:nvSpPr>
        <p:spPr/>
        <p:txBody>
          <a:bodyPr/>
          <a:lstStyle/>
          <a:p>
            <a:r>
              <a:rPr lang="zh-CN" altLang="en-US" sz="2800" dirty="0"/>
              <a:t>举办中国慕课大会</a:t>
            </a:r>
          </a:p>
        </p:txBody>
      </p:sp>
      <p:sp>
        <p:nvSpPr>
          <p:cNvPr id="5" name="内容占位符 2">
            <a:extLst>
              <a:ext uri="{FF2B5EF4-FFF2-40B4-BE49-F238E27FC236}">
                <a16:creationId xmlns="" xmlns:a16="http://schemas.microsoft.com/office/drawing/2014/main" id="{72B6F9A8-DF54-45F3-9B68-5CE092DF8415}"/>
              </a:ext>
            </a:extLst>
          </p:cNvPr>
          <p:cNvSpPr>
            <a:spLocks noGrp="1"/>
          </p:cNvSpPr>
          <p:nvPr>
            <p:ph sz="half" idx="1"/>
          </p:nvPr>
        </p:nvSpPr>
        <p:spPr>
          <a:xfrm>
            <a:off x="179512" y="987574"/>
            <a:ext cx="5616624" cy="2468810"/>
          </a:xfrm>
        </p:spPr>
        <p:txBody>
          <a:bodyPr/>
          <a:lstStyle/>
          <a:p>
            <a:pPr>
              <a:lnSpc>
                <a:spcPct val="200000"/>
              </a:lnSpc>
              <a:spcBef>
                <a:spcPts val="0"/>
              </a:spcBef>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月底召开</a:t>
            </a:r>
            <a:r>
              <a:rPr lang="zh-CN" altLang="en-US" sz="2000" b="1" dirty="0">
                <a:solidFill>
                  <a:srgbClr val="C00000"/>
                </a:solidFill>
                <a:latin typeface="微软雅黑" panose="020B0503020204020204" pitchFamily="34" charset="-122"/>
                <a:ea typeface="微软雅黑" panose="020B0503020204020204" pitchFamily="34" charset="-122"/>
              </a:rPr>
              <a:t>中国慕课大会</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200000"/>
              </a:lnSpc>
              <a:spcBef>
                <a:spcPts val="0"/>
              </a:spcBef>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出台</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在线开放课程建设与应用</a:t>
            </a:r>
            <a:r>
              <a:rPr lang="zh-CN" altLang="en-US" sz="2000" b="1" dirty="0">
                <a:solidFill>
                  <a:srgbClr val="C00000"/>
                </a:solidFill>
                <a:latin typeface="微软雅黑" panose="020B0503020204020204" pitchFamily="34" charset="-122"/>
                <a:ea typeface="微软雅黑" panose="020B0503020204020204" pitchFamily="34" charset="-122"/>
              </a:rPr>
              <a:t>管理办法</a:t>
            </a:r>
            <a:r>
              <a:rPr lang="en-US" altLang="zh-CN" sz="2000" b="1" dirty="0">
                <a:latin typeface="微软雅黑" panose="020B0503020204020204" pitchFamily="34" charset="-122"/>
                <a:ea typeface="微软雅黑" panose="020B0503020204020204" pitchFamily="34" charset="-122"/>
              </a:rPr>
              <a:t>》</a:t>
            </a:r>
          </a:p>
          <a:p>
            <a:pPr>
              <a:lnSpc>
                <a:spcPct val="200000"/>
              </a:lnSpc>
              <a:spcBef>
                <a:spcPts val="0"/>
              </a:spcBef>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推进“</a:t>
            </a:r>
            <a:r>
              <a:rPr lang="zh-CN" altLang="en-US" sz="2000" b="1" dirty="0">
                <a:solidFill>
                  <a:srgbClr val="C00000"/>
                </a:solidFill>
                <a:latin typeface="微软雅黑" panose="020B0503020204020204" pitchFamily="34" charset="-122"/>
                <a:ea typeface="微软雅黑" panose="020B0503020204020204" pitchFamily="34" charset="-122"/>
              </a:rPr>
              <a:t>亚欧会议慕课网络行动</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a:lnSpc>
                <a:spcPct val="200000"/>
              </a:lnSpc>
              <a:spcBef>
                <a:spcPts val="0"/>
              </a:spcBef>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支持国内慕课平台</a:t>
            </a:r>
            <a:r>
              <a:rPr lang="zh-CN" altLang="en-US" sz="2000" b="1" dirty="0">
                <a:solidFill>
                  <a:srgbClr val="C00000"/>
                </a:solidFill>
                <a:latin typeface="微软雅黑" panose="020B0503020204020204" pitchFamily="34" charset="-122"/>
                <a:ea typeface="微软雅黑" panose="020B0503020204020204" pitchFamily="34" charset="-122"/>
              </a:rPr>
              <a:t>横向联合</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200000"/>
              </a:lnSpc>
              <a:spcBef>
                <a:spcPts val="0"/>
              </a:spcBef>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推动更多慕课</a:t>
            </a:r>
            <a:r>
              <a:rPr lang="zh-CN" altLang="en-US" sz="2000" b="1" dirty="0">
                <a:solidFill>
                  <a:srgbClr val="C00000"/>
                </a:solidFill>
                <a:latin typeface="微软雅黑" panose="020B0503020204020204" pitchFamily="34" charset="-122"/>
                <a:ea typeface="微软雅黑" panose="020B0503020204020204" pitchFamily="34" charset="-122"/>
              </a:rPr>
              <a:t>上线国际著名平台</a:t>
            </a:r>
            <a:endParaRPr lang="zh-CN" altLang="en-US" sz="2000" b="1" dirty="0"/>
          </a:p>
        </p:txBody>
      </p:sp>
      <p:pic>
        <p:nvPicPr>
          <p:cNvPr id="3" name="图片 2"/>
          <p:cNvPicPr>
            <a:picLocks noChangeAspect="1"/>
          </p:cNvPicPr>
          <p:nvPr/>
        </p:nvPicPr>
        <p:blipFill>
          <a:blip r:embed="rId2" cstate="print"/>
          <a:stretch>
            <a:fillRect/>
          </a:stretch>
        </p:blipFill>
        <p:spPr>
          <a:xfrm>
            <a:off x="5652120" y="987574"/>
            <a:ext cx="3180553" cy="21087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11617381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56CE945-904E-4E12-9FD4-758B2889F679}"/>
              </a:ext>
            </a:extLst>
          </p:cNvPr>
          <p:cNvSpPr>
            <a:spLocks noGrp="1"/>
          </p:cNvSpPr>
          <p:nvPr>
            <p:ph type="title"/>
          </p:nvPr>
        </p:nvSpPr>
        <p:spPr>
          <a:xfrm>
            <a:off x="0" y="-9249"/>
            <a:ext cx="9144000" cy="708791"/>
          </a:xfrm>
        </p:spPr>
        <p:txBody>
          <a:bodyPr/>
          <a:lstStyle/>
          <a:p>
            <a:r>
              <a:rPr lang="en-US" altLang="zh-CN" sz="2800" dirty="0"/>
              <a:t>4</a:t>
            </a:r>
            <a:r>
              <a:rPr lang="en-US" altLang="zh-CN" sz="2800" dirty="0" smtClean="0"/>
              <a:t>. </a:t>
            </a:r>
            <a:r>
              <a:rPr lang="zh-CN" altLang="en-US" sz="2800" dirty="0" smtClean="0"/>
              <a:t>实施</a:t>
            </a:r>
            <a:r>
              <a:rPr lang="zh-CN" altLang="en-US" sz="2800" dirty="0"/>
              <a:t>保合格、上水平、追卓越三级专业认证</a:t>
            </a:r>
          </a:p>
        </p:txBody>
      </p:sp>
      <p:sp>
        <p:nvSpPr>
          <p:cNvPr id="5" name="内容占位符 2">
            <a:extLst>
              <a:ext uri="{FF2B5EF4-FFF2-40B4-BE49-F238E27FC236}">
                <a16:creationId xmlns="" xmlns:a16="http://schemas.microsoft.com/office/drawing/2014/main" id="{72B6F9A8-DF54-45F3-9B68-5CE092DF8415}"/>
              </a:ext>
            </a:extLst>
          </p:cNvPr>
          <p:cNvSpPr>
            <a:spLocks noGrp="1"/>
          </p:cNvSpPr>
          <p:nvPr>
            <p:ph sz="half" idx="1"/>
          </p:nvPr>
        </p:nvSpPr>
        <p:spPr>
          <a:xfrm>
            <a:off x="209104" y="987574"/>
            <a:ext cx="5220072" cy="2468810"/>
          </a:xfrm>
        </p:spPr>
        <p:txBody>
          <a:bodyPr/>
          <a:lstStyle/>
          <a:p>
            <a:pPr>
              <a:lnSpc>
                <a:spcPct val="200000"/>
              </a:lnSpc>
              <a:spcBef>
                <a:spcPts val="0"/>
              </a:spcBef>
              <a:buFont typeface="Arial" panose="020B0604020202020204" pitchFamily="34" charset="0"/>
              <a:buChar char="•"/>
            </a:pPr>
            <a:r>
              <a:rPr lang="zh-CN" altLang="en-US" sz="2000" b="1" dirty="0">
                <a:solidFill>
                  <a:srgbClr val="C00000"/>
                </a:solidFill>
                <a:latin typeface="微软雅黑" panose="020B0503020204020204" pitchFamily="34" charset="-122"/>
                <a:ea typeface="微软雅黑" panose="020B0503020204020204" pitchFamily="34" charset="-122"/>
              </a:rPr>
              <a:t>保合格：</a:t>
            </a:r>
            <a:r>
              <a:rPr lang="zh-CN" altLang="en-US" sz="2000" b="1" dirty="0">
                <a:latin typeface="微软雅黑" panose="020B0503020204020204" pitchFamily="34" charset="-122"/>
                <a:ea typeface="微软雅黑" panose="020B0503020204020204" pitchFamily="34" charset="-122"/>
              </a:rPr>
              <a:t>依托全国高校教学基本状态数据</a:t>
            </a:r>
            <a:endParaRPr lang="en-US" altLang="zh-CN" sz="2000" b="1" dirty="0">
              <a:latin typeface="微软雅黑" panose="020B0503020204020204" pitchFamily="34" charset="-122"/>
              <a:ea typeface="微软雅黑" panose="020B0503020204020204" pitchFamily="34" charset="-122"/>
            </a:endParaRPr>
          </a:p>
          <a:p>
            <a:pPr marL="0" indent="0">
              <a:lnSpc>
                <a:spcPct val="200000"/>
              </a:lnSpc>
              <a:spcBef>
                <a:spcPts val="0"/>
              </a:spcBef>
              <a:buNone/>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平台，开展所有专业合格认证</a:t>
            </a:r>
            <a:endParaRPr lang="en-US" altLang="zh-CN" sz="2000" b="1" dirty="0">
              <a:latin typeface="微软雅黑" panose="020B0503020204020204" pitchFamily="34" charset="-122"/>
              <a:ea typeface="微软雅黑" panose="020B0503020204020204" pitchFamily="34" charset="-122"/>
            </a:endParaRPr>
          </a:p>
          <a:p>
            <a:pPr>
              <a:lnSpc>
                <a:spcPct val="200000"/>
              </a:lnSpc>
              <a:spcBef>
                <a:spcPts val="0"/>
              </a:spcBef>
              <a:buFont typeface="Arial" panose="020B0604020202020204" pitchFamily="34" charset="0"/>
              <a:buChar char="•"/>
            </a:pPr>
            <a:r>
              <a:rPr lang="zh-CN" altLang="en-US" sz="2000" b="1" dirty="0">
                <a:solidFill>
                  <a:srgbClr val="C00000"/>
                </a:solidFill>
                <a:latin typeface="微软雅黑" panose="020B0503020204020204" pitchFamily="34" charset="-122"/>
                <a:ea typeface="微软雅黑" panose="020B0503020204020204" pitchFamily="34" charset="-122"/>
              </a:rPr>
              <a:t>上水平：</a:t>
            </a:r>
            <a:r>
              <a:rPr lang="zh-CN" altLang="en-US" sz="2000" b="1" dirty="0">
                <a:latin typeface="微软雅黑" panose="020B0503020204020204" pitchFamily="34" charset="-122"/>
                <a:ea typeface="微软雅黑" panose="020B0503020204020204" pitchFamily="34" charset="-122"/>
              </a:rPr>
              <a:t>对标专业建设质量国标，健全</a:t>
            </a:r>
            <a:endParaRPr lang="en-US" altLang="zh-CN" sz="2000" b="1" dirty="0">
              <a:latin typeface="微软雅黑" panose="020B0503020204020204" pitchFamily="34" charset="-122"/>
              <a:ea typeface="微软雅黑" panose="020B0503020204020204" pitchFamily="34" charset="-122"/>
            </a:endParaRPr>
          </a:p>
          <a:p>
            <a:pPr marL="0" indent="0">
              <a:lnSpc>
                <a:spcPct val="200000"/>
              </a:lnSpc>
              <a:spcBef>
                <a:spcPts val="0"/>
              </a:spcBef>
              <a:buNone/>
            </a:pP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覆盖所有学科门类的认证机制</a:t>
            </a:r>
            <a:endParaRPr lang="en-US" altLang="zh-CN" sz="2000" b="1" dirty="0">
              <a:latin typeface="微软雅黑" panose="020B0503020204020204" pitchFamily="34" charset="-122"/>
              <a:ea typeface="微软雅黑" panose="020B0503020204020204" pitchFamily="34" charset="-122"/>
            </a:endParaRPr>
          </a:p>
          <a:p>
            <a:pPr>
              <a:lnSpc>
                <a:spcPct val="200000"/>
              </a:lnSpc>
              <a:spcBef>
                <a:spcPts val="0"/>
              </a:spcBef>
              <a:buFont typeface="Arial" panose="020B0604020202020204" pitchFamily="34" charset="0"/>
              <a:buChar char="•"/>
            </a:pPr>
            <a:r>
              <a:rPr lang="zh-CN" altLang="en-US" sz="2000" b="1" dirty="0">
                <a:solidFill>
                  <a:srgbClr val="C00000"/>
                </a:solidFill>
                <a:latin typeface="微软雅黑" panose="020B0503020204020204" pitchFamily="34" charset="-122"/>
                <a:ea typeface="微软雅黑" panose="020B0503020204020204" pitchFamily="34" charset="-122"/>
              </a:rPr>
              <a:t>追卓越：</a:t>
            </a:r>
            <a:r>
              <a:rPr lang="zh-CN" altLang="en-US" sz="2000" b="1" dirty="0">
                <a:latin typeface="微软雅黑" panose="020B0503020204020204" pitchFamily="34" charset="-122"/>
                <a:ea typeface="微软雅黑" panose="020B0503020204020204" pitchFamily="34" charset="-122"/>
              </a:rPr>
              <a:t>开展国际实质等效的专业认证</a:t>
            </a:r>
            <a:endParaRPr lang="en-US" altLang="zh-CN" sz="2000" b="1" dirty="0">
              <a:latin typeface="微软雅黑" panose="020B0503020204020204" pitchFamily="34" charset="-122"/>
              <a:ea typeface="微软雅黑" panose="020B0503020204020204" pitchFamily="34" charset="-122"/>
            </a:endParaRPr>
          </a:p>
          <a:p>
            <a:pPr marL="0" indent="0">
              <a:lnSpc>
                <a:spcPct val="150000"/>
              </a:lnSpc>
              <a:spcBef>
                <a:spcPts val="0"/>
              </a:spcBef>
              <a:buNone/>
            </a:pPr>
            <a:r>
              <a:rPr lang="en-US" altLang="zh-CN" sz="2000" b="1" dirty="0">
                <a:latin typeface="微软雅黑" panose="020B0503020204020204" pitchFamily="34" charset="-122"/>
                <a:ea typeface="微软雅黑" panose="020B0503020204020204" pitchFamily="34" charset="-122"/>
              </a:rPr>
              <a:t>                </a:t>
            </a:r>
          </a:p>
        </p:txBody>
      </p:sp>
      <p:pic>
        <p:nvPicPr>
          <p:cNvPr id="3" name="图片 2"/>
          <p:cNvPicPr>
            <a:picLocks noChangeAspect="1"/>
          </p:cNvPicPr>
          <p:nvPr/>
        </p:nvPicPr>
        <p:blipFill>
          <a:blip r:embed="rId2" cstate="print"/>
          <a:stretch>
            <a:fillRect/>
          </a:stretch>
        </p:blipFill>
        <p:spPr>
          <a:xfrm>
            <a:off x="5396797" y="1419622"/>
            <a:ext cx="3564904" cy="2468810"/>
          </a:xfrm>
          <a:prstGeom prst="rect">
            <a:avLst/>
          </a:prstGeom>
        </p:spPr>
      </p:pic>
    </p:spTree>
    <p:extLst>
      <p:ext uri="{BB962C8B-B14F-4D97-AF65-F5344CB8AC3E}">
        <p14:creationId xmlns:p14="http://schemas.microsoft.com/office/powerpoint/2010/main" xmlns="" val="22688866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56CE945-904E-4E12-9FD4-758B2889F679}"/>
              </a:ext>
            </a:extLst>
          </p:cNvPr>
          <p:cNvSpPr>
            <a:spLocks noGrp="1"/>
          </p:cNvSpPr>
          <p:nvPr>
            <p:ph type="title"/>
          </p:nvPr>
        </p:nvSpPr>
        <p:spPr>
          <a:xfrm>
            <a:off x="0" y="-9249"/>
            <a:ext cx="9144000" cy="708791"/>
          </a:xfrm>
        </p:spPr>
        <p:txBody>
          <a:bodyPr/>
          <a:lstStyle/>
          <a:p>
            <a:r>
              <a:rPr lang="zh-CN" altLang="en-US" sz="2800" dirty="0"/>
              <a:t>选树质量文化建设示范校</a:t>
            </a:r>
          </a:p>
        </p:txBody>
      </p:sp>
      <p:sp>
        <p:nvSpPr>
          <p:cNvPr id="5" name="内容占位符 2">
            <a:extLst>
              <a:ext uri="{FF2B5EF4-FFF2-40B4-BE49-F238E27FC236}">
                <a16:creationId xmlns="" xmlns:a16="http://schemas.microsoft.com/office/drawing/2014/main" id="{72B6F9A8-DF54-45F3-9B68-5CE092DF8415}"/>
              </a:ext>
            </a:extLst>
          </p:cNvPr>
          <p:cNvSpPr>
            <a:spLocks noGrp="1"/>
          </p:cNvSpPr>
          <p:nvPr>
            <p:ph sz="half" idx="1"/>
          </p:nvPr>
        </p:nvSpPr>
        <p:spPr>
          <a:xfrm>
            <a:off x="827584" y="843558"/>
            <a:ext cx="6768752" cy="2468810"/>
          </a:xfrm>
        </p:spPr>
        <p:txBody>
          <a:bodyPr/>
          <a:lstStyle/>
          <a:p>
            <a:pPr>
              <a:lnSpc>
                <a:spcPct val="150000"/>
              </a:lnSpc>
              <a:spcBef>
                <a:spcPts val="0"/>
              </a:spcBef>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对标“三个不合格、八个首先” </a:t>
            </a:r>
            <a:endParaRPr lang="en-US" altLang="zh-CN" sz="2400" b="1" dirty="0">
              <a:latin typeface="微软雅黑" panose="020B0503020204020204" pitchFamily="34" charset="-122"/>
              <a:ea typeface="微软雅黑" panose="020B0503020204020204" pitchFamily="34" charset="-122"/>
            </a:endParaRPr>
          </a:p>
          <a:p>
            <a:pPr>
              <a:lnSpc>
                <a:spcPct val="150000"/>
              </a:lnSpc>
              <a:spcBef>
                <a:spcPts val="0"/>
              </a:spcBef>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结合教学成果奖获奖情况</a:t>
            </a:r>
            <a:endParaRPr lang="en-US" altLang="zh-CN" sz="2400" b="1" dirty="0">
              <a:latin typeface="微软雅黑" panose="020B0503020204020204" pitchFamily="34" charset="-122"/>
              <a:ea typeface="微软雅黑" panose="020B0503020204020204" pitchFamily="34" charset="-122"/>
            </a:endParaRPr>
          </a:p>
          <a:p>
            <a:pPr>
              <a:lnSpc>
                <a:spcPct val="150000"/>
              </a:lnSpc>
              <a:spcBef>
                <a:spcPts val="0"/>
              </a:spcBef>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选树</a:t>
            </a:r>
            <a:r>
              <a:rPr lang="en-US" altLang="zh-CN" sz="2400" b="1" dirty="0">
                <a:latin typeface="微软雅黑" panose="020B0503020204020204" pitchFamily="34" charset="-122"/>
                <a:ea typeface="微软雅黑" panose="020B0503020204020204" pitchFamily="34" charset="-122"/>
              </a:rPr>
              <a:t>30</a:t>
            </a:r>
            <a:r>
              <a:rPr lang="zh-CN" altLang="en-US" sz="2400" b="1" dirty="0">
                <a:latin typeface="微软雅黑" panose="020B0503020204020204" pitchFamily="34" charset="-122"/>
                <a:ea typeface="微软雅黑" panose="020B0503020204020204" pitchFamily="34" charset="-122"/>
              </a:rPr>
              <a:t>个左右</a:t>
            </a:r>
            <a:r>
              <a:rPr lang="zh-CN" altLang="en-US" sz="2400" b="1" dirty="0">
                <a:solidFill>
                  <a:srgbClr val="C00000"/>
                </a:solidFill>
                <a:latin typeface="微软雅黑" panose="020B0503020204020204" pitchFamily="34" charset="-122"/>
                <a:ea typeface="微软雅黑" panose="020B0503020204020204" pitchFamily="34" charset="-122"/>
              </a:rPr>
              <a:t>质量文化建设示范校</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print"/>
          <a:stretch>
            <a:fillRect/>
          </a:stretch>
        </p:blipFill>
        <p:spPr>
          <a:xfrm>
            <a:off x="1043608" y="2643758"/>
            <a:ext cx="7236296" cy="2088232"/>
          </a:xfrm>
          <a:prstGeom prst="rect">
            <a:avLst/>
          </a:prstGeom>
        </p:spPr>
      </p:pic>
    </p:spTree>
    <p:extLst>
      <p:ext uri="{BB962C8B-B14F-4D97-AF65-F5344CB8AC3E}">
        <p14:creationId xmlns:p14="http://schemas.microsoft.com/office/powerpoint/2010/main" xmlns="" val="25697233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5</a:t>
            </a:r>
            <a:r>
              <a:rPr lang="en-US" altLang="zh-CN" sz="2800" dirty="0" smtClean="0"/>
              <a:t>. </a:t>
            </a:r>
            <a:r>
              <a:rPr lang="zh-CN" altLang="en-US" sz="2800" dirty="0" smtClean="0"/>
              <a:t>深入</a:t>
            </a:r>
            <a:r>
              <a:rPr lang="zh-CN" altLang="en-US" sz="2800" dirty="0"/>
              <a:t>实施中西部高等教育振兴计划升级版</a:t>
            </a:r>
          </a:p>
        </p:txBody>
      </p:sp>
      <p:sp>
        <p:nvSpPr>
          <p:cNvPr id="13" name="内容占位符 2"/>
          <p:cNvSpPr>
            <a:spLocks noGrp="1"/>
          </p:cNvSpPr>
          <p:nvPr>
            <p:ph sz="half" idx="1"/>
          </p:nvPr>
        </p:nvSpPr>
        <p:spPr>
          <a:xfrm>
            <a:off x="457200" y="785813"/>
            <a:ext cx="8229600" cy="3322464"/>
          </a:xfrm>
        </p:spPr>
        <p:txBody>
          <a:bodyPr/>
          <a:lstStyle/>
          <a:p>
            <a:pPr>
              <a:lnSpc>
                <a:spcPct val="125000"/>
              </a:lnSpc>
              <a:spcBef>
                <a:spcPts val="0"/>
              </a:spcBef>
              <a:spcAft>
                <a:spcPts val="1200"/>
              </a:spcAft>
              <a:buNone/>
            </a:pPr>
            <a:r>
              <a:rPr lang="zh-CN" altLang="en-US" sz="2400" b="1" dirty="0">
                <a:solidFill>
                  <a:srgbClr val="C00000"/>
                </a:solidFill>
                <a:latin typeface="微软雅黑" panose="020B0503020204020204" pitchFamily="34" charset="-122"/>
                <a:ea typeface="微软雅黑" panose="020B0503020204020204" pitchFamily="34" charset="-122"/>
              </a:rPr>
              <a:t>中西部</a:t>
            </a:r>
            <a:r>
              <a:rPr lang="en-US" altLang="zh-CN" sz="2400" b="1" dirty="0">
                <a:solidFill>
                  <a:srgbClr val="C00000"/>
                </a:solidFill>
                <a:latin typeface="微软雅黑" panose="020B0503020204020204" pitchFamily="34" charset="-122"/>
                <a:ea typeface="微软雅黑" panose="020B0503020204020204" pitchFamily="34" charset="-122"/>
              </a:rPr>
              <a:t>24</a:t>
            </a:r>
            <a:r>
              <a:rPr lang="zh-CN" altLang="en-US" sz="2400" b="1" dirty="0">
                <a:solidFill>
                  <a:srgbClr val="C00000"/>
                </a:solidFill>
                <a:latin typeface="微软雅黑" panose="020B0503020204020204" pitchFamily="34" charset="-122"/>
                <a:ea typeface="微软雅黑" panose="020B0503020204020204" pitchFamily="34" charset="-122"/>
              </a:rPr>
              <a:t>个省市区：</a:t>
            </a:r>
            <a:endParaRPr lang="en-US" altLang="zh-CN" sz="2400" b="1" dirty="0">
              <a:solidFill>
                <a:srgbClr val="C00000"/>
              </a:solidFill>
              <a:latin typeface="微软雅黑" panose="020B0503020204020204" pitchFamily="34" charset="-122"/>
              <a:ea typeface="微软雅黑" panose="020B0503020204020204" pitchFamily="34" charset="-122"/>
            </a:endParaRPr>
          </a:p>
          <a:p>
            <a:pPr>
              <a:lnSpc>
                <a:spcPct val="125000"/>
              </a:lnSpc>
              <a:spcBef>
                <a:spcPts val="0"/>
              </a:spcBef>
              <a:spcAft>
                <a:spcPts val="1200"/>
              </a:spcAft>
              <a:buNone/>
            </a:pPr>
            <a:r>
              <a:rPr lang="zh-CN" altLang="en-US" sz="2400" b="1" dirty="0">
                <a:latin typeface="微软雅黑" panose="020B0503020204020204" pitchFamily="34" charset="-122"/>
                <a:ea typeface="微软雅黑" panose="020B0503020204020204" pitchFamily="34" charset="-122"/>
              </a:rPr>
              <a:t>            普通高校数量：</a:t>
            </a:r>
            <a:r>
              <a:rPr lang="en-US" altLang="zh-CN" sz="2400" b="1" dirty="0">
                <a:latin typeface="微软雅黑" panose="020B0503020204020204" pitchFamily="34" charset="-122"/>
                <a:ea typeface="微软雅黑" panose="020B0503020204020204" pitchFamily="34" charset="-122"/>
              </a:rPr>
              <a:t>1759</a:t>
            </a:r>
            <a:r>
              <a:rPr lang="zh-CN" altLang="en-US" sz="2400" b="1" dirty="0">
                <a:latin typeface="微软雅黑" panose="020B0503020204020204" pitchFamily="34" charset="-122"/>
                <a:ea typeface="微软雅黑" panose="020B0503020204020204" pitchFamily="34" charset="-122"/>
              </a:rPr>
              <a:t>所，占全国</a:t>
            </a:r>
            <a:r>
              <a:rPr lang="en-US" altLang="zh-CN" sz="2400" b="1" dirty="0">
                <a:latin typeface="微软雅黑" panose="020B0503020204020204" pitchFamily="34" charset="-122"/>
                <a:ea typeface="微软雅黑" panose="020B0503020204020204" pitchFamily="34" charset="-122"/>
              </a:rPr>
              <a:t>66.9%</a:t>
            </a:r>
          </a:p>
          <a:p>
            <a:pPr>
              <a:lnSpc>
                <a:spcPct val="125000"/>
              </a:lnSpc>
              <a:spcBef>
                <a:spcPts val="0"/>
              </a:spcBef>
              <a:spcAft>
                <a:spcPts val="1200"/>
              </a:spcAft>
              <a:buNone/>
            </a:pPr>
            <a:r>
              <a:rPr lang="zh-CN" altLang="en-US" sz="2400" b="1" dirty="0">
                <a:latin typeface="微软雅黑" panose="020B0503020204020204" pitchFamily="34" charset="-122"/>
                <a:ea typeface="微软雅黑" panose="020B0503020204020204" pitchFamily="34" charset="-122"/>
              </a:rPr>
              <a:t>            本科高校数量：  </a:t>
            </a:r>
            <a:r>
              <a:rPr lang="en-US" altLang="zh-CN" sz="2400" b="1" dirty="0">
                <a:latin typeface="微软雅黑" panose="020B0503020204020204" pitchFamily="34" charset="-122"/>
                <a:ea typeface="微软雅黑" panose="020B0503020204020204" pitchFamily="34" charset="-122"/>
              </a:rPr>
              <a:t>804</a:t>
            </a:r>
            <a:r>
              <a:rPr lang="zh-CN" altLang="en-US" sz="2400" b="1" dirty="0">
                <a:latin typeface="微软雅黑" panose="020B0503020204020204" pitchFamily="34" charset="-122"/>
                <a:ea typeface="微软雅黑" panose="020B0503020204020204" pitchFamily="34" charset="-122"/>
              </a:rPr>
              <a:t>所，占全国</a:t>
            </a:r>
            <a:r>
              <a:rPr lang="en-US" altLang="zh-CN" sz="2400" b="1" dirty="0">
                <a:latin typeface="微软雅黑" panose="020B0503020204020204" pitchFamily="34" charset="-122"/>
                <a:ea typeface="微软雅黑" panose="020B0503020204020204" pitchFamily="34" charset="-122"/>
              </a:rPr>
              <a:t>64.7%</a:t>
            </a:r>
          </a:p>
          <a:p>
            <a:pPr>
              <a:lnSpc>
                <a:spcPct val="125000"/>
              </a:lnSpc>
              <a:spcBef>
                <a:spcPts val="0"/>
              </a:spcBef>
              <a:spcAft>
                <a:spcPts val="1200"/>
              </a:spcAft>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本专科生数量：</a:t>
            </a:r>
            <a:r>
              <a:rPr lang="en-US" altLang="zh-CN" sz="2400" b="1" dirty="0">
                <a:latin typeface="微软雅黑" panose="020B0503020204020204" pitchFamily="34" charset="-122"/>
                <a:ea typeface="微软雅黑" panose="020B0503020204020204" pitchFamily="34" charset="-122"/>
              </a:rPr>
              <a:t>1845</a:t>
            </a:r>
            <a:r>
              <a:rPr lang="zh-CN" altLang="en-US" sz="2400" b="1" dirty="0">
                <a:latin typeface="微软雅黑" panose="020B0503020204020204" pitchFamily="34" charset="-122"/>
                <a:ea typeface="微软雅黑" panose="020B0503020204020204" pitchFamily="34" charset="-122"/>
              </a:rPr>
              <a:t>万，占全国</a:t>
            </a:r>
            <a:r>
              <a:rPr lang="en-US" altLang="zh-CN" sz="2400" b="1" dirty="0">
                <a:latin typeface="微软雅黑" panose="020B0503020204020204" pitchFamily="34" charset="-122"/>
                <a:ea typeface="微软雅黑" panose="020B0503020204020204" pitchFamily="34" charset="-122"/>
              </a:rPr>
              <a:t>67.0%</a:t>
            </a:r>
          </a:p>
          <a:p>
            <a:pPr>
              <a:lnSpc>
                <a:spcPct val="125000"/>
              </a:lnSpc>
              <a:spcBef>
                <a:spcPts val="0"/>
              </a:spcBef>
              <a:spcAft>
                <a:spcPts val="1200"/>
              </a:spcAft>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本科生数量：</a:t>
            </a:r>
            <a:r>
              <a:rPr lang="en-US" altLang="zh-CN" sz="2400" b="1" dirty="0">
                <a:latin typeface="微软雅黑" panose="020B0503020204020204" pitchFamily="34" charset="-122"/>
                <a:ea typeface="微软雅黑" panose="020B0503020204020204" pitchFamily="34" charset="-122"/>
              </a:rPr>
              <a:t>1090</a:t>
            </a:r>
            <a:r>
              <a:rPr lang="zh-CN" altLang="en-US" sz="2400" b="1" dirty="0">
                <a:latin typeface="微软雅黑" panose="020B0503020204020204" pitchFamily="34" charset="-122"/>
                <a:ea typeface="微软雅黑" panose="020B0503020204020204" pitchFamily="34" charset="-122"/>
              </a:rPr>
              <a:t>万，占全国</a:t>
            </a:r>
            <a:r>
              <a:rPr lang="en-US" altLang="zh-CN" sz="2400" b="1" dirty="0">
                <a:latin typeface="微软雅黑" panose="020B0503020204020204" pitchFamily="34" charset="-122"/>
                <a:ea typeface="微软雅黑" panose="020B0503020204020204" pitchFamily="34" charset="-122"/>
              </a:rPr>
              <a:t>66.1%</a:t>
            </a:r>
          </a:p>
          <a:p>
            <a:pPr marL="0" indent="0" algn="ctr">
              <a:lnSpc>
                <a:spcPct val="125000"/>
              </a:lnSpc>
              <a:spcBef>
                <a:spcPts val="0"/>
              </a:spcBef>
              <a:spcAft>
                <a:spcPts val="1200"/>
              </a:spcAft>
              <a:buNone/>
            </a:pPr>
            <a:r>
              <a:rPr lang="zh-CN" altLang="en-US" sz="2600" b="1" dirty="0">
                <a:solidFill>
                  <a:srgbClr val="C00000"/>
                </a:solidFill>
                <a:latin typeface="微软雅黑" panose="020B0503020204020204" pitchFamily="34" charset="-122"/>
                <a:ea typeface="微软雅黑" panose="020B0503020204020204" pitchFamily="34" charset="-122"/>
              </a:rPr>
              <a:t>中国高等教育三分天下有其二</a:t>
            </a:r>
          </a:p>
          <a:p>
            <a:pPr>
              <a:lnSpc>
                <a:spcPct val="125000"/>
              </a:lnSpc>
              <a:spcBef>
                <a:spcPts val="0"/>
              </a:spcBef>
              <a:spcAft>
                <a:spcPts val="1200"/>
              </a:spcAft>
            </a:pP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1698174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矩形 9"/>
          <p:cNvSpPr>
            <a:spLocks noChangeArrowheads="1"/>
          </p:cNvSpPr>
          <p:nvPr/>
        </p:nvSpPr>
        <p:spPr bwMode="auto">
          <a:xfrm>
            <a:off x="0" y="0"/>
            <a:ext cx="9144000" cy="720725"/>
          </a:xfrm>
          <a:prstGeom prst="rect">
            <a:avLst/>
          </a:prstGeom>
          <a:solidFill>
            <a:srgbClr val="37649B"/>
          </a:solidFill>
          <a:ln w="9525">
            <a:noFill/>
            <a:miter lim="800000"/>
            <a:headEnd/>
            <a:tailEnd/>
          </a:ln>
        </p:spPr>
        <p:txBody>
          <a:bodyPr anchor="ctr"/>
          <a:lstStyle/>
          <a:p>
            <a:pPr>
              <a:buFont typeface="Arial" pitchFamily="34" charset="0"/>
              <a:buNone/>
            </a:pPr>
            <a:endParaRPr lang="zh-CN" altLang="zh-CN">
              <a:solidFill>
                <a:srgbClr val="002060"/>
              </a:solidFill>
              <a:latin typeface="宋体" pitchFamily="2" charset="-122"/>
              <a:sym typeface="宋体" pitchFamily="2" charset="-122"/>
            </a:endParaRPr>
          </a:p>
        </p:txBody>
      </p:sp>
      <p:pic>
        <p:nvPicPr>
          <p:cNvPr id="40963" name="Picture 2"/>
          <p:cNvPicPr>
            <a:picLocks noChangeAspect="1" noChangeArrowheads="1"/>
          </p:cNvPicPr>
          <p:nvPr/>
        </p:nvPicPr>
        <p:blipFill>
          <a:blip r:embed="rId3" cstate="print"/>
          <a:srcRect/>
          <a:stretch>
            <a:fillRect/>
          </a:stretch>
        </p:blipFill>
        <p:spPr bwMode="auto">
          <a:xfrm>
            <a:off x="0" y="4725988"/>
            <a:ext cx="9140825" cy="438150"/>
          </a:xfrm>
          <a:prstGeom prst="rect">
            <a:avLst/>
          </a:prstGeom>
          <a:noFill/>
          <a:ln w="9525">
            <a:noFill/>
            <a:miter lim="800000"/>
            <a:headEnd/>
            <a:tailEnd/>
          </a:ln>
        </p:spPr>
      </p:pic>
      <p:pic>
        <p:nvPicPr>
          <p:cNvPr id="40964" name="Picture 3" descr="logo"/>
          <p:cNvPicPr>
            <a:picLocks noChangeAspect="1" noChangeArrowheads="1"/>
          </p:cNvPicPr>
          <p:nvPr/>
        </p:nvPicPr>
        <p:blipFill>
          <a:blip r:embed="rId4" cstate="print"/>
          <a:srcRect/>
          <a:stretch>
            <a:fillRect/>
          </a:stretch>
        </p:blipFill>
        <p:spPr bwMode="auto">
          <a:xfrm>
            <a:off x="8461375" y="120650"/>
            <a:ext cx="609600" cy="539750"/>
          </a:xfrm>
          <a:prstGeom prst="rect">
            <a:avLst/>
          </a:prstGeom>
          <a:noFill/>
          <a:ln w="9525">
            <a:noFill/>
            <a:miter lim="800000"/>
            <a:headEnd/>
            <a:tailEnd/>
          </a:ln>
        </p:spPr>
      </p:pic>
      <p:sp>
        <p:nvSpPr>
          <p:cNvPr id="40965" name="标题 1"/>
          <p:cNvSpPr>
            <a:spLocks noGrp="1" noChangeArrowheads="1"/>
          </p:cNvSpPr>
          <p:nvPr>
            <p:ph type="title" idx="4294967295"/>
          </p:nvPr>
        </p:nvSpPr>
        <p:spPr>
          <a:xfrm>
            <a:off x="0" y="-1588"/>
            <a:ext cx="9144000" cy="787401"/>
          </a:xfrm>
        </p:spPr>
        <p:txBody>
          <a:bodyPr/>
          <a:lstStyle/>
          <a:p>
            <a:r>
              <a:rPr lang="en-US" altLang="zh-CN" sz="2800" b="1" dirty="0">
                <a:solidFill>
                  <a:schemeClr val="bg1"/>
                </a:solidFill>
              </a:rPr>
              <a:t>5</a:t>
            </a:r>
            <a:r>
              <a:rPr lang="en-US" altLang="zh-CN" sz="2800" b="1" dirty="0" smtClean="0">
                <a:solidFill>
                  <a:schemeClr val="bg1"/>
                </a:solidFill>
              </a:rPr>
              <a:t>. </a:t>
            </a:r>
            <a:r>
              <a:rPr lang="zh-CN" altLang="en-US" sz="2800" b="1" dirty="0" smtClean="0">
                <a:solidFill>
                  <a:schemeClr val="bg1"/>
                </a:solidFill>
              </a:rPr>
              <a:t>深入</a:t>
            </a:r>
            <a:r>
              <a:rPr lang="zh-CN" altLang="en-US" sz="2800" b="1" dirty="0">
                <a:solidFill>
                  <a:schemeClr val="bg1"/>
                </a:solidFill>
              </a:rPr>
              <a:t>实施中西部高等教育振兴计划升级版</a:t>
            </a:r>
            <a:endParaRPr lang="zh-CN" altLang="zh-CN" sz="4000" dirty="0"/>
          </a:p>
        </p:txBody>
      </p:sp>
      <p:pic>
        <p:nvPicPr>
          <p:cNvPr id="16" name="图片 15"/>
          <p:cNvPicPr>
            <a:picLocks noChangeAspect="1"/>
          </p:cNvPicPr>
          <p:nvPr/>
        </p:nvPicPr>
        <p:blipFill>
          <a:blip r:embed="rId5" cstate="print"/>
          <a:stretch>
            <a:fillRect/>
          </a:stretch>
        </p:blipFill>
        <p:spPr>
          <a:xfrm>
            <a:off x="4586042" y="2923943"/>
            <a:ext cx="3207332" cy="1633483"/>
          </a:xfrm>
          <a:prstGeom prst="rect">
            <a:avLst/>
          </a:prstGeom>
          <a:ln>
            <a:noFill/>
          </a:ln>
          <a:effectLst>
            <a:outerShdw blurRad="292100" dist="139700" dir="2700000" algn="tl" rotWithShape="0">
              <a:srgbClr val="333333">
                <a:alpha val="65000"/>
              </a:srgbClr>
            </a:outerShdw>
          </a:effectLst>
        </p:spPr>
      </p:pic>
      <p:sp>
        <p:nvSpPr>
          <p:cNvPr id="2" name="矩形 1"/>
          <p:cNvSpPr/>
          <p:nvPr/>
        </p:nvSpPr>
        <p:spPr>
          <a:xfrm>
            <a:off x="539552" y="1515437"/>
            <a:ext cx="8352928" cy="1292662"/>
          </a:xfrm>
          <a:prstGeom prst="rect">
            <a:avLst/>
          </a:prstGeom>
        </p:spPr>
        <p:txBody>
          <a:bodyPr wrap="square">
            <a:spAutoFit/>
          </a:bodyPr>
          <a:lstStyle/>
          <a:p>
            <a:pPr marL="342900" indent="-342900">
              <a:lnSpc>
                <a:spcPct val="130000"/>
              </a:lnSpc>
              <a:spcBef>
                <a:spcPts val="0"/>
              </a:spcBef>
              <a:buFont typeface="Arial" panose="020B0604020202020204" pitchFamily="34" charset="0"/>
              <a:buChar char="•"/>
            </a:pPr>
            <a:r>
              <a:rPr lang="zh-CN" altLang="en-US" sz="2000" b="1" dirty="0">
                <a:solidFill>
                  <a:srgbClr val="002060"/>
                </a:solidFill>
                <a:latin typeface="微软雅黑" panose="020B0503020204020204" pitchFamily="34" charset="-122"/>
                <a:ea typeface="微软雅黑" panose="020B0503020204020204" pitchFamily="34" charset="-122"/>
                <a:cs typeface="微软雅黑"/>
              </a:rPr>
              <a:t>已</a:t>
            </a:r>
            <a:r>
              <a:rPr lang="zh-CN" altLang="en-US" sz="2000" b="1" dirty="0" smtClean="0">
                <a:solidFill>
                  <a:srgbClr val="002060"/>
                </a:solidFill>
                <a:latin typeface="微软雅黑" panose="020B0503020204020204" pitchFamily="34" charset="-122"/>
                <a:ea typeface="微软雅黑" panose="020B0503020204020204" pitchFamily="34" charset="-122"/>
                <a:cs typeface="微软雅黑"/>
              </a:rPr>
              <a:t>列入国家</a:t>
            </a:r>
            <a:r>
              <a:rPr lang="en-US" altLang="zh-CN" sz="2000" b="1" dirty="0" smtClean="0">
                <a:solidFill>
                  <a:srgbClr val="002060"/>
                </a:solidFill>
                <a:latin typeface="微软雅黑" panose="020B0503020204020204" pitchFamily="34" charset="-122"/>
                <a:ea typeface="微软雅黑" panose="020B0503020204020204" pitchFamily="34" charset="-122"/>
              </a:rPr>
              <a:t>2019</a:t>
            </a:r>
            <a:r>
              <a:rPr lang="zh-CN" altLang="en-US" sz="2000" b="1" dirty="0" smtClean="0">
                <a:solidFill>
                  <a:srgbClr val="002060"/>
                </a:solidFill>
                <a:latin typeface="微软雅黑" panose="020B0503020204020204" pitchFamily="34" charset="-122"/>
                <a:ea typeface="微软雅黑" panose="020B0503020204020204" pitchFamily="34" charset="-122"/>
              </a:rPr>
              <a:t>年重点重大工作计划</a:t>
            </a:r>
            <a:endParaRPr lang="en-US" altLang="zh-CN" sz="2000" b="1" dirty="0">
              <a:solidFill>
                <a:srgbClr val="002060"/>
              </a:solidFill>
              <a:latin typeface="微软雅黑" panose="020B0503020204020204" pitchFamily="34" charset="-122"/>
              <a:ea typeface="微软雅黑" panose="020B0503020204020204" pitchFamily="34" charset="-122"/>
              <a:cs typeface="微软雅黑"/>
            </a:endParaRPr>
          </a:p>
          <a:p>
            <a:pPr marL="342900" indent="-342900">
              <a:lnSpc>
                <a:spcPct val="130000"/>
              </a:lnSpc>
              <a:spcBef>
                <a:spcPts val="0"/>
              </a:spcBef>
              <a:buFont typeface="Arial" panose="020B0604020202020204" pitchFamily="34" charset="0"/>
              <a:buChar char="•"/>
            </a:pPr>
            <a:r>
              <a:rPr lang="zh-CN" altLang="en-US" sz="2000" b="1" dirty="0">
                <a:solidFill>
                  <a:srgbClr val="002060"/>
                </a:solidFill>
                <a:latin typeface="微软雅黑" panose="020B0503020204020204" pitchFamily="34" charset="-122"/>
                <a:ea typeface="微软雅黑" panose="020B0503020204020204" pitchFamily="34" charset="-122"/>
                <a:cs typeface="微软雅黑"/>
              </a:rPr>
              <a:t>研究</a:t>
            </a:r>
            <a:r>
              <a:rPr lang="zh-CN" altLang="en-US" sz="2000" b="1" dirty="0" smtClean="0">
                <a:solidFill>
                  <a:srgbClr val="002060"/>
                </a:solidFill>
                <a:latin typeface="微软雅黑" panose="020B0503020204020204" pitchFamily="34" charset="-122"/>
                <a:ea typeface="微软雅黑" panose="020B0503020204020204" pitchFamily="34" charset="-122"/>
                <a:cs typeface="微软雅黑"/>
              </a:rPr>
              <a:t>制定“中西部高等教育振兴计划升级版实施意见”</a:t>
            </a:r>
            <a:endParaRPr lang="en-US" altLang="zh-CN" sz="2000" b="1" dirty="0">
              <a:solidFill>
                <a:srgbClr val="002060"/>
              </a:solidFill>
              <a:latin typeface="微软雅黑" panose="020B0503020204020204" pitchFamily="34" charset="-122"/>
              <a:ea typeface="微软雅黑" panose="020B0503020204020204" pitchFamily="34" charset="-122"/>
              <a:cs typeface="微软雅黑"/>
            </a:endParaRPr>
          </a:p>
          <a:p>
            <a:pPr marL="342900" indent="-342900">
              <a:lnSpc>
                <a:spcPct val="130000"/>
              </a:lnSpc>
              <a:spcBef>
                <a:spcPts val="0"/>
              </a:spcBef>
              <a:buFont typeface="Arial" panose="020B0604020202020204" pitchFamily="34" charset="0"/>
              <a:buChar char="•"/>
            </a:pPr>
            <a:r>
              <a:rPr lang="zh-CN" altLang="en-US" sz="2000" b="1" dirty="0">
                <a:solidFill>
                  <a:srgbClr val="002060"/>
                </a:solidFill>
                <a:latin typeface="微软雅黑" panose="020B0503020204020204" pitchFamily="34" charset="-122"/>
                <a:ea typeface="微软雅黑" panose="020B0503020204020204" pitchFamily="34" charset="-122"/>
                <a:cs typeface="微软雅黑"/>
              </a:rPr>
              <a:t>召开中西部高等教育振兴计划升级版推进会（兰州）</a:t>
            </a:r>
          </a:p>
        </p:txBody>
      </p:sp>
      <p:pic>
        <p:nvPicPr>
          <p:cNvPr id="3" name="图片 2"/>
          <p:cNvPicPr>
            <a:picLocks noChangeAspect="1"/>
          </p:cNvPicPr>
          <p:nvPr/>
        </p:nvPicPr>
        <p:blipFill>
          <a:blip r:embed="rId6" cstate="print"/>
          <a:stretch>
            <a:fillRect/>
          </a:stretch>
        </p:blipFill>
        <p:spPr>
          <a:xfrm>
            <a:off x="1115616" y="2923943"/>
            <a:ext cx="2448272" cy="1711994"/>
          </a:xfrm>
          <a:prstGeom prst="rect">
            <a:avLst/>
          </a:prstGeom>
        </p:spPr>
      </p:pic>
      <p:sp>
        <p:nvSpPr>
          <p:cNvPr id="4" name="圆角矩形 3"/>
          <p:cNvSpPr/>
          <p:nvPr/>
        </p:nvSpPr>
        <p:spPr>
          <a:xfrm>
            <a:off x="1115616" y="843558"/>
            <a:ext cx="6624736" cy="57606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800" b="1" dirty="0">
                <a:solidFill>
                  <a:srgbClr val="002060"/>
                </a:solidFill>
                <a:latin typeface="微软雅黑" panose="020B0503020204020204" pitchFamily="34" charset="-122"/>
                <a:ea typeface="微软雅黑" panose="020B0503020204020204" pitchFamily="34" charset="-122"/>
                <a:cs typeface="微软雅黑"/>
              </a:rPr>
              <a:t>布一个</a:t>
            </a:r>
            <a:r>
              <a:rPr lang="zh-CN" altLang="en-US" sz="2800" b="1" dirty="0" smtClean="0">
                <a:solidFill>
                  <a:srgbClr val="002060"/>
                </a:solidFill>
                <a:latin typeface="微软雅黑" panose="020B0503020204020204" pitchFamily="34" charset="-122"/>
                <a:ea typeface="微软雅黑" panose="020B0503020204020204" pitchFamily="34" charset="-122"/>
                <a:cs typeface="微软雅黑"/>
              </a:rPr>
              <a:t>大局     下</a:t>
            </a:r>
            <a:r>
              <a:rPr lang="zh-CN" altLang="en-US" sz="2800" b="1" dirty="0">
                <a:solidFill>
                  <a:srgbClr val="002060"/>
                </a:solidFill>
                <a:latin typeface="微软雅黑" panose="020B0503020204020204" pitchFamily="34" charset="-122"/>
                <a:ea typeface="微软雅黑" panose="020B0503020204020204" pitchFamily="34" charset="-122"/>
                <a:cs typeface="微软雅黑"/>
              </a:rPr>
              <a:t>一盘大棋</a:t>
            </a:r>
          </a:p>
        </p:txBody>
      </p:sp>
    </p:spTree>
    <p:extLst>
      <p:ext uri="{BB962C8B-B14F-4D97-AF65-F5344CB8AC3E}">
        <p14:creationId xmlns:p14="http://schemas.microsoft.com/office/powerpoint/2010/main" xmlns="" val="10336359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9249"/>
            <a:ext cx="8460432" cy="795062"/>
          </a:xfrm>
        </p:spPr>
        <p:txBody>
          <a:bodyPr/>
          <a:lstStyle/>
          <a:p>
            <a:r>
              <a:rPr lang="en-US" altLang="zh-CN" sz="2800" dirty="0"/>
              <a:t>6</a:t>
            </a:r>
            <a:r>
              <a:rPr lang="en-US" altLang="zh-CN" sz="2800" dirty="0" smtClean="0"/>
              <a:t>. </a:t>
            </a:r>
            <a:r>
              <a:rPr lang="zh-CN" altLang="en-US" sz="2800" dirty="0" smtClean="0"/>
              <a:t>办</a:t>
            </a:r>
            <a:r>
              <a:rPr lang="zh-CN" altLang="en-US" sz="2800" dirty="0"/>
              <a:t>好第五届中国“互联网</a:t>
            </a:r>
            <a:r>
              <a:rPr lang="en-US" altLang="zh-CN" sz="2800" dirty="0"/>
              <a:t>+”</a:t>
            </a:r>
            <a:r>
              <a:rPr lang="zh-CN" altLang="en-US" sz="2800" dirty="0"/>
              <a:t>大学生创新创业大赛</a:t>
            </a:r>
          </a:p>
        </p:txBody>
      </p:sp>
      <p:sp>
        <p:nvSpPr>
          <p:cNvPr id="5" name="内容占位符 2"/>
          <p:cNvSpPr>
            <a:spLocks noGrp="1"/>
          </p:cNvSpPr>
          <p:nvPr>
            <p:ph sz="half" idx="4294967295"/>
          </p:nvPr>
        </p:nvSpPr>
        <p:spPr>
          <a:xfrm>
            <a:off x="395536" y="1059582"/>
            <a:ext cx="8460432" cy="2160240"/>
          </a:xfrm>
        </p:spPr>
        <p:txBody>
          <a:bodyPr/>
          <a:lstStyle/>
          <a:p>
            <a:pPr>
              <a:lnSpc>
                <a:spcPct val="150000"/>
              </a:lnSpc>
            </a:pPr>
            <a:r>
              <a:rPr lang="zh-CN" altLang="en-US" sz="2200" b="1" dirty="0">
                <a:solidFill>
                  <a:srgbClr val="C00000"/>
                </a:solidFill>
              </a:rPr>
              <a:t>参赛对象</a:t>
            </a:r>
            <a:r>
              <a:rPr lang="zh-CN" altLang="en-US" sz="2200" b="1" dirty="0">
                <a:solidFill>
                  <a:srgbClr val="002060"/>
                </a:solidFill>
              </a:rPr>
              <a:t>：高教版块、职教版块、国际版块、萌芽版块</a:t>
            </a:r>
          </a:p>
          <a:p>
            <a:pPr>
              <a:lnSpc>
                <a:spcPct val="150000"/>
              </a:lnSpc>
            </a:pPr>
            <a:r>
              <a:rPr lang="zh-CN" altLang="en-US" sz="2200" b="1" dirty="0">
                <a:solidFill>
                  <a:srgbClr val="C00000"/>
                </a:solidFill>
              </a:rPr>
              <a:t>参赛国家</a:t>
            </a:r>
            <a:r>
              <a:rPr lang="zh-CN" altLang="en-US" sz="2200" b="1" dirty="0">
                <a:solidFill>
                  <a:srgbClr val="002060"/>
                </a:solidFill>
              </a:rPr>
              <a:t>：拟邀请</a:t>
            </a:r>
            <a:r>
              <a:rPr lang="en-US" altLang="zh-CN" sz="2200" b="1" dirty="0">
                <a:solidFill>
                  <a:srgbClr val="002060"/>
                </a:solidFill>
              </a:rPr>
              <a:t>100</a:t>
            </a:r>
            <a:r>
              <a:rPr lang="zh-CN" altLang="en-US" sz="2200" b="1" dirty="0">
                <a:solidFill>
                  <a:srgbClr val="002060"/>
                </a:solidFill>
              </a:rPr>
              <a:t>个国家和地区团队参赛</a:t>
            </a:r>
            <a:endParaRPr lang="en-US" altLang="zh-CN" sz="2200" b="1" dirty="0">
              <a:solidFill>
                <a:srgbClr val="002060"/>
              </a:solidFill>
            </a:endParaRPr>
          </a:p>
          <a:p>
            <a:pPr>
              <a:lnSpc>
                <a:spcPct val="150000"/>
              </a:lnSpc>
            </a:pPr>
            <a:r>
              <a:rPr lang="zh-CN" altLang="en-US" sz="2200" b="1" dirty="0">
                <a:solidFill>
                  <a:srgbClr val="C00000"/>
                </a:solidFill>
              </a:rPr>
              <a:t>国际大赛</a:t>
            </a:r>
            <a:r>
              <a:rPr lang="zh-CN" altLang="en-US" sz="2200" b="1" dirty="0">
                <a:solidFill>
                  <a:srgbClr val="002060"/>
                </a:solidFill>
              </a:rPr>
              <a:t>：拟更名为中国国际“互联网</a:t>
            </a:r>
            <a:r>
              <a:rPr lang="en-US" altLang="zh-CN" sz="2200" b="1" dirty="0">
                <a:solidFill>
                  <a:srgbClr val="002060"/>
                </a:solidFill>
              </a:rPr>
              <a:t>+</a:t>
            </a:r>
            <a:r>
              <a:rPr lang="zh-CN" altLang="en-US" sz="2200" b="1" dirty="0">
                <a:solidFill>
                  <a:srgbClr val="002060"/>
                </a:solidFill>
              </a:rPr>
              <a:t>”大学生创新创业大赛</a:t>
            </a:r>
            <a:endParaRPr lang="en-US" altLang="zh-CN" sz="2200" b="1" dirty="0">
              <a:solidFill>
                <a:srgbClr val="002060"/>
              </a:solidFill>
            </a:endParaRPr>
          </a:p>
          <a:p>
            <a:pPr>
              <a:lnSpc>
                <a:spcPct val="150000"/>
              </a:lnSpc>
            </a:pPr>
            <a:r>
              <a:rPr lang="zh-CN" altLang="en-US" sz="2200" b="1" dirty="0">
                <a:solidFill>
                  <a:srgbClr val="C00000"/>
                </a:solidFill>
              </a:rPr>
              <a:t>大赛定位</a:t>
            </a:r>
            <a:r>
              <a:rPr lang="zh-CN" altLang="en-US" sz="2200" b="1" dirty="0">
                <a:solidFill>
                  <a:srgbClr val="002060"/>
                </a:solidFill>
              </a:rPr>
              <a:t>：更全面、更国际、更中国、更教育、更创新</a:t>
            </a:r>
            <a:endParaRPr lang="en-US" altLang="zh-CN" sz="2200" b="1" dirty="0">
              <a:solidFill>
                <a:srgbClr val="002060"/>
              </a:solidFill>
            </a:endParaRPr>
          </a:p>
        </p:txBody>
      </p:sp>
      <p:sp>
        <p:nvSpPr>
          <p:cNvPr id="3" name="圆角矩形 2"/>
          <p:cNvSpPr/>
          <p:nvPr/>
        </p:nvSpPr>
        <p:spPr>
          <a:xfrm>
            <a:off x="539552" y="3558965"/>
            <a:ext cx="7920880" cy="86409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lnSpc>
                <a:spcPct val="150000"/>
              </a:lnSpc>
            </a:pPr>
            <a:r>
              <a:rPr lang="zh-CN" altLang="en-US" sz="1800" b="1" dirty="0">
                <a:solidFill>
                  <a:srgbClr val="002060"/>
                </a:solidFill>
                <a:latin typeface="微软雅黑" pitchFamily="34" charset="-122"/>
                <a:ea typeface="微软雅黑" pitchFamily="34" charset="-122"/>
                <a:cs typeface="微软雅黑"/>
              </a:rPr>
              <a:t>拟于</a:t>
            </a:r>
            <a:r>
              <a:rPr lang="en-US" altLang="zh-CN" sz="1800" b="1" dirty="0">
                <a:solidFill>
                  <a:srgbClr val="C00000"/>
                </a:solidFill>
                <a:latin typeface="微软雅黑" pitchFamily="34" charset="-122"/>
                <a:ea typeface="微软雅黑" pitchFamily="34" charset="-122"/>
                <a:cs typeface="微软雅黑"/>
              </a:rPr>
              <a:t>5</a:t>
            </a:r>
            <a:r>
              <a:rPr lang="zh-CN" altLang="en-US" sz="1800" b="1" dirty="0">
                <a:solidFill>
                  <a:srgbClr val="C00000"/>
                </a:solidFill>
                <a:latin typeface="微软雅黑" pitchFamily="34" charset="-122"/>
                <a:ea typeface="微软雅黑" pitchFamily="34" charset="-122"/>
                <a:cs typeface="微软雅黑"/>
              </a:rPr>
              <a:t>月启动</a:t>
            </a:r>
            <a:r>
              <a:rPr lang="zh-CN" altLang="en-US" sz="1800" b="1" dirty="0">
                <a:solidFill>
                  <a:srgbClr val="002060"/>
                </a:solidFill>
                <a:latin typeface="微软雅黑" pitchFamily="34" charset="-122"/>
                <a:ea typeface="微软雅黑" pitchFamily="34" charset="-122"/>
                <a:cs typeface="微软雅黑"/>
              </a:rPr>
              <a:t>：在国家“双创周”期间，主场地在杭州</a:t>
            </a:r>
          </a:p>
          <a:p>
            <a:pPr algn="ctr">
              <a:lnSpc>
                <a:spcPct val="150000"/>
              </a:lnSpc>
            </a:pPr>
            <a:r>
              <a:rPr lang="en-US" altLang="zh-CN" sz="1800" b="1" dirty="0">
                <a:solidFill>
                  <a:srgbClr val="C00000"/>
                </a:solidFill>
                <a:latin typeface="微软雅黑" pitchFamily="34" charset="-122"/>
                <a:ea typeface="微软雅黑" pitchFamily="34" charset="-122"/>
              </a:rPr>
              <a:t>10</a:t>
            </a:r>
            <a:r>
              <a:rPr lang="zh-CN" altLang="en-US" sz="1800" b="1" dirty="0">
                <a:solidFill>
                  <a:srgbClr val="C00000"/>
                </a:solidFill>
                <a:latin typeface="微软雅黑" pitchFamily="34" charset="-122"/>
                <a:ea typeface="微软雅黑" pitchFamily="34" charset="-122"/>
              </a:rPr>
              <a:t>月举办全国总决赛</a:t>
            </a:r>
            <a:r>
              <a:rPr lang="zh-CN" altLang="en-US" sz="1800" b="1" dirty="0">
                <a:solidFill>
                  <a:srgbClr val="002060"/>
                </a:solidFill>
                <a:latin typeface="微软雅黑" pitchFamily="34" charset="-122"/>
                <a:ea typeface="微软雅黑" pitchFamily="34" charset="-122"/>
                <a:cs typeface="微软雅黑"/>
              </a:rPr>
              <a:t>：由教育部和浙江省主办，浙江大学承办</a:t>
            </a:r>
          </a:p>
        </p:txBody>
      </p:sp>
    </p:spTree>
    <p:extLst>
      <p:ext uri="{BB962C8B-B14F-4D97-AF65-F5344CB8AC3E}">
        <p14:creationId xmlns:p14="http://schemas.microsoft.com/office/powerpoint/2010/main" xmlns="" val="2288269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9249"/>
            <a:ext cx="8460432" cy="795062"/>
          </a:xfrm>
        </p:spPr>
        <p:txBody>
          <a:bodyPr/>
          <a:lstStyle/>
          <a:p>
            <a:r>
              <a:rPr lang="en-US" altLang="zh-CN" sz="2800" dirty="0"/>
              <a:t>6</a:t>
            </a:r>
            <a:r>
              <a:rPr lang="en-US" altLang="zh-CN" sz="2800" dirty="0" smtClean="0"/>
              <a:t>. </a:t>
            </a:r>
            <a:r>
              <a:rPr lang="zh-CN" altLang="en-US" sz="2800" dirty="0" smtClean="0"/>
              <a:t>办</a:t>
            </a:r>
            <a:r>
              <a:rPr lang="zh-CN" altLang="en-US" sz="2800" dirty="0"/>
              <a:t>好第五届中国“互联网</a:t>
            </a:r>
            <a:r>
              <a:rPr lang="en-US" altLang="zh-CN" sz="2800" dirty="0"/>
              <a:t>+”</a:t>
            </a:r>
            <a:r>
              <a:rPr lang="zh-CN" altLang="en-US" sz="2800" dirty="0"/>
              <a:t>大学生创新创业大赛</a:t>
            </a:r>
          </a:p>
        </p:txBody>
      </p:sp>
      <p:sp>
        <p:nvSpPr>
          <p:cNvPr id="5" name="内容占位符 2"/>
          <p:cNvSpPr>
            <a:spLocks noGrp="1"/>
          </p:cNvSpPr>
          <p:nvPr>
            <p:ph sz="half" idx="4294967295"/>
          </p:nvPr>
        </p:nvSpPr>
        <p:spPr>
          <a:xfrm>
            <a:off x="251520" y="915566"/>
            <a:ext cx="6048672" cy="2736305"/>
          </a:xfrm>
        </p:spPr>
        <p:txBody>
          <a:bodyPr/>
          <a:lstStyle/>
          <a:p>
            <a:pPr>
              <a:lnSpc>
                <a:spcPct val="150000"/>
              </a:lnSpc>
              <a:buFont typeface="Arial" panose="020B0604020202020204" pitchFamily="34" charset="0"/>
              <a:buNone/>
            </a:pPr>
            <a:r>
              <a:rPr lang="zh-CN" altLang="en-US" sz="2200" b="1" dirty="0">
                <a:solidFill>
                  <a:srgbClr val="002060"/>
                </a:solidFill>
              </a:rPr>
              <a:t>围绕“五个结合”和“五育平台”</a:t>
            </a:r>
            <a:endParaRPr lang="en-US" altLang="zh-CN" sz="2200" b="1" dirty="0">
              <a:solidFill>
                <a:srgbClr val="002060"/>
              </a:solidFill>
            </a:endParaRPr>
          </a:p>
          <a:p>
            <a:pPr>
              <a:lnSpc>
                <a:spcPct val="150000"/>
              </a:lnSpc>
            </a:pPr>
            <a:r>
              <a:rPr lang="zh-CN" altLang="en-US" sz="2200" b="1" dirty="0">
                <a:solidFill>
                  <a:srgbClr val="C00000"/>
                </a:solidFill>
              </a:rPr>
              <a:t>打造一批创新创业教育“金课”</a:t>
            </a:r>
            <a:r>
              <a:rPr lang="zh-CN" altLang="en-US" sz="2200" b="1" dirty="0">
                <a:solidFill>
                  <a:srgbClr val="002060"/>
                </a:solidFill>
              </a:rPr>
              <a:t>：</a:t>
            </a:r>
            <a:endParaRPr lang="en-US" altLang="zh-CN" sz="2200" b="1" dirty="0">
              <a:solidFill>
                <a:srgbClr val="002060"/>
              </a:solidFill>
            </a:endParaRPr>
          </a:p>
          <a:p>
            <a:pPr>
              <a:lnSpc>
                <a:spcPct val="150000"/>
              </a:lnSpc>
              <a:buFont typeface="Arial" panose="020B0604020202020204" pitchFamily="34" charset="0"/>
              <a:buNone/>
            </a:pPr>
            <a:r>
              <a:rPr lang="zh-CN" altLang="en-US" sz="2200" b="1" dirty="0">
                <a:solidFill>
                  <a:srgbClr val="002060"/>
                </a:solidFill>
              </a:rPr>
              <a:t>       专门课程、专创结合课程、思创融合课程</a:t>
            </a:r>
            <a:endParaRPr lang="en-US" altLang="zh-CN" sz="2200" b="1" dirty="0">
              <a:solidFill>
                <a:srgbClr val="002060"/>
              </a:solidFill>
            </a:endParaRPr>
          </a:p>
          <a:p>
            <a:pPr>
              <a:lnSpc>
                <a:spcPct val="150000"/>
              </a:lnSpc>
            </a:pPr>
            <a:r>
              <a:rPr lang="zh-CN" altLang="en-US" sz="2200" b="1" dirty="0">
                <a:solidFill>
                  <a:srgbClr val="C00000"/>
                </a:solidFill>
              </a:rPr>
              <a:t>开好两堂“大课”</a:t>
            </a:r>
            <a:r>
              <a:rPr lang="zh-CN" altLang="en-US" sz="2200" b="1" dirty="0">
                <a:solidFill>
                  <a:srgbClr val="002060"/>
                </a:solidFill>
              </a:rPr>
              <a:t>：</a:t>
            </a:r>
            <a:endParaRPr lang="en-US" altLang="zh-CN" sz="2200" b="1" dirty="0">
              <a:solidFill>
                <a:srgbClr val="002060"/>
              </a:solidFill>
            </a:endParaRPr>
          </a:p>
          <a:p>
            <a:pPr>
              <a:lnSpc>
                <a:spcPct val="150000"/>
              </a:lnSpc>
              <a:buFont typeface="Arial" panose="020B0604020202020204" pitchFamily="34" charset="0"/>
              <a:buNone/>
            </a:pPr>
            <a:r>
              <a:rPr lang="en-US" altLang="zh-CN" sz="2200" b="1" dirty="0">
                <a:solidFill>
                  <a:srgbClr val="002060"/>
                </a:solidFill>
              </a:rPr>
              <a:t>      </a:t>
            </a:r>
            <a:r>
              <a:rPr lang="zh-CN" altLang="en-US" sz="2200" b="1" dirty="0">
                <a:solidFill>
                  <a:srgbClr val="002060"/>
                </a:solidFill>
              </a:rPr>
              <a:t>“国情大课”：“青年红色筑梦之旅”活动</a:t>
            </a:r>
          </a:p>
          <a:p>
            <a:pPr>
              <a:lnSpc>
                <a:spcPct val="150000"/>
              </a:lnSpc>
              <a:buFont typeface="Arial" panose="020B0604020202020204" pitchFamily="34" charset="0"/>
              <a:buNone/>
            </a:pPr>
            <a:r>
              <a:rPr lang="zh-CN" altLang="en-US" sz="2200" b="1" dirty="0">
                <a:solidFill>
                  <a:srgbClr val="002060"/>
                </a:solidFill>
              </a:rPr>
              <a:t>      “创新大课”：第五届“互联网</a:t>
            </a:r>
            <a:r>
              <a:rPr lang="en-US" altLang="zh-CN" sz="2200" b="1" dirty="0">
                <a:solidFill>
                  <a:srgbClr val="002060"/>
                </a:solidFill>
              </a:rPr>
              <a:t>+”</a:t>
            </a:r>
            <a:r>
              <a:rPr lang="zh-CN" altLang="en-US" sz="2200" b="1" dirty="0">
                <a:solidFill>
                  <a:srgbClr val="002060"/>
                </a:solidFill>
              </a:rPr>
              <a:t> 大赛</a:t>
            </a:r>
            <a:endParaRPr lang="zh-CN" altLang="en-US" sz="2400" b="1" dirty="0">
              <a:solidFill>
                <a:srgbClr val="002060"/>
              </a:solidFill>
            </a:endParaRPr>
          </a:p>
        </p:txBody>
      </p:sp>
      <p:graphicFrame>
        <p:nvGraphicFramePr>
          <p:cNvPr id="6" name="内容占位符 5"/>
          <p:cNvGraphicFramePr>
            <a:graphicFrameLocks noGrp="1"/>
          </p:cNvGraphicFramePr>
          <p:nvPr>
            <p:ph sz="half" idx="1"/>
            <p:extLst>
              <p:ext uri="{D42A27DB-BD31-4B8C-83A1-F6EECF244321}">
                <p14:modId xmlns:p14="http://schemas.microsoft.com/office/powerpoint/2010/main" xmlns="" val="963808023"/>
              </p:ext>
            </p:extLst>
          </p:nvPr>
        </p:nvGraphicFramePr>
        <p:xfrm>
          <a:off x="6228184" y="1249761"/>
          <a:ext cx="2458616" cy="2546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9395737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56CE945-904E-4E12-9FD4-758B2889F679}"/>
              </a:ext>
            </a:extLst>
          </p:cNvPr>
          <p:cNvSpPr>
            <a:spLocks noGrp="1"/>
          </p:cNvSpPr>
          <p:nvPr>
            <p:ph type="title"/>
          </p:nvPr>
        </p:nvSpPr>
        <p:spPr/>
        <p:txBody>
          <a:bodyPr/>
          <a:lstStyle/>
          <a:p>
            <a:r>
              <a:rPr lang="en-US" altLang="zh-CN" sz="2800" dirty="0"/>
              <a:t>7</a:t>
            </a:r>
            <a:r>
              <a:rPr lang="en-US" altLang="zh-CN" sz="2800" dirty="0" smtClean="0"/>
              <a:t>. </a:t>
            </a:r>
            <a:r>
              <a:rPr lang="zh-CN" altLang="en-US" sz="2800" dirty="0" smtClean="0"/>
              <a:t>推进</a:t>
            </a:r>
            <a:r>
              <a:rPr lang="zh-CN" altLang="en-US" sz="2800" dirty="0"/>
              <a:t>公共外语教学改革</a:t>
            </a:r>
          </a:p>
        </p:txBody>
      </p:sp>
      <p:sp>
        <p:nvSpPr>
          <p:cNvPr id="5" name="内容占位符 2">
            <a:extLst>
              <a:ext uri="{FF2B5EF4-FFF2-40B4-BE49-F238E27FC236}">
                <a16:creationId xmlns="" xmlns:a16="http://schemas.microsoft.com/office/drawing/2014/main" id="{72B6F9A8-DF54-45F3-9B68-5CE092DF8415}"/>
              </a:ext>
            </a:extLst>
          </p:cNvPr>
          <p:cNvSpPr>
            <a:spLocks noGrp="1"/>
          </p:cNvSpPr>
          <p:nvPr>
            <p:ph sz="half" idx="1"/>
          </p:nvPr>
        </p:nvSpPr>
        <p:spPr>
          <a:xfrm>
            <a:off x="323528" y="915566"/>
            <a:ext cx="6048672" cy="3384376"/>
          </a:xfrm>
        </p:spPr>
        <p:txBody>
          <a:bodyPr/>
          <a:lstStyle/>
          <a:p>
            <a:pPr>
              <a:lnSpc>
                <a:spcPct val="150000"/>
              </a:lnSpc>
              <a:spcBef>
                <a:spcPts val="0"/>
              </a:spcBef>
            </a:pPr>
            <a:r>
              <a:rPr lang="zh-CN" altLang="en-US" sz="2000" b="1" dirty="0">
                <a:latin typeface="微软雅黑" panose="020B0503020204020204" pitchFamily="34" charset="-122"/>
                <a:ea typeface="微软雅黑" panose="020B0503020204020204" pitchFamily="34" charset="-122"/>
              </a:rPr>
              <a:t>为国家战略培养和储备“一精多会、一专多能”的国际化人才</a:t>
            </a:r>
            <a:endParaRPr lang="en-US" altLang="zh-CN" sz="2000" b="1" dirty="0">
              <a:latin typeface="微软雅黑" panose="020B0503020204020204" pitchFamily="34" charset="-122"/>
              <a:ea typeface="微软雅黑" panose="020B0503020204020204" pitchFamily="34" charset="-122"/>
            </a:endParaRPr>
          </a:p>
          <a:p>
            <a:pPr>
              <a:lnSpc>
                <a:spcPct val="150000"/>
              </a:lnSpc>
              <a:spcBef>
                <a:spcPts val="0"/>
              </a:spcBef>
            </a:pPr>
            <a:r>
              <a:rPr lang="zh-CN" altLang="en-US" sz="2000" b="1" dirty="0">
                <a:latin typeface="微软雅黑" panose="020B0503020204020204" pitchFamily="34" charset="-122"/>
                <a:ea typeface="微软雅黑" panose="020B0503020204020204" pitchFamily="34" charset="-122"/>
              </a:rPr>
              <a:t>全面深化大学公共外语教学改革</a:t>
            </a:r>
            <a:endParaRPr lang="en-US" altLang="zh-CN" sz="2000" b="1" dirty="0">
              <a:latin typeface="微软雅黑" panose="020B0503020204020204" pitchFamily="34" charset="-122"/>
              <a:ea typeface="微软雅黑" panose="020B0503020204020204" pitchFamily="34" charset="-122"/>
            </a:endParaRPr>
          </a:p>
          <a:p>
            <a:pPr>
              <a:lnSpc>
                <a:spcPct val="150000"/>
              </a:lnSpc>
              <a:spcBef>
                <a:spcPts val="0"/>
              </a:spcBef>
            </a:pPr>
            <a:r>
              <a:rPr lang="zh-CN" altLang="en-US" sz="2000" b="1" dirty="0">
                <a:latin typeface="微软雅黑" panose="020B0503020204020204" pitchFamily="34" charset="-122"/>
                <a:ea typeface="微软雅黑" panose="020B0503020204020204" pitchFamily="34" charset="-122"/>
              </a:rPr>
              <a:t>在有条件的高水平大学推动开设第二、第三公共外语课程</a:t>
            </a:r>
            <a:endParaRPr lang="en-US" altLang="zh-CN" sz="2000" b="1" dirty="0">
              <a:latin typeface="微软雅黑" panose="020B0503020204020204" pitchFamily="34" charset="-122"/>
              <a:ea typeface="微软雅黑" panose="020B0503020204020204" pitchFamily="34" charset="-122"/>
            </a:endParaRPr>
          </a:p>
          <a:p>
            <a:pPr>
              <a:lnSpc>
                <a:spcPct val="150000"/>
              </a:lnSpc>
              <a:spcBef>
                <a:spcPts val="0"/>
              </a:spcBef>
            </a:pPr>
            <a:r>
              <a:rPr lang="zh-CN" altLang="en-US" sz="2000" b="1" dirty="0">
                <a:latin typeface="微软雅黑" panose="020B0503020204020204" pitchFamily="34" charset="-122"/>
                <a:ea typeface="微软雅黑" panose="020B0503020204020204" pitchFamily="34" charset="-122"/>
              </a:rPr>
              <a:t>推进</a:t>
            </a:r>
            <a:r>
              <a:rPr lang="en-US" altLang="zh-CN" sz="2000" b="1" dirty="0">
                <a:latin typeface="微软雅黑" panose="020B0503020204020204" pitchFamily="34" charset="-122"/>
                <a:ea typeface="微软雅黑" panose="020B0503020204020204" pitchFamily="34" charset="-122"/>
              </a:rPr>
              <a:t>22</a:t>
            </a:r>
            <a:r>
              <a:rPr lang="zh-CN" altLang="en-US" sz="2000" b="1" dirty="0">
                <a:latin typeface="微软雅黑" panose="020B0503020204020204" pitchFamily="34" charset="-122"/>
                <a:ea typeface="微软雅黑" panose="020B0503020204020204" pitchFamily="34" charset="-122"/>
              </a:rPr>
              <a:t>所学校开展试点工作（综合类</a:t>
            </a:r>
            <a:r>
              <a:rPr lang="en-US" altLang="zh-CN" sz="2000" b="1" dirty="0">
                <a:latin typeface="微软雅黑" panose="020B0503020204020204" pitchFamily="34" charset="-122"/>
                <a:ea typeface="微软雅黑" panose="020B0503020204020204" pitchFamily="34" charset="-122"/>
              </a:rPr>
              <a:t>12</a:t>
            </a:r>
            <a:r>
              <a:rPr lang="zh-CN" altLang="en-US" sz="2000" b="1" dirty="0">
                <a:latin typeface="微软雅黑" panose="020B0503020204020204" pitchFamily="34" charset="-122"/>
                <a:ea typeface="微软雅黑" panose="020B0503020204020204" pitchFamily="34" charset="-122"/>
              </a:rPr>
              <a:t>所</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外语类</a:t>
            </a: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所</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专业特色类</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所）</a:t>
            </a:r>
            <a:endParaRPr lang="en-US" altLang="zh-CN" sz="20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print"/>
          <a:stretch>
            <a:fillRect/>
          </a:stretch>
        </p:blipFill>
        <p:spPr>
          <a:xfrm>
            <a:off x="6372200" y="1497008"/>
            <a:ext cx="2376264" cy="1538814"/>
          </a:xfrm>
          <a:prstGeom prst="rect">
            <a:avLst/>
          </a:prstGeom>
        </p:spPr>
      </p:pic>
    </p:spTree>
    <p:extLst>
      <p:ext uri="{BB962C8B-B14F-4D97-AF65-F5344CB8AC3E}">
        <p14:creationId xmlns:p14="http://schemas.microsoft.com/office/powerpoint/2010/main" xmlns="" val="32373250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56CE945-904E-4E12-9FD4-758B2889F679}"/>
              </a:ext>
            </a:extLst>
          </p:cNvPr>
          <p:cNvSpPr>
            <a:spLocks noGrp="1"/>
          </p:cNvSpPr>
          <p:nvPr>
            <p:ph type="title"/>
          </p:nvPr>
        </p:nvSpPr>
        <p:spPr/>
        <p:txBody>
          <a:bodyPr/>
          <a:lstStyle/>
          <a:p>
            <a:r>
              <a:rPr lang="en-US" altLang="zh-CN" sz="2800" dirty="0"/>
              <a:t>8</a:t>
            </a:r>
            <a:r>
              <a:rPr lang="en-US" altLang="zh-CN" sz="2800" dirty="0" smtClean="0"/>
              <a:t>. </a:t>
            </a:r>
            <a:r>
              <a:rPr lang="zh-CN" altLang="en-US" sz="2800" dirty="0" smtClean="0"/>
              <a:t>建设</a:t>
            </a:r>
            <a:r>
              <a:rPr lang="zh-CN" altLang="en-US" sz="2800" dirty="0"/>
              <a:t>一流师资</a:t>
            </a:r>
          </a:p>
        </p:txBody>
      </p:sp>
      <p:sp>
        <p:nvSpPr>
          <p:cNvPr id="5" name="内容占位符 2">
            <a:extLst>
              <a:ext uri="{FF2B5EF4-FFF2-40B4-BE49-F238E27FC236}">
                <a16:creationId xmlns="" xmlns:a16="http://schemas.microsoft.com/office/drawing/2014/main" id="{72B6F9A8-DF54-45F3-9B68-5CE092DF8415}"/>
              </a:ext>
            </a:extLst>
          </p:cNvPr>
          <p:cNvSpPr>
            <a:spLocks noGrp="1"/>
          </p:cNvSpPr>
          <p:nvPr>
            <p:ph sz="half" idx="1"/>
          </p:nvPr>
        </p:nvSpPr>
        <p:spPr>
          <a:xfrm>
            <a:off x="899592" y="795228"/>
            <a:ext cx="7740860" cy="2304256"/>
          </a:xfrm>
        </p:spPr>
        <p:txBody>
          <a:bodyPr/>
          <a:lstStyle/>
          <a:p>
            <a:pPr>
              <a:lnSpc>
                <a:spcPct val="170000"/>
              </a:lnSpc>
              <a:spcBef>
                <a:spcPts val="0"/>
              </a:spcBef>
            </a:pPr>
            <a:r>
              <a:rPr lang="zh-CN" altLang="en-US" sz="2000" b="1" dirty="0">
                <a:latin typeface="微软雅黑" panose="020B0503020204020204" pitchFamily="34" charset="-122"/>
                <a:ea typeface="微软雅黑" panose="020B0503020204020204" pitchFamily="34" charset="-122"/>
              </a:rPr>
              <a:t>选树</a:t>
            </a:r>
            <a:r>
              <a:rPr lang="en-US" altLang="zh-CN" sz="2000" b="1" dirty="0">
                <a:latin typeface="微软雅黑" panose="020B0503020204020204" pitchFamily="34" charset="-122"/>
                <a:ea typeface="微软雅黑" panose="020B0503020204020204" pitchFamily="34" charset="-122"/>
              </a:rPr>
              <a:t>20</a:t>
            </a:r>
            <a:r>
              <a:rPr lang="zh-CN" altLang="en-US" sz="2000" b="1" dirty="0">
                <a:latin typeface="微软雅黑" panose="020B0503020204020204" pitchFamily="34" charset="-122"/>
                <a:ea typeface="微软雅黑" panose="020B0503020204020204" pitchFamily="34" charset="-122"/>
              </a:rPr>
              <a:t>个左右</a:t>
            </a:r>
            <a:r>
              <a:rPr lang="zh-CN" altLang="en-US" sz="2000" b="1" dirty="0">
                <a:solidFill>
                  <a:srgbClr val="C00000"/>
                </a:solidFill>
                <a:latin typeface="微软雅黑" panose="020B0503020204020204" pitchFamily="34" charset="-122"/>
                <a:ea typeface="微软雅黑" panose="020B0503020204020204" pitchFamily="34" charset="-122"/>
              </a:rPr>
              <a:t>高校教师教学发展中心典型</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170000"/>
              </a:lnSpc>
              <a:spcBef>
                <a:spcPts val="0"/>
              </a:spcBef>
            </a:pPr>
            <a:r>
              <a:rPr lang="zh-CN" altLang="en-US" sz="2000" b="1" dirty="0">
                <a:latin typeface="微软雅黑" panose="020B0503020204020204" pitchFamily="34" charset="-122"/>
                <a:ea typeface="微软雅黑" panose="020B0503020204020204" pitchFamily="34" charset="-122"/>
              </a:rPr>
              <a:t>力推</a:t>
            </a:r>
            <a:r>
              <a:rPr lang="en-US" altLang="zh-CN" sz="2000" b="1" dirty="0">
                <a:latin typeface="微软雅黑" panose="020B0503020204020204" pitchFamily="34" charset="-122"/>
                <a:ea typeface="微软雅黑" panose="020B0503020204020204" pitchFamily="34" charset="-122"/>
              </a:rPr>
              <a:t>60</a:t>
            </a:r>
            <a:r>
              <a:rPr lang="zh-CN" altLang="en-US" sz="2000" b="1" dirty="0">
                <a:latin typeface="微软雅黑" panose="020B0503020204020204" pitchFamily="34" charset="-122"/>
                <a:ea typeface="微软雅黑" panose="020B0503020204020204" pitchFamily="34" charset="-122"/>
              </a:rPr>
              <a:t>个</a:t>
            </a:r>
            <a:r>
              <a:rPr lang="zh-CN" altLang="en-US" sz="2000" b="1" dirty="0">
                <a:solidFill>
                  <a:srgbClr val="C00000"/>
                </a:solidFill>
                <a:latin typeface="微软雅黑" panose="020B0503020204020204" pitchFamily="34" charset="-122"/>
                <a:ea typeface="微软雅黑" panose="020B0503020204020204" pitchFamily="34" charset="-122"/>
              </a:rPr>
              <a:t>高校基层教学组织工作先进单位</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170000"/>
              </a:lnSpc>
              <a:spcBef>
                <a:spcPts val="0"/>
              </a:spcBef>
            </a:pPr>
            <a:r>
              <a:rPr lang="zh-CN" altLang="en-US" sz="2000" b="1" dirty="0">
                <a:latin typeface="微软雅黑" panose="020B0503020204020204" pitchFamily="34" charset="-122"/>
                <a:ea typeface="微软雅黑" panose="020B0503020204020204" pitchFamily="34" charset="-122"/>
              </a:rPr>
              <a:t>发挥好新一届教指委</a:t>
            </a:r>
            <a:r>
              <a:rPr lang="zh-CN" altLang="en-US" sz="2000" b="1" dirty="0">
                <a:solidFill>
                  <a:srgbClr val="C00000"/>
                </a:solidFill>
                <a:latin typeface="微软雅黑" panose="020B0503020204020204" pitchFamily="34" charset="-122"/>
                <a:ea typeface="微软雅黑" panose="020B0503020204020204" pitchFamily="34" charset="-122"/>
              </a:rPr>
              <a:t>参谋部、咨询团、指导组、推动队</a:t>
            </a:r>
            <a:r>
              <a:rPr lang="zh-CN" altLang="en-US" sz="2000" b="1" dirty="0">
                <a:latin typeface="微软雅黑" panose="020B0503020204020204" pitchFamily="34" charset="-122"/>
                <a:ea typeface="微软雅黑" panose="020B0503020204020204" pitchFamily="34" charset="-122"/>
              </a:rPr>
              <a:t>作用</a:t>
            </a:r>
            <a:endParaRPr lang="en-US" altLang="zh-CN" sz="2000" b="1" dirty="0">
              <a:latin typeface="微软雅黑" panose="020B0503020204020204" pitchFamily="34" charset="-122"/>
              <a:ea typeface="微软雅黑" panose="020B0503020204020204" pitchFamily="34" charset="-122"/>
            </a:endParaRPr>
          </a:p>
          <a:p>
            <a:pPr>
              <a:lnSpc>
                <a:spcPct val="170000"/>
              </a:lnSpc>
              <a:spcBef>
                <a:spcPts val="0"/>
              </a:spcBef>
            </a:pPr>
            <a:r>
              <a:rPr lang="zh-CN" altLang="en-US" sz="2000" b="1" dirty="0">
                <a:latin typeface="微软雅黑" panose="020B0503020204020204" pitchFamily="34" charset="-122"/>
                <a:ea typeface="微软雅黑" panose="020B0503020204020204" pitchFamily="34" charset="-122"/>
              </a:rPr>
              <a:t>好老师：政治过硬、业务精湛、育人高超、技术娴熟</a:t>
            </a:r>
          </a:p>
          <a:p>
            <a:pPr>
              <a:lnSpc>
                <a:spcPct val="170000"/>
              </a:lnSpc>
              <a:spcBef>
                <a:spcPts val="0"/>
              </a:spcBef>
            </a:pPr>
            <a:r>
              <a:rPr lang="zh-CN" altLang="en-US" sz="2000" b="1" dirty="0">
                <a:latin typeface="微软雅黑" panose="020B0503020204020204" pitchFamily="34" charset="-122"/>
                <a:ea typeface="微软雅黑" panose="020B0503020204020204" pitchFamily="34" charset="-122"/>
              </a:rPr>
              <a:t>好老师：大胸怀、大境界、大格局</a:t>
            </a:r>
          </a:p>
          <a:p>
            <a:pPr>
              <a:lnSpc>
                <a:spcPct val="150000"/>
              </a:lnSpc>
              <a:spcBef>
                <a:spcPts val="0"/>
              </a:spcBef>
            </a:pPr>
            <a:endParaRPr lang="zh-CN" altLang="en-US" sz="2000" b="1" dirty="0">
              <a:latin typeface="微软雅黑" panose="020B0503020204020204" pitchFamily="34" charset="-122"/>
              <a:ea typeface="微软雅黑" panose="020B0503020204020204" pitchFamily="34" charset="-122"/>
            </a:endParaRPr>
          </a:p>
        </p:txBody>
      </p:sp>
      <p:sp>
        <p:nvSpPr>
          <p:cNvPr id="7" name="圆角矩形 6"/>
          <p:cNvSpPr/>
          <p:nvPr/>
        </p:nvSpPr>
        <p:spPr>
          <a:xfrm>
            <a:off x="719572" y="3579862"/>
            <a:ext cx="7704856" cy="8683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nSpc>
                <a:spcPct val="120000"/>
              </a:lnSpc>
              <a:spcBef>
                <a:spcPts val="0"/>
              </a:spcBef>
            </a:pPr>
            <a:r>
              <a:rPr lang="zh-CN" altLang="en-US" sz="2000" b="1" dirty="0">
                <a:solidFill>
                  <a:srgbClr val="002060"/>
                </a:solidFill>
                <a:latin typeface="华文新魏" panose="02010800040101010101" pitchFamily="2" charset="-122"/>
                <a:ea typeface="华文新魏" panose="02010800040101010101" pitchFamily="2" charset="-122"/>
              </a:rPr>
              <a:t>宝生同志：高校教师不管名气多大、荣誉多高，老师是</a:t>
            </a:r>
            <a:r>
              <a:rPr lang="zh-CN" altLang="en-US" sz="2000" b="1" dirty="0">
                <a:solidFill>
                  <a:srgbClr val="C00000"/>
                </a:solidFill>
                <a:latin typeface="华文新魏" panose="02010800040101010101" pitchFamily="2" charset="-122"/>
                <a:ea typeface="华文新魏" panose="02010800040101010101" pitchFamily="2" charset="-122"/>
              </a:rPr>
              <a:t>第一身份</a:t>
            </a:r>
            <a:r>
              <a:rPr lang="zh-CN" altLang="en-US" sz="2000" b="1" dirty="0">
                <a:solidFill>
                  <a:srgbClr val="002060"/>
                </a:solidFill>
                <a:latin typeface="华文新魏" panose="02010800040101010101" pitchFamily="2" charset="-122"/>
                <a:ea typeface="华文新魏" panose="02010800040101010101" pitchFamily="2" charset="-122"/>
              </a:rPr>
              <a:t>，教书是</a:t>
            </a:r>
            <a:r>
              <a:rPr lang="zh-CN" altLang="en-US" sz="2000" b="1" dirty="0">
                <a:solidFill>
                  <a:srgbClr val="C00000"/>
                </a:solidFill>
                <a:latin typeface="华文新魏" panose="02010800040101010101" pitchFamily="2" charset="-122"/>
                <a:ea typeface="华文新魏" panose="02010800040101010101" pitchFamily="2" charset="-122"/>
              </a:rPr>
              <a:t>第一工作</a:t>
            </a:r>
            <a:r>
              <a:rPr lang="zh-CN" altLang="en-US" sz="2000" b="1" dirty="0">
                <a:solidFill>
                  <a:srgbClr val="002060"/>
                </a:solidFill>
                <a:latin typeface="华文新魏" panose="02010800040101010101" pitchFamily="2" charset="-122"/>
                <a:ea typeface="华文新魏" panose="02010800040101010101" pitchFamily="2" charset="-122"/>
              </a:rPr>
              <a:t>，上课是</a:t>
            </a:r>
            <a:r>
              <a:rPr lang="zh-CN" altLang="en-US" sz="2000" b="1" dirty="0">
                <a:solidFill>
                  <a:srgbClr val="C00000"/>
                </a:solidFill>
                <a:latin typeface="华文新魏" panose="02010800040101010101" pitchFamily="2" charset="-122"/>
                <a:ea typeface="华文新魏" panose="02010800040101010101" pitchFamily="2" charset="-122"/>
              </a:rPr>
              <a:t>第一责任</a:t>
            </a:r>
            <a:endParaRPr lang="en-US" altLang="zh-CN" b="1" dirty="0">
              <a:solidFill>
                <a:srgbClr val="00206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xmlns="" val="31001468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9</a:t>
            </a:r>
            <a:r>
              <a:rPr lang="en-US" altLang="zh-CN" sz="2800" dirty="0" smtClean="0"/>
              <a:t>. </a:t>
            </a:r>
            <a:r>
              <a:rPr lang="zh-CN" altLang="en-US" sz="2800" dirty="0" smtClean="0"/>
              <a:t>用</a:t>
            </a:r>
            <a:r>
              <a:rPr lang="zh-CN" altLang="en-US" sz="2800" dirty="0"/>
              <a:t>好中央高校教育教学改革专项</a:t>
            </a:r>
          </a:p>
        </p:txBody>
      </p:sp>
      <p:sp>
        <p:nvSpPr>
          <p:cNvPr id="3" name="内容占位符 2"/>
          <p:cNvSpPr>
            <a:spLocks noGrp="1"/>
          </p:cNvSpPr>
          <p:nvPr>
            <p:ph sz="half" idx="1"/>
          </p:nvPr>
        </p:nvSpPr>
        <p:spPr>
          <a:xfrm>
            <a:off x="611560" y="2571750"/>
            <a:ext cx="8064896" cy="1296144"/>
          </a:xfrm>
        </p:spPr>
        <p:txBody>
          <a:bodyPr/>
          <a:lstStyle/>
          <a:p>
            <a:pPr>
              <a:lnSpc>
                <a:spcPct val="120000"/>
              </a:lnSpc>
            </a:pPr>
            <a:r>
              <a:rPr lang="en-US" altLang="zh-CN" sz="2000" b="1" dirty="0">
                <a:latin typeface="微软雅黑" pitchFamily="34" charset="-122"/>
                <a:ea typeface="微软雅黑" pitchFamily="34" charset="-122"/>
                <a:cs typeface="宋体" pitchFamily="2" charset="-122"/>
              </a:rPr>
              <a:t>2019</a:t>
            </a:r>
            <a:r>
              <a:rPr lang="zh-CN" altLang="en-US" sz="2000" b="1" dirty="0">
                <a:latin typeface="微软雅黑" pitchFamily="34" charset="-122"/>
                <a:ea typeface="微软雅黑" pitchFamily="34" charset="-122"/>
                <a:cs typeface="宋体" pitchFamily="2" charset="-122"/>
              </a:rPr>
              <a:t>年总经费：</a:t>
            </a:r>
            <a:r>
              <a:rPr lang="en-US" altLang="zh-CN" sz="2000" b="1" dirty="0">
                <a:latin typeface="微软雅黑" pitchFamily="34" charset="-122"/>
                <a:ea typeface="微软雅黑" pitchFamily="34" charset="-122"/>
                <a:cs typeface="宋体" pitchFamily="2" charset="-122"/>
              </a:rPr>
              <a:t>25</a:t>
            </a:r>
            <a:r>
              <a:rPr lang="zh-CN" altLang="en-US" sz="2000" b="1" dirty="0">
                <a:latin typeface="微软雅黑" pitchFamily="34" charset="-122"/>
                <a:ea typeface="微软雅黑" pitchFamily="34" charset="-122"/>
                <a:cs typeface="宋体" pitchFamily="2" charset="-122"/>
              </a:rPr>
              <a:t>亿元</a:t>
            </a:r>
            <a:endParaRPr lang="en-US" altLang="zh-CN" sz="2000" b="1" dirty="0">
              <a:latin typeface="微软雅黑" pitchFamily="34" charset="-122"/>
              <a:ea typeface="微软雅黑" pitchFamily="34" charset="-122"/>
              <a:cs typeface="宋体" pitchFamily="2" charset="-122"/>
            </a:endParaRPr>
          </a:p>
          <a:p>
            <a:pPr>
              <a:lnSpc>
                <a:spcPct val="120000"/>
              </a:lnSpc>
            </a:pPr>
            <a:r>
              <a:rPr lang="zh-CN" altLang="en-US" sz="2000" b="1" dirty="0">
                <a:latin typeface="微软雅黑" pitchFamily="34" charset="-122"/>
                <a:ea typeface="微软雅黑" pitchFamily="34" charset="-122"/>
                <a:cs typeface="宋体" pitchFamily="2" charset="-122"/>
              </a:rPr>
              <a:t>聚焦中央高校高水平本科教育建设和“六卓越一拔尖”计划</a:t>
            </a:r>
            <a:r>
              <a:rPr lang="en-US" altLang="zh-CN" sz="2000" b="1" dirty="0">
                <a:latin typeface="微软雅黑" pitchFamily="34" charset="-122"/>
                <a:ea typeface="微软雅黑" pitchFamily="34" charset="-122"/>
                <a:cs typeface="宋体" pitchFamily="2" charset="-122"/>
              </a:rPr>
              <a:t>2.0</a:t>
            </a:r>
            <a:r>
              <a:rPr lang="zh-CN" altLang="en-US" sz="2000" b="1" dirty="0">
                <a:latin typeface="微软雅黑" pitchFamily="34" charset="-122"/>
                <a:ea typeface="微软雅黑" pitchFamily="34" charset="-122"/>
                <a:cs typeface="宋体" pitchFamily="2" charset="-122"/>
              </a:rPr>
              <a:t>实施（金专金课）</a:t>
            </a:r>
            <a:endParaRPr lang="en-US" altLang="zh-CN" sz="2000" b="1" dirty="0">
              <a:latin typeface="微软雅黑" pitchFamily="34" charset="-122"/>
              <a:ea typeface="微软雅黑" pitchFamily="34" charset="-122"/>
              <a:cs typeface="宋体" pitchFamily="2" charset="-122"/>
            </a:endParaRPr>
          </a:p>
          <a:p>
            <a:pPr>
              <a:lnSpc>
                <a:spcPct val="120000"/>
              </a:lnSpc>
            </a:pPr>
            <a:r>
              <a:rPr lang="en-US" altLang="zh-CN" sz="2000" b="1" dirty="0">
                <a:latin typeface="微软雅黑" pitchFamily="34" charset="-122"/>
                <a:ea typeface="微软雅黑" pitchFamily="34" charset="-122"/>
              </a:rPr>
              <a:t>111</a:t>
            </a:r>
            <a:r>
              <a:rPr lang="zh-CN" altLang="en-US" sz="2000" b="1" dirty="0">
                <a:latin typeface="微软雅黑" pitchFamily="34" charset="-122"/>
                <a:ea typeface="微软雅黑" pitchFamily="34" charset="-122"/>
              </a:rPr>
              <a:t>个教育部教指委开展工作</a:t>
            </a:r>
            <a:r>
              <a:rPr lang="zh-CN" altLang="en-US" sz="2000" b="1" dirty="0" smtClean="0">
                <a:latin typeface="微软雅黑" pitchFamily="34" charset="-122"/>
                <a:ea typeface="微软雅黑" pitchFamily="34" charset="-122"/>
              </a:rPr>
              <a:t>经费</a:t>
            </a:r>
            <a:endParaRPr lang="en-US" altLang="zh-CN" sz="2000" b="1" dirty="0" smtClean="0">
              <a:latin typeface="微软雅黑" pitchFamily="34" charset="-122"/>
              <a:ea typeface="微软雅黑" pitchFamily="34" charset="-122"/>
            </a:endParaRPr>
          </a:p>
          <a:p>
            <a:pPr>
              <a:lnSpc>
                <a:spcPct val="120000"/>
              </a:lnSpc>
            </a:pPr>
            <a:r>
              <a:rPr lang="zh-CN" altLang="en-US" sz="2000" b="1" dirty="0">
                <a:solidFill>
                  <a:srgbClr val="C00000"/>
                </a:solidFill>
                <a:latin typeface="微软雅黑" pitchFamily="34" charset="-122"/>
                <a:ea typeface="微软雅黑" pitchFamily="34" charset="-122"/>
              </a:rPr>
              <a:t>强烈</a:t>
            </a:r>
            <a:r>
              <a:rPr lang="zh-CN" altLang="en-US" sz="2000" b="1" dirty="0" smtClean="0">
                <a:solidFill>
                  <a:srgbClr val="C00000"/>
                </a:solidFill>
                <a:latin typeface="微软雅黑" pitchFamily="34" charset="-122"/>
                <a:ea typeface="微软雅黑" pitchFamily="34" charset="-122"/>
              </a:rPr>
              <a:t>建议：各省设立地方高校教育教学改革专项</a:t>
            </a:r>
            <a:endParaRPr lang="zh-CN" altLang="en-US" dirty="0">
              <a:solidFill>
                <a:srgbClr val="C00000"/>
              </a:solidFill>
            </a:endParaRPr>
          </a:p>
        </p:txBody>
      </p:sp>
      <p:sp>
        <p:nvSpPr>
          <p:cNvPr id="5" name="圆角矩形 4"/>
          <p:cNvSpPr/>
          <p:nvPr/>
        </p:nvSpPr>
        <p:spPr>
          <a:xfrm>
            <a:off x="611560" y="983362"/>
            <a:ext cx="7848872" cy="14443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lnSpc>
                <a:spcPct val="120000"/>
              </a:lnSpc>
              <a:spcBef>
                <a:spcPts val="0"/>
              </a:spcBef>
            </a:pPr>
            <a:r>
              <a:rPr lang="zh-CN" altLang="en-US" sz="1800" b="1" dirty="0">
                <a:solidFill>
                  <a:srgbClr val="002060"/>
                </a:solidFill>
                <a:latin typeface="微软雅黑" pitchFamily="34" charset="-122"/>
                <a:ea typeface="微软雅黑" pitchFamily="34" charset="-122"/>
                <a:cs typeface="宋体" pitchFamily="2" charset="-122"/>
              </a:rPr>
              <a:t>教育部关于中央部门所属高校深化教育教学改革的指导意见</a:t>
            </a:r>
          </a:p>
          <a:p>
            <a:pPr algn="ctr">
              <a:lnSpc>
                <a:spcPct val="120000"/>
              </a:lnSpc>
              <a:spcBef>
                <a:spcPts val="0"/>
              </a:spcBef>
            </a:pPr>
            <a:r>
              <a:rPr lang="zh-CN" altLang="en-US" sz="1800" b="1" dirty="0">
                <a:solidFill>
                  <a:srgbClr val="002060"/>
                </a:solidFill>
                <a:latin typeface="楷体" panose="02010609060101010101" pitchFamily="49" charset="-122"/>
                <a:ea typeface="楷体" panose="02010609060101010101" pitchFamily="49" charset="-122"/>
                <a:cs typeface="宋体" pitchFamily="2" charset="-122"/>
              </a:rPr>
              <a:t>（</a:t>
            </a:r>
            <a:r>
              <a:rPr lang="zh-CN" altLang="en-US" sz="1800" b="1" dirty="0">
                <a:solidFill>
                  <a:srgbClr val="002060"/>
                </a:solidFill>
                <a:latin typeface="华文新魏" panose="02010800040101010101" pitchFamily="2" charset="-122"/>
                <a:ea typeface="华文新魏" panose="02010800040101010101" pitchFamily="2" charset="-122"/>
                <a:cs typeface="宋体" pitchFamily="2" charset="-122"/>
              </a:rPr>
              <a:t>教高</a:t>
            </a:r>
            <a:r>
              <a:rPr lang="en-US" altLang="zh-CN" sz="1800" b="1" dirty="0">
                <a:solidFill>
                  <a:srgbClr val="002060"/>
                </a:solidFill>
                <a:latin typeface="华文新魏" panose="02010800040101010101" pitchFamily="2" charset="-122"/>
                <a:ea typeface="华文新魏" panose="02010800040101010101" pitchFamily="2" charset="-122"/>
                <a:cs typeface="宋体" pitchFamily="2" charset="-122"/>
              </a:rPr>
              <a:t>〔2016〕2</a:t>
            </a:r>
            <a:r>
              <a:rPr lang="zh-CN" altLang="en-US" sz="1800" b="1" dirty="0">
                <a:solidFill>
                  <a:srgbClr val="002060"/>
                </a:solidFill>
                <a:latin typeface="华文新魏" panose="02010800040101010101" pitchFamily="2" charset="-122"/>
                <a:ea typeface="华文新魏" panose="02010800040101010101" pitchFamily="2" charset="-122"/>
                <a:cs typeface="宋体" pitchFamily="2" charset="-122"/>
              </a:rPr>
              <a:t>号</a:t>
            </a:r>
            <a:r>
              <a:rPr lang="zh-CN" altLang="en-US" sz="1800" b="1" dirty="0">
                <a:solidFill>
                  <a:srgbClr val="002060"/>
                </a:solidFill>
                <a:latin typeface="楷体" panose="02010609060101010101" pitchFamily="49" charset="-122"/>
                <a:ea typeface="楷体" panose="02010609060101010101" pitchFamily="49" charset="-122"/>
                <a:cs typeface="宋体" pitchFamily="2" charset="-122"/>
              </a:rPr>
              <a:t>）</a:t>
            </a:r>
            <a:endParaRPr lang="en-US" altLang="zh-CN" sz="1800" b="1" dirty="0">
              <a:solidFill>
                <a:srgbClr val="002060"/>
              </a:solidFill>
              <a:latin typeface="楷体" panose="02010609060101010101" pitchFamily="49" charset="-122"/>
              <a:ea typeface="楷体" panose="02010609060101010101" pitchFamily="49" charset="-122"/>
              <a:cs typeface="宋体" pitchFamily="2" charset="-122"/>
            </a:endParaRPr>
          </a:p>
          <a:p>
            <a:pPr algn="ctr">
              <a:lnSpc>
                <a:spcPct val="120000"/>
              </a:lnSpc>
              <a:spcBef>
                <a:spcPts val="0"/>
              </a:spcBef>
            </a:pPr>
            <a:r>
              <a:rPr lang="zh-CN" altLang="en-US" sz="1800" b="1" dirty="0">
                <a:solidFill>
                  <a:srgbClr val="002060"/>
                </a:solidFill>
                <a:latin typeface="微软雅黑" pitchFamily="34" charset="-122"/>
                <a:ea typeface="微软雅黑" pitchFamily="34" charset="-122"/>
                <a:cs typeface="宋体" pitchFamily="2" charset="-122"/>
              </a:rPr>
              <a:t>中央高校教育教学改革专项资金管理办法</a:t>
            </a:r>
          </a:p>
          <a:p>
            <a:pPr algn="ctr">
              <a:lnSpc>
                <a:spcPct val="120000"/>
              </a:lnSpc>
              <a:spcBef>
                <a:spcPts val="0"/>
              </a:spcBef>
            </a:pPr>
            <a:r>
              <a:rPr lang="zh-CN" altLang="en-US" sz="1800" b="1" dirty="0">
                <a:solidFill>
                  <a:srgbClr val="002060"/>
                </a:solidFill>
                <a:latin typeface="楷体" panose="02010609060101010101" pitchFamily="49" charset="-122"/>
                <a:ea typeface="楷体" panose="02010609060101010101" pitchFamily="49" charset="-122"/>
                <a:cs typeface="宋体" pitchFamily="2" charset="-122"/>
              </a:rPr>
              <a:t>（</a:t>
            </a:r>
            <a:r>
              <a:rPr lang="zh-CN" altLang="en-US" sz="1800" b="1" dirty="0">
                <a:solidFill>
                  <a:srgbClr val="002060"/>
                </a:solidFill>
                <a:latin typeface="华文新魏" panose="02010800040101010101" pitchFamily="2" charset="-122"/>
                <a:ea typeface="华文新魏" panose="02010800040101010101" pitchFamily="2" charset="-122"/>
                <a:cs typeface="宋体" pitchFamily="2" charset="-122"/>
              </a:rPr>
              <a:t>财科教</a:t>
            </a:r>
            <a:r>
              <a:rPr lang="en-US" altLang="zh-CN" sz="1800" b="1" dirty="0">
                <a:solidFill>
                  <a:srgbClr val="002060"/>
                </a:solidFill>
                <a:latin typeface="华文新魏" panose="02010800040101010101" pitchFamily="2" charset="-122"/>
                <a:ea typeface="华文新魏" panose="02010800040101010101" pitchFamily="2" charset="-122"/>
                <a:cs typeface="宋体" pitchFamily="2" charset="-122"/>
              </a:rPr>
              <a:t>〔2016〕11</a:t>
            </a:r>
            <a:r>
              <a:rPr lang="zh-CN" altLang="en-US" sz="1800" b="1" dirty="0">
                <a:solidFill>
                  <a:srgbClr val="002060"/>
                </a:solidFill>
                <a:latin typeface="华文新魏" panose="02010800040101010101" pitchFamily="2" charset="-122"/>
                <a:ea typeface="华文新魏" panose="02010800040101010101" pitchFamily="2" charset="-122"/>
                <a:cs typeface="宋体" pitchFamily="2" charset="-122"/>
              </a:rPr>
              <a:t>号</a:t>
            </a:r>
            <a:r>
              <a:rPr lang="zh-CN" altLang="en-US" sz="1800" b="1" dirty="0">
                <a:solidFill>
                  <a:srgbClr val="002060"/>
                </a:solidFill>
                <a:latin typeface="楷体" panose="02010609060101010101" pitchFamily="49" charset="-122"/>
                <a:ea typeface="楷体" panose="02010609060101010101" pitchFamily="49" charset="-122"/>
                <a:cs typeface="宋体" pitchFamily="2" charset="-122"/>
              </a:rPr>
              <a:t>）</a:t>
            </a:r>
          </a:p>
        </p:txBody>
      </p:sp>
    </p:spTree>
    <p:extLst>
      <p:ext uri="{BB962C8B-B14F-4D97-AF65-F5344CB8AC3E}">
        <p14:creationId xmlns:p14="http://schemas.microsoft.com/office/powerpoint/2010/main" xmlns="" val="31059150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2018</a:t>
            </a:r>
            <a:r>
              <a:rPr lang="zh-CN" altLang="en-US" sz="2800" dirty="0"/>
              <a:t>年</a:t>
            </a:r>
            <a:r>
              <a:rPr lang="zh-CN" altLang="en-US" sz="2800" dirty="0" smtClean="0"/>
              <a:t>：吹响了集结号  唱响了主旋律</a:t>
            </a:r>
            <a:endParaRPr lang="zh-CN" altLang="en-US" sz="2800" dirty="0"/>
          </a:p>
        </p:txBody>
      </p:sp>
      <p:sp>
        <p:nvSpPr>
          <p:cNvPr id="3" name="内容占位符 2"/>
          <p:cNvSpPr>
            <a:spLocks noGrp="1"/>
          </p:cNvSpPr>
          <p:nvPr>
            <p:ph sz="half" idx="1"/>
          </p:nvPr>
        </p:nvSpPr>
        <p:spPr>
          <a:xfrm>
            <a:off x="611560" y="987574"/>
            <a:ext cx="7704856" cy="2520280"/>
          </a:xfrm>
        </p:spPr>
        <p:txBody>
          <a:bodyPr/>
          <a:lstStyle/>
          <a:p>
            <a:pPr>
              <a:lnSpc>
                <a:spcPct val="170000"/>
              </a:lnSpc>
              <a:spcBef>
                <a:spcPts val="0"/>
              </a:spcBef>
              <a:buNone/>
            </a:pPr>
            <a:r>
              <a:rPr lang="zh-CN" altLang="en-US" sz="2400" b="1" dirty="0">
                <a:latin typeface="微软雅黑" panose="020B0503020204020204" pitchFamily="34" charset="-122"/>
                <a:ea typeface="微软雅黑" panose="020B0503020204020204" pitchFamily="34" charset="-122"/>
              </a:rPr>
              <a:t>在</a:t>
            </a:r>
            <a:r>
              <a:rPr lang="zh-CN" altLang="en-US" sz="2400" b="1" dirty="0" smtClean="0">
                <a:latin typeface="微软雅黑" panose="020B0503020204020204" pitchFamily="34" charset="-122"/>
                <a:ea typeface="微软雅黑" panose="020B0503020204020204" pitchFamily="34" charset="-122"/>
              </a:rPr>
              <a:t>党中央</a:t>
            </a:r>
            <a:r>
              <a:rPr lang="zh-CN" altLang="en-US" sz="2400" b="1" dirty="0">
                <a:latin typeface="微软雅黑" panose="020B0503020204020204" pitchFamily="34" charset="-122"/>
                <a:ea typeface="微软雅黑" panose="020B0503020204020204" pitchFamily="34" charset="-122"/>
              </a:rPr>
              <a:t>指导</a:t>
            </a:r>
            <a:r>
              <a:rPr lang="zh-CN" altLang="en-US" sz="2400" b="1" dirty="0" smtClean="0">
                <a:latin typeface="微软雅黑" panose="020B0503020204020204" pitchFamily="34" charset="-122"/>
                <a:ea typeface="微软雅黑" panose="020B0503020204020204" pitchFamily="34" charset="-122"/>
              </a:rPr>
              <a:t>下</a:t>
            </a:r>
            <a:r>
              <a:rPr lang="zh-CN" altLang="en-US" sz="2400" b="1" dirty="0">
                <a:latin typeface="微软雅黑" panose="020B0503020204020204" pitchFamily="34" charset="-122"/>
                <a:ea typeface="微软雅黑" panose="020B0503020204020204" pitchFamily="34" charset="-122"/>
              </a:rPr>
              <a:t>，在部党组领导下：</a:t>
            </a:r>
            <a:endParaRPr lang="en-US" altLang="zh-CN" sz="2400" b="1" dirty="0">
              <a:latin typeface="微软雅黑" panose="020B0503020204020204" pitchFamily="34" charset="-122"/>
              <a:ea typeface="微软雅黑" panose="020B0503020204020204" pitchFamily="34" charset="-122"/>
            </a:endParaRPr>
          </a:p>
          <a:p>
            <a:pPr algn="ctr">
              <a:lnSpc>
                <a:spcPct val="170000"/>
              </a:lnSpc>
              <a:spcBef>
                <a:spcPts val="0"/>
              </a:spcBef>
              <a:buNone/>
            </a:pPr>
            <a:r>
              <a:rPr lang="zh-CN" altLang="en-US" sz="2600" b="1" dirty="0">
                <a:latin typeface="微软雅黑" panose="020B0503020204020204" pitchFamily="34" charset="-122"/>
                <a:ea typeface="微软雅黑" panose="020B0503020204020204" pitchFamily="34" charset="-122"/>
              </a:rPr>
              <a:t>高教司和高教处联袂导演</a:t>
            </a:r>
          </a:p>
          <a:p>
            <a:pPr algn="ctr">
              <a:lnSpc>
                <a:spcPct val="170000"/>
              </a:lnSpc>
              <a:spcBef>
                <a:spcPts val="0"/>
              </a:spcBef>
              <a:buNone/>
            </a:pPr>
            <a:r>
              <a:rPr lang="zh-CN" altLang="en-US" sz="2600" b="1" dirty="0">
                <a:latin typeface="微软雅黑" panose="020B0503020204020204" pitchFamily="34" charset="-122"/>
                <a:ea typeface="微软雅黑" panose="020B0503020204020204" pitchFamily="34" charset="-122"/>
              </a:rPr>
              <a:t>中央和地方高校联合主演</a:t>
            </a:r>
            <a:endParaRPr lang="en-US" altLang="zh-CN" sz="2600" b="1" dirty="0">
              <a:latin typeface="微软雅黑" panose="020B0503020204020204" pitchFamily="34" charset="-122"/>
              <a:ea typeface="微软雅黑" panose="020B0503020204020204" pitchFamily="34" charset="-122"/>
            </a:endParaRPr>
          </a:p>
          <a:p>
            <a:pPr algn="ctr">
              <a:lnSpc>
                <a:spcPct val="170000"/>
              </a:lnSpc>
              <a:spcBef>
                <a:spcPts val="0"/>
              </a:spcBef>
              <a:buNone/>
            </a:pPr>
            <a:r>
              <a:rPr lang="zh-CN" altLang="en-US" b="1" dirty="0">
                <a:latin typeface="微软雅黑" panose="020B0503020204020204" pitchFamily="34" charset="-122"/>
                <a:ea typeface="微软雅黑" panose="020B0503020204020204" pitchFamily="34" charset="-122"/>
              </a:rPr>
              <a:t>上演了一部</a:t>
            </a:r>
            <a:r>
              <a:rPr lang="zh-CN" altLang="en-US" b="1" dirty="0">
                <a:solidFill>
                  <a:srgbClr val="C00000"/>
                </a:solidFill>
                <a:latin typeface="微软雅黑" panose="020B0503020204020204" pitchFamily="34" charset="-122"/>
                <a:ea typeface="微软雅黑" panose="020B0503020204020204" pitchFamily="34" charset="-122"/>
              </a:rPr>
              <a:t>惊艳、精彩、经典</a:t>
            </a:r>
            <a:r>
              <a:rPr lang="zh-CN" altLang="en-US" b="1" dirty="0" smtClean="0">
                <a:latin typeface="微软雅黑" panose="020B0503020204020204" pitchFamily="34" charset="-122"/>
                <a:ea typeface="微软雅黑" panose="020B0503020204020204" pitchFamily="34" charset="-122"/>
              </a:rPr>
              <a:t>的大</a:t>
            </a:r>
            <a:r>
              <a:rPr lang="zh-CN" altLang="en-US" b="1" dirty="0">
                <a:latin typeface="微软雅黑" panose="020B0503020204020204" pitchFamily="34" charset="-122"/>
                <a:ea typeface="微软雅黑" panose="020B0503020204020204" pitchFamily="34" charset="-122"/>
              </a:rPr>
              <a:t>剧！</a:t>
            </a:r>
            <a:endParaRPr lang="en-US" altLang="zh-CN" sz="2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411246941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9249"/>
            <a:ext cx="9144000" cy="795062"/>
          </a:xfrm>
        </p:spPr>
        <p:txBody>
          <a:bodyPr/>
          <a:lstStyle/>
          <a:p>
            <a:r>
              <a:rPr lang="en-US" altLang="zh-CN" sz="2800" dirty="0" smtClean="0"/>
              <a:t>10. </a:t>
            </a:r>
            <a:r>
              <a:rPr lang="zh-CN" altLang="en-US" sz="2800" dirty="0" smtClean="0"/>
              <a:t>开展</a:t>
            </a:r>
            <a:r>
              <a:rPr lang="zh-CN" altLang="en-US" sz="2800" dirty="0"/>
              <a:t>新时代中国高等教育理论体系研究</a:t>
            </a:r>
          </a:p>
        </p:txBody>
      </p:sp>
      <p:sp>
        <p:nvSpPr>
          <p:cNvPr id="6" name="内容占位符 8">
            <a:extLst/>
          </p:cNvPr>
          <p:cNvSpPr txBox="1">
            <a:spLocks/>
          </p:cNvSpPr>
          <p:nvPr/>
        </p:nvSpPr>
        <p:spPr bwMode="auto">
          <a:xfrm>
            <a:off x="305780" y="3235209"/>
            <a:ext cx="8658708" cy="10250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spAutoFit/>
          </a:bodyPr>
          <a:lstStyle/>
          <a:p>
            <a:pPr marL="457200" indent="-457200">
              <a:lnSpc>
                <a:spcPct val="150000"/>
              </a:lnSpc>
              <a:spcBef>
                <a:spcPts val="600"/>
              </a:spcBef>
              <a:buFont typeface="Arial" panose="020B0604020202020204" pitchFamily="34" charset="0"/>
              <a:buChar char="•"/>
              <a:defRPr/>
            </a:pPr>
            <a:r>
              <a:rPr lang="zh-CN" altLang="en-US" sz="2200" b="1" spc="38" dirty="0">
                <a:ln w="11430"/>
                <a:solidFill>
                  <a:srgbClr val="002060"/>
                </a:solidFill>
                <a:latin typeface="微软雅黑" pitchFamily="34" charset="-122"/>
                <a:ea typeface="微软雅黑" pitchFamily="34" charset="-122"/>
                <a:cs typeface="微软雅黑"/>
              </a:rPr>
              <a:t>理论指导型发展模式必须提到</a:t>
            </a:r>
            <a:r>
              <a:rPr lang="zh-CN" altLang="en-US" sz="2200" b="1" spc="38" dirty="0" smtClean="0">
                <a:ln w="11430"/>
                <a:solidFill>
                  <a:srgbClr val="002060"/>
                </a:solidFill>
                <a:latin typeface="微软雅黑" pitchFamily="34" charset="-122"/>
                <a:ea typeface="微软雅黑" pitchFamily="34" charset="-122"/>
                <a:cs typeface="微软雅黑"/>
              </a:rPr>
              <a:t>议事日程，必须</a:t>
            </a:r>
            <a:r>
              <a:rPr lang="zh-CN" altLang="en-US" sz="2200" b="1" spc="38" dirty="0">
                <a:ln w="11430"/>
                <a:solidFill>
                  <a:srgbClr val="002060"/>
                </a:solidFill>
                <a:latin typeface="微软雅黑" pitchFamily="34" charset="-122"/>
                <a:ea typeface="微软雅黑" pitchFamily="34" charset="-122"/>
                <a:cs typeface="微软雅黑"/>
              </a:rPr>
              <a:t>着手加强高等教育战略思想、发展理念、重大政策、标准方法技术的系统</a:t>
            </a:r>
            <a:r>
              <a:rPr lang="zh-CN" altLang="en-US" sz="2200" b="1" spc="38" dirty="0" smtClean="0">
                <a:ln w="11430"/>
                <a:solidFill>
                  <a:srgbClr val="002060"/>
                </a:solidFill>
                <a:latin typeface="微软雅黑" pitchFamily="34" charset="-122"/>
                <a:ea typeface="微软雅黑" pitchFamily="34" charset="-122"/>
                <a:cs typeface="微软雅黑"/>
              </a:rPr>
              <a:t>研究</a:t>
            </a:r>
            <a:endParaRPr lang="zh-CN" altLang="en-US" sz="2200" b="1" spc="38" dirty="0">
              <a:ln w="11430"/>
              <a:solidFill>
                <a:srgbClr val="002060"/>
              </a:solidFill>
              <a:latin typeface="微软雅黑" pitchFamily="34" charset="-122"/>
              <a:ea typeface="微软雅黑" pitchFamily="34" charset="-122"/>
              <a:cs typeface="微软雅黑"/>
            </a:endParaRPr>
          </a:p>
        </p:txBody>
      </p:sp>
      <p:sp>
        <p:nvSpPr>
          <p:cNvPr id="4" name="内容占位符 8">
            <a:extLst>
              <a:ext uri="{FF2B5EF4-FFF2-40B4-BE49-F238E27FC236}"/>
            </a:extLst>
          </p:cNvPr>
          <p:cNvSpPr txBox="1">
            <a:spLocks/>
          </p:cNvSpPr>
          <p:nvPr/>
        </p:nvSpPr>
        <p:spPr bwMode="auto">
          <a:xfrm>
            <a:off x="305780" y="915566"/>
            <a:ext cx="8514692" cy="23329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457200" indent="-457200">
              <a:lnSpc>
                <a:spcPct val="140000"/>
              </a:lnSpc>
              <a:spcBef>
                <a:spcPts val="0"/>
              </a:spcBef>
              <a:buFont typeface="Arial" panose="020B0604020202020204" pitchFamily="34" charset="0"/>
              <a:buChar char="•"/>
              <a:defRPr/>
            </a:pPr>
            <a:r>
              <a:rPr lang="zh-CN" altLang="en-US" sz="2400" b="1" spc="38" dirty="0" smtClean="0">
                <a:ln w="11430"/>
                <a:solidFill>
                  <a:srgbClr val="002060"/>
                </a:solidFill>
                <a:latin typeface="微软雅黑" pitchFamily="34" charset="-122"/>
                <a:ea typeface="微软雅黑" pitchFamily="34" charset="-122"/>
                <a:cs typeface="微软雅黑"/>
              </a:rPr>
              <a:t>中国高等教育的基本方位：</a:t>
            </a:r>
            <a:r>
              <a:rPr lang="zh-CN" altLang="en-US" sz="2400" b="1" spc="38" dirty="0" smtClean="0">
                <a:ln w="11430"/>
                <a:solidFill>
                  <a:srgbClr val="C00000"/>
                </a:solidFill>
                <a:latin typeface="微软雅黑" pitchFamily="34" charset="-122"/>
                <a:ea typeface="微软雅黑" pitchFamily="34" charset="-122"/>
                <a:cs typeface="微软雅黑"/>
              </a:rPr>
              <a:t>“深水区”</a:t>
            </a:r>
            <a:r>
              <a:rPr lang="en-US" altLang="zh-CN" sz="2400" b="1" spc="38" dirty="0" smtClean="0">
                <a:ln w="11430"/>
                <a:solidFill>
                  <a:srgbClr val="C00000"/>
                </a:solidFill>
                <a:latin typeface="微软雅黑" pitchFamily="34" charset="-122"/>
                <a:ea typeface="微软雅黑" pitchFamily="34" charset="-122"/>
                <a:cs typeface="微软雅黑"/>
              </a:rPr>
              <a:t>+</a:t>
            </a:r>
            <a:r>
              <a:rPr lang="zh-CN" altLang="en-US" sz="2400" b="1" spc="38" dirty="0" smtClean="0">
                <a:ln w="11430"/>
                <a:solidFill>
                  <a:srgbClr val="C00000"/>
                </a:solidFill>
                <a:latin typeface="微软雅黑" pitchFamily="34" charset="-122"/>
                <a:ea typeface="微软雅黑" pitchFamily="34" charset="-122"/>
                <a:cs typeface="微软雅黑"/>
              </a:rPr>
              <a:t>“无人区”</a:t>
            </a:r>
            <a:endParaRPr lang="en-US" altLang="zh-CN" sz="2400" b="1" spc="38" dirty="0" smtClean="0">
              <a:ln w="11430"/>
              <a:solidFill>
                <a:srgbClr val="C00000"/>
              </a:solidFill>
              <a:latin typeface="微软雅黑" pitchFamily="34" charset="-122"/>
              <a:ea typeface="微软雅黑" pitchFamily="34" charset="-122"/>
              <a:cs typeface="微软雅黑"/>
            </a:endParaRPr>
          </a:p>
          <a:p>
            <a:pPr marL="914400" lvl="1" indent="-457200">
              <a:lnSpc>
                <a:spcPct val="140000"/>
              </a:lnSpc>
              <a:spcBef>
                <a:spcPts val="0"/>
              </a:spcBef>
              <a:buFont typeface="Wingdings" panose="05000000000000000000" pitchFamily="2" charset="2"/>
              <a:buChar char="ü"/>
              <a:defRPr/>
            </a:pPr>
            <a:r>
              <a:rPr lang="zh-CN" altLang="en-US" sz="2000" b="1" spc="38" dirty="0" smtClean="0">
                <a:ln w="11430"/>
                <a:solidFill>
                  <a:srgbClr val="002060"/>
                </a:solidFill>
                <a:latin typeface="微软雅黑" pitchFamily="34" charset="-122"/>
                <a:ea typeface="微软雅黑" pitchFamily="34" charset="-122"/>
                <a:cs typeface="微软雅黑"/>
              </a:rPr>
              <a:t>向外</a:t>
            </a:r>
            <a:r>
              <a:rPr lang="zh-CN" altLang="en-US" sz="2000" b="1" spc="38" dirty="0">
                <a:ln w="11430"/>
                <a:solidFill>
                  <a:srgbClr val="002060"/>
                </a:solidFill>
                <a:latin typeface="微软雅黑" pitchFamily="34" charset="-122"/>
                <a:ea typeface="微软雅黑" pitchFamily="34" charset="-122"/>
                <a:cs typeface="微软雅黑"/>
              </a:rPr>
              <a:t>看</a:t>
            </a:r>
            <a:r>
              <a:rPr lang="zh-CN" altLang="en-US" sz="2000" b="1" spc="38" dirty="0" smtClean="0">
                <a:ln w="11430"/>
                <a:solidFill>
                  <a:srgbClr val="002060"/>
                </a:solidFill>
                <a:latin typeface="微软雅黑" pitchFamily="34" charset="-122"/>
                <a:ea typeface="微软雅黑" pitchFamily="34" charset="-122"/>
                <a:cs typeface="微软雅黑"/>
              </a:rPr>
              <a:t>：亦步亦趋跟随和简单模仿借鉴不行了</a:t>
            </a:r>
            <a:endParaRPr lang="en-US" altLang="zh-CN" sz="2000" b="1" spc="38" dirty="0" smtClean="0">
              <a:ln w="11430"/>
              <a:solidFill>
                <a:srgbClr val="002060"/>
              </a:solidFill>
              <a:latin typeface="微软雅黑" pitchFamily="34" charset="-122"/>
              <a:ea typeface="微软雅黑" pitchFamily="34" charset="-122"/>
              <a:cs typeface="微软雅黑"/>
            </a:endParaRPr>
          </a:p>
          <a:p>
            <a:pPr marL="914400" lvl="1" indent="-457200">
              <a:lnSpc>
                <a:spcPct val="140000"/>
              </a:lnSpc>
              <a:spcBef>
                <a:spcPts val="0"/>
              </a:spcBef>
              <a:buFont typeface="Wingdings" panose="05000000000000000000" pitchFamily="2" charset="2"/>
              <a:buChar char="ü"/>
              <a:defRPr/>
            </a:pPr>
            <a:r>
              <a:rPr lang="zh-CN" altLang="en-US" sz="2000" b="1" spc="38" dirty="0" smtClean="0">
                <a:ln w="11430"/>
                <a:solidFill>
                  <a:srgbClr val="002060"/>
                </a:solidFill>
                <a:latin typeface="微软雅黑" pitchFamily="34" charset="-122"/>
                <a:ea typeface="微软雅黑" pitchFamily="34" charset="-122"/>
                <a:cs typeface="微软雅黑"/>
              </a:rPr>
              <a:t>向</a:t>
            </a:r>
            <a:r>
              <a:rPr lang="zh-CN" altLang="en-US" sz="2000" b="1" spc="38" dirty="0">
                <a:ln w="11430"/>
                <a:solidFill>
                  <a:srgbClr val="002060"/>
                </a:solidFill>
                <a:latin typeface="微软雅黑" pitchFamily="34" charset="-122"/>
                <a:ea typeface="微软雅黑" pitchFamily="34" charset="-122"/>
                <a:cs typeface="微软雅黑"/>
              </a:rPr>
              <a:t>内</a:t>
            </a:r>
            <a:r>
              <a:rPr lang="zh-CN" altLang="en-US" sz="2000" b="1" spc="38" dirty="0" smtClean="0">
                <a:ln w="11430"/>
                <a:solidFill>
                  <a:srgbClr val="002060"/>
                </a:solidFill>
                <a:latin typeface="微软雅黑" pitchFamily="34" charset="-122"/>
                <a:ea typeface="微软雅黑" pitchFamily="34" charset="-122"/>
                <a:cs typeface="微软雅黑"/>
              </a:rPr>
              <a:t>看：原来的老经验老办法老思路不灵了</a:t>
            </a:r>
            <a:endParaRPr lang="en-US" altLang="zh-CN" sz="2000" b="1" spc="38" dirty="0" smtClean="0">
              <a:ln w="11430"/>
              <a:solidFill>
                <a:srgbClr val="002060"/>
              </a:solidFill>
              <a:latin typeface="微软雅黑" pitchFamily="34" charset="-122"/>
              <a:ea typeface="微软雅黑" pitchFamily="34" charset="-122"/>
              <a:cs typeface="微软雅黑"/>
            </a:endParaRPr>
          </a:p>
          <a:p>
            <a:pPr marL="914400" lvl="1" indent="-457200">
              <a:lnSpc>
                <a:spcPct val="140000"/>
              </a:lnSpc>
              <a:spcBef>
                <a:spcPts val="0"/>
              </a:spcBef>
              <a:buFont typeface="Wingdings" panose="05000000000000000000" pitchFamily="2" charset="2"/>
              <a:buChar char="ü"/>
              <a:defRPr/>
            </a:pPr>
            <a:r>
              <a:rPr lang="zh-CN" altLang="en-US" sz="2000" b="1" spc="38" dirty="0" smtClean="0">
                <a:ln w="11430"/>
                <a:solidFill>
                  <a:srgbClr val="002060"/>
                </a:solidFill>
                <a:latin typeface="微软雅黑" pitchFamily="34" charset="-122"/>
                <a:ea typeface="微软雅黑" pitchFamily="34" charset="-122"/>
                <a:cs typeface="微软雅黑"/>
              </a:rPr>
              <a:t>向后看：从跟跑、并跑到</a:t>
            </a:r>
            <a:r>
              <a:rPr lang="zh-CN" altLang="en-US" sz="2000" b="1" spc="38" dirty="0">
                <a:ln w="11430"/>
                <a:solidFill>
                  <a:srgbClr val="002060"/>
                </a:solidFill>
                <a:latin typeface="微软雅黑" pitchFamily="34" charset="-122"/>
                <a:ea typeface="微软雅黑" pitchFamily="34" charset="-122"/>
                <a:cs typeface="微软雅黑"/>
              </a:rPr>
              <a:t>并</a:t>
            </a:r>
            <a:r>
              <a:rPr lang="zh-CN" altLang="en-US" sz="2000" b="1" spc="38" dirty="0" smtClean="0">
                <a:ln w="11430"/>
                <a:solidFill>
                  <a:srgbClr val="002060"/>
                </a:solidFill>
                <a:latin typeface="微软雅黑" pitchFamily="34" charset="-122"/>
                <a:ea typeface="微软雅黑" pitchFamily="34" charset="-122"/>
                <a:cs typeface="微软雅黑"/>
              </a:rPr>
              <a:t>跑领跑</a:t>
            </a:r>
            <a:r>
              <a:rPr lang="zh-CN" altLang="en-US" sz="2000" b="1" spc="38" dirty="0">
                <a:ln w="11430"/>
                <a:solidFill>
                  <a:srgbClr val="002060"/>
                </a:solidFill>
                <a:latin typeface="微软雅黑" pitchFamily="34" charset="-122"/>
                <a:ea typeface="微软雅黑" pitchFamily="34" charset="-122"/>
                <a:cs typeface="微软雅黑"/>
              </a:rPr>
              <a:t>交织交融</a:t>
            </a:r>
            <a:endParaRPr lang="en-US" altLang="zh-CN" sz="2000" b="1" spc="38" dirty="0">
              <a:ln w="11430"/>
              <a:solidFill>
                <a:srgbClr val="002060"/>
              </a:solidFill>
              <a:latin typeface="微软雅黑" pitchFamily="34" charset="-122"/>
              <a:ea typeface="微软雅黑" pitchFamily="34" charset="-122"/>
              <a:cs typeface="微软雅黑"/>
            </a:endParaRPr>
          </a:p>
          <a:p>
            <a:pPr marL="914400" lvl="1" indent="-457200">
              <a:lnSpc>
                <a:spcPct val="140000"/>
              </a:lnSpc>
              <a:spcBef>
                <a:spcPts val="0"/>
              </a:spcBef>
              <a:buFont typeface="Wingdings" panose="05000000000000000000" pitchFamily="2" charset="2"/>
              <a:buChar char="ü"/>
              <a:defRPr/>
            </a:pPr>
            <a:r>
              <a:rPr lang="zh-CN" altLang="en-US" sz="2000" b="1" spc="38" dirty="0" smtClean="0">
                <a:ln w="11430"/>
                <a:solidFill>
                  <a:srgbClr val="002060"/>
                </a:solidFill>
                <a:latin typeface="微软雅黑" pitchFamily="34" charset="-122"/>
                <a:ea typeface="微软雅黑" pitchFamily="34" charset="-122"/>
                <a:cs typeface="微软雅黑"/>
              </a:rPr>
              <a:t>向前看</a:t>
            </a:r>
            <a:r>
              <a:rPr lang="zh-CN" altLang="en-US" sz="2000" b="1" spc="38" dirty="0">
                <a:ln w="11430"/>
                <a:solidFill>
                  <a:srgbClr val="002060"/>
                </a:solidFill>
                <a:latin typeface="微软雅黑" pitchFamily="34" charset="-122"/>
                <a:ea typeface="微软雅黑" pitchFamily="34" charset="-122"/>
                <a:cs typeface="微软雅黑"/>
              </a:rPr>
              <a:t>：新一轮科技革命和产业</a:t>
            </a:r>
            <a:r>
              <a:rPr lang="zh-CN" altLang="en-US" sz="2000" b="1" spc="38" dirty="0" smtClean="0">
                <a:ln w="11430"/>
                <a:solidFill>
                  <a:srgbClr val="002060"/>
                </a:solidFill>
                <a:latin typeface="微软雅黑" pitchFamily="34" charset="-122"/>
                <a:ea typeface="微软雅黑" pitchFamily="34" charset="-122"/>
                <a:cs typeface="微软雅黑"/>
              </a:rPr>
              <a:t>变革的机遇和挑战奔腾而至</a:t>
            </a:r>
            <a:endParaRPr lang="en-US" altLang="zh-CN" sz="2400" b="1" spc="38" dirty="0" smtClean="0">
              <a:ln w="11430"/>
              <a:solidFill>
                <a:srgbClr val="002060"/>
              </a:solidFill>
              <a:latin typeface="微软雅黑" pitchFamily="34" charset="-122"/>
              <a:ea typeface="微软雅黑" pitchFamily="34" charset="-122"/>
              <a:cs typeface="微软雅黑"/>
            </a:endParaRPr>
          </a:p>
        </p:txBody>
      </p:sp>
    </p:spTree>
    <p:extLst>
      <p:ext uri="{BB962C8B-B14F-4D97-AF65-F5344CB8AC3E}">
        <p14:creationId xmlns:p14="http://schemas.microsoft.com/office/powerpoint/2010/main" xmlns="" val="370649770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9249"/>
            <a:ext cx="9144000" cy="795062"/>
          </a:xfrm>
        </p:spPr>
        <p:txBody>
          <a:bodyPr/>
          <a:lstStyle/>
          <a:p>
            <a:r>
              <a:rPr lang="zh-CN" altLang="en-US" sz="2800" dirty="0"/>
              <a:t>总体框架：</a:t>
            </a:r>
            <a:r>
              <a:rPr lang="en-US" altLang="zh-CN" sz="2800" dirty="0"/>
              <a:t>1+3</a:t>
            </a:r>
            <a:r>
              <a:rPr lang="zh-CN" altLang="en-US" sz="2800" dirty="0"/>
              <a:t>（共</a:t>
            </a:r>
            <a:r>
              <a:rPr lang="en-US" altLang="zh-CN" sz="2800" dirty="0"/>
              <a:t>20</a:t>
            </a:r>
            <a:r>
              <a:rPr lang="zh-CN" altLang="en-US" sz="2800" dirty="0"/>
              <a:t>项专题）</a:t>
            </a:r>
          </a:p>
        </p:txBody>
      </p:sp>
      <p:sp>
        <p:nvSpPr>
          <p:cNvPr id="4" name="圆角矩形 3"/>
          <p:cNvSpPr/>
          <p:nvPr/>
        </p:nvSpPr>
        <p:spPr>
          <a:xfrm>
            <a:off x="827584" y="843558"/>
            <a:ext cx="7848872" cy="43204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000" b="1" spc="38" dirty="0">
                <a:ln w="11430"/>
                <a:solidFill>
                  <a:srgbClr val="C00000"/>
                </a:solidFill>
                <a:latin typeface="微软雅黑" pitchFamily="34" charset="-122"/>
                <a:ea typeface="微软雅黑" pitchFamily="34" charset="-122"/>
                <a:cs typeface="微软雅黑"/>
              </a:rPr>
              <a:t>总论</a:t>
            </a:r>
            <a:r>
              <a:rPr lang="en-US" altLang="zh-CN" sz="2000" b="1" spc="38" dirty="0">
                <a:ln w="11430"/>
                <a:solidFill>
                  <a:srgbClr val="C00000"/>
                </a:solidFill>
                <a:latin typeface="微软雅黑" pitchFamily="34" charset="-122"/>
                <a:ea typeface="微软雅黑" pitchFamily="34" charset="-122"/>
                <a:cs typeface="微软雅黑"/>
              </a:rPr>
              <a:t>1+</a:t>
            </a:r>
            <a:r>
              <a:rPr lang="zh-CN" altLang="en-US" sz="2000" b="1" spc="38" dirty="0">
                <a:ln w="11430"/>
                <a:solidFill>
                  <a:srgbClr val="C00000"/>
                </a:solidFill>
                <a:latin typeface="微软雅黑" pitchFamily="34" charset="-122"/>
                <a:ea typeface="微软雅黑" pitchFamily="34" charset="-122"/>
                <a:cs typeface="微软雅黑"/>
              </a:rPr>
              <a:t>宏观</a:t>
            </a:r>
            <a:r>
              <a:rPr lang="en-US" altLang="zh-CN" sz="2000" b="1" spc="38" dirty="0">
                <a:ln w="11430"/>
                <a:solidFill>
                  <a:srgbClr val="C00000"/>
                </a:solidFill>
                <a:latin typeface="微软雅黑" pitchFamily="34" charset="-122"/>
                <a:ea typeface="微软雅黑" pitchFamily="34" charset="-122"/>
                <a:cs typeface="微软雅黑"/>
              </a:rPr>
              <a:t>9+</a:t>
            </a:r>
            <a:r>
              <a:rPr lang="zh-CN" altLang="en-US" sz="2000" b="1" spc="38" dirty="0">
                <a:ln w="11430"/>
                <a:solidFill>
                  <a:srgbClr val="C00000"/>
                </a:solidFill>
                <a:latin typeface="微软雅黑" pitchFamily="34" charset="-122"/>
                <a:ea typeface="微软雅黑" pitchFamily="34" charset="-122"/>
                <a:cs typeface="微软雅黑"/>
              </a:rPr>
              <a:t>中观</a:t>
            </a:r>
            <a:r>
              <a:rPr lang="en-US" altLang="zh-CN" sz="2000" b="1" spc="38" dirty="0">
                <a:ln w="11430"/>
                <a:solidFill>
                  <a:srgbClr val="C00000"/>
                </a:solidFill>
                <a:latin typeface="微软雅黑" pitchFamily="34" charset="-122"/>
                <a:ea typeface="微软雅黑" pitchFamily="34" charset="-122"/>
                <a:cs typeface="微软雅黑"/>
              </a:rPr>
              <a:t>4+</a:t>
            </a:r>
            <a:r>
              <a:rPr lang="zh-CN" altLang="en-US" sz="2000" b="1" spc="38" dirty="0">
                <a:ln w="11430"/>
                <a:solidFill>
                  <a:srgbClr val="C00000"/>
                </a:solidFill>
                <a:latin typeface="微软雅黑" pitchFamily="34" charset="-122"/>
                <a:ea typeface="微软雅黑" pitchFamily="34" charset="-122"/>
                <a:cs typeface="微软雅黑"/>
              </a:rPr>
              <a:t>微观</a:t>
            </a:r>
            <a:r>
              <a:rPr lang="en-US" altLang="zh-CN" sz="2000" b="1" spc="38" dirty="0">
                <a:ln w="11430"/>
                <a:solidFill>
                  <a:srgbClr val="C00000"/>
                </a:solidFill>
                <a:latin typeface="微软雅黑" pitchFamily="34" charset="-122"/>
                <a:ea typeface="微软雅黑" pitchFamily="34" charset="-122"/>
                <a:cs typeface="微软雅黑"/>
              </a:rPr>
              <a:t>6</a:t>
            </a:r>
            <a:endParaRPr lang="zh-CN" altLang="en-US" sz="2000" b="1" spc="38" dirty="0">
              <a:ln w="11430"/>
              <a:solidFill>
                <a:srgbClr val="C00000"/>
              </a:solidFill>
              <a:latin typeface="微软雅黑" pitchFamily="34" charset="-122"/>
              <a:ea typeface="微软雅黑" pitchFamily="34" charset="-122"/>
              <a:cs typeface="微软雅黑"/>
            </a:endParaRPr>
          </a:p>
        </p:txBody>
      </p:sp>
      <p:sp>
        <p:nvSpPr>
          <p:cNvPr id="5" name="内容占位符 2"/>
          <p:cNvSpPr>
            <a:spLocks noGrp="1"/>
          </p:cNvSpPr>
          <p:nvPr>
            <p:ph sz="half" idx="1"/>
          </p:nvPr>
        </p:nvSpPr>
        <p:spPr>
          <a:xfrm>
            <a:off x="827584" y="1419622"/>
            <a:ext cx="3755443" cy="3096344"/>
          </a:xfrm>
        </p:spPr>
        <p:txBody>
          <a:bodyPr/>
          <a:lstStyle/>
          <a:p>
            <a:pPr marL="0" indent="0">
              <a:buNone/>
            </a:pPr>
            <a:r>
              <a:rPr lang="en-US" altLang="zh-CN" sz="1800" b="1" spc="38" dirty="0">
                <a:ln w="11430"/>
                <a:latin typeface="微软雅黑" pitchFamily="34" charset="-122"/>
                <a:ea typeface="微软雅黑" pitchFamily="34" charset="-122"/>
              </a:rPr>
              <a:t>1.</a:t>
            </a:r>
            <a:r>
              <a:rPr lang="zh-CN" altLang="en-US" sz="1800" b="1" spc="38" dirty="0">
                <a:ln w="11430"/>
                <a:latin typeface="微软雅黑" pitchFamily="34" charset="-122"/>
                <a:ea typeface="微软雅黑" pitchFamily="34" charset="-122"/>
              </a:rPr>
              <a:t>新时代中国高等教育理论体系</a:t>
            </a:r>
            <a:endParaRPr lang="en-US" altLang="zh-CN" sz="1800" b="1" spc="38" dirty="0">
              <a:ln w="11430"/>
              <a:latin typeface="微软雅黑" pitchFamily="34" charset="-122"/>
              <a:ea typeface="微软雅黑" pitchFamily="34" charset="-122"/>
            </a:endParaRPr>
          </a:p>
          <a:p>
            <a:pPr marL="0" indent="0">
              <a:buNone/>
            </a:pPr>
            <a:r>
              <a:rPr lang="en-US" altLang="zh-CN" sz="1800" b="1" spc="38" dirty="0">
                <a:ln w="11430"/>
                <a:latin typeface="微软雅黑" pitchFamily="34" charset="-122"/>
                <a:ea typeface="微软雅黑" pitchFamily="34" charset="-122"/>
              </a:rPr>
              <a:t>2.</a:t>
            </a:r>
            <a:r>
              <a:rPr lang="zh-CN" altLang="en-US" sz="1800" b="1" spc="38" dirty="0">
                <a:ln w="11430"/>
                <a:latin typeface="微软雅黑" pitchFamily="34" charset="-122"/>
                <a:ea typeface="微软雅黑" pitchFamily="34" charset="-122"/>
              </a:rPr>
              <a:t>国际高等教育改革发展研究</a:t>
            </a:r>
            <a:endParaRPr lang="en-US" altLang="zh-CN" sz="1800" b="1" spc="38" dirty="0">
              <a:ln w="11430"/>
              <a:latin typeface="微软雅黑" pitchFamily="34" charset="-122"/>
              <a:ea typeface="微软雅黑" pitchFamily="34" charset="-122"/>
            </a:endParaRPr>
          </a:p>
          <a:p>
            <a:pPr marL="0" indent="0">
              <a:buNone/>
            </a:pPr>
            <a:r>
              <a:rPr lang="en-US" altLang="zh-CN" sz="1800" b="1" spc="38" dirty="0">
                <a:ln w="11430"/>
                <a:latin typeface="微软雅黑" pitchFamily="34" charset="-122"/>
                <a:ea typeface="微软雅黑" pitchFamily="34" charset="-122"/>
              </a:rPr>
              <a:t>3.</a:t>
            </a:r>
            <a:r>
              <a:rPr lang="zh-CN" altLang="en-US" sz="1800" b="1" spc="38" dirty="0">
                <a:ln w="11430"/>
                <a:latin typeface="微软雅黑" pitchFamily="34" charset="-122"/>
                <a:ea typeface="微软雅黑" pitchFamily="34" charset="-122"/>
              </a:rPr>
              <a:t>中国高等教育改革发展研究</a:t>
            </a:r>
            <a:endParaRPr lang="en-US" altLang="zh-CN" sz="1800" b="1" spc="38" dirty="0">
              <a:ln w="11430"/>
              <a:latin typeface="微软雅黑" pitchFamily="34" charset="-122"/>
              <a:ea typeface="微软雅黑" pitchFamily="34" charset="-122"/>
            </a:endParaRPr>
          </a:p>
          <a:p>
            <a:pPr marL="0" indent="0">
              <a:buNone/>
            </a:pPr>
            <a:r>
              <a:rPr lang="en-US" altLang="zh-CN" sz="1800" b="1" spc="38" dirty="0">
                <a:ln w="11430"/>
                <a:latin typeface="微软雅黑" pitchFamily="34" charset="-122"/>
                <a:ea typeface="微软雅黑" pitchFamily="34" charset="-122"/>
              </a:rPr>
              <a:t>4.</a:t>
            </a:r>
            <a:r>
              <a:rPr lang="zh-CN" altLang="en-US" sz="1800" b="1" spc="38" dirty="0">
                <a:ln w="11430"/>
                <a:latin typeface="微软雅黑" pitchFamily="34" charset="-122"/>
                <a:ea typeface="微软雅黑" pitchFamily="34" charset="-122"/>
              </a:rPr>
              <a:t>高等教育发展理论</a:t>
            </a:r>
            <a:endParaRPr lang="en-US" altLang="zh-CN" sz="1800" b="1" spc="38" dirty="0">
              <a:ln w="11430"/>
              <a:latin typeface="微软雅黑" pitchFamily="34" charset="-122"/>
              <a:ea typeface="微软雅黑" pitchFamily="34" charset="-122"/>
            </a:endParaRPr>
          </a:p>
          <a:p>
            <a:pPr marL="0" indent="0">
              <a:buNone/>
            </a:pPr>
            <a:r>
              <a:rPr lang="en-US" altLang="zh-CN" sz="1800" b="1" spc="38" dirty="0">
                <a:ln w="11430"/>
                <a:latin typeface="微软雅黑" pitchFamily="34" charset="-122"/>
                <a:ea typeface="微软雅黑" pitchFamily="34" charset="-122"/>
              </a:rPr>
              <a:t>5.</a:t>
            </a:r>
            <a:r>
              <a:rPr lang="zh-CN" altLang="en-US" sz="1800" b="1" spc="38" dirty="0">
                <a:ln w="11430"/>
                <a:latin typeface="微软雅黑" pitchFamily="34" charset="-122"/>
                <a:ea typeface="微软雅黑" pitchFamily="34" charset="-122"/>
              </a:rPr>
              <a:t>高等教育改革理论</a:t>
            </a:r>
            <a:endParaRPr lang="en-US" altLang="zh-CN" sz="1800" b="1" spc="38" dirty="0">
              <a:ln w="11430"/>
              <a:latin typeface="微软雅黑" pitchFamily="34" charset="-122"/>
              <a:ea typeface="微软雅黑" pitchFamily="34" charset="-122"/>
            </a:endParaRPr>
          </a:p>
          <a:p>
            <a:pPr marL="0" indent="0">
              <a:buNone/>
            </a:pPr>
            <a:r>
              <a:rPr lang="en-US" altLang="zh-CN" sz="1800" b="1" spc="38" dirty="0">
                <a:ln w="11430"/>
                <a:latin typeface="微软雅黑" pitchFamily="34" charset="-122"/>
                <a:ea typeface="微软雅黑" pitchFamily="34" charset="-122"/>
              </a:rPr>
              <a:t>6.</a:t>
            </a:r>
            <a:r>
              <a:rPr lang="zh-CN" altLang="en-US" sz="1800" b="1" spc="38" dirty="0">
                <a:ln w="11430"/>
                <a:latin typeface="微软雅黑" pitchFamily="34" charset="-122"/>
                <a:ea typeface="微软雅黑" pitchFamily="34" charset="-122"/>
              </a:rPr>
              <a:t>高等教育质量理论</a:t>
            </a:r>
            <a:endParaRPr lang="en-US" altLang="zh-CN" sz="1800" b="1" spc="38" dirty="0">
              <a:ln w="11430"/>
              <a:latin typeface="微软雅黑" pitchFamily="34" charset="-122"/>
              <a:ea typeface="微软雅黑" pitchFamily="34" charset="-122"/>
            </a:endParaRPr>
          </a:p>
          <a:p>
            <a:pPr marL="0" indent="0">
              <a:buNone/>
            </a:pPr>
            <a:r>
              <a:rPr lang="en-US" altLang="zh-CN" sz="1800" b="1" spc="38" dirty="0">
                <a:ln w="11430"/>
                <a:latin typeface="微软雅黑" pitchFamily="34" charset="-122"/>
                <a:ea typeface="微软雅黑" pitchFamily="34" charset="-122"/>
              </a:rPr>
              <a:t>7.</a:t>
            </a:r>
            <a:r>
              <a:rPr lang="zh-CN" altLang="en-US" sz="1800" b="1" spc="38" dirty="0">
                <a:ln w="11430"/>
                <a:latin typeface="微软雅黑" pitchFamily="34" charset="-122"/>
                <a:ea typeface="微软雅黑" pitchFamily="34" charset="-122"/>
              </a:rPr>
              <a:t>高等教育公平理论</a:t>
            </a:r>
          </a:p>
          <a:p>
            <a:pPr marL="0" indent="0">
              <a:buNone/>
            </a:pPr>
            <a:r>
              <a:rPr lang="en-US" altLang="zh-CN" sz="1800" b="1" spc="38" dirty="0">
                <a:ln w="11430"/>
                <a:latin typeface="微软雅黑" pitchFamily="34" charset="-122"/>
                <a:ea typeface="微软雅黑" pitchFamily="34" charset="-122"/>
              </a:rPr>
              <a:t>8.</a:t>
            </a:r>
            <a:r>
              <a:rPr lang="zh-CN" altLang="en-US" sz="1800" b="1" spc="38" dirty="0">
                <a:ln w="11430"/>
                <a:latin typeface="微软雅黑" pitchFamily="34" charset="-122"/>
                <a:ea typeface="微软雅黑" pitchFamily="34" charset="-122"/>
              </a:rPr>
              <a:t>高等教育现代化理论</a:t>
            </a:r>
            <a:endParaRPr lang="en-US" altLang="zh-CN" sz="1800" b="1" spc="38" dirty="0">
              <a:ln w="11430"/>
              <a:latin typeface="微软雅黑" pitchFamily="34" charset="-122"/>
              <a:ea typeface="微软雅黑" pitchFamily="34" charset="-122"/>
            </a:endParaRPr>
          </a:p>
          <a:p>
            <a:pPr marL="0" indent="0">
              <a:buNone/>
            </a:pPr>
            <a:r>
              <a:rPr lang="en-US" altLang="zh-CN" sz="1800" b="1" spc="38" dirty="0">
                <a:ln w="11430"/>
                <a:latin typeface="微软雅黑" pitchFamily="34" charset="-122"/>
                <a:ea typeface="微软雅黑" pitchFamily="34" charset="-122"/>
              </a:rPr>
              <a:t>9.</a:t>
            </a:r>
            <a:r>
              <a:rPr lang="zh-CN" altLang="en-US" sz="1800" b="1" spc="38" dirty="0">
                <a:ln w="11430"/>
                <a:latin typeface="微软雅黑" pitchFamily="34" charset="-122"/>
                <a:ea typeface="微软雅黑" pitchFamily="34" charset="-122"/>
              </a:rPr>
              <a:t>高等教育强国</a:t>
            </a:r>
            <a:endParaRPr lang="en-US" altLang="zh-CN" sz="1800" b="1" spc="38" dirty="0">
              <a:ln w="11430"/>
              <a:latin typeface="微软雅黑" pitchFamily="34" charset="-122"/>
              <a:ea typeface="微软雅黑" pitchFamily="34" charset="-122"/>
            </a:endParaRPr>
          </a:p>
          <a:p>
            <a:pPr marL="0" indent="0">
              <a:buNone/>
            </a:pPr>
            <a:r>
              <a:rPr lang="en-US" altLang="zh-CN" sz="1800" b="1" spc="38" dirty="0">
                <a:ln w="11430"/>
                <a:latin typeface="微软雅黑" pitchFamily="34" charset="-122"/>
                <a:ea typeface="微软雅黑" pitchFamily="34" charset="-122"/>
              </a:rPr>
              <a:t>10.</a:t>
            </a:r>
            <a:r>
              <a:rPr lang="zh-CN" altLang="en-US" sz="1800" b="1" spc="38" dirty="0">
                <a:ln w="11430"/>
                <a:latin typeface="微软雅黑" pitchFamily="34" charset="-122"/>
                <a:ea typeface="微软雅黑" pitchFamily="34" charset="-122"/>
              </a:rPr>
              <a:t>高等教育党建理论 </a:t>
            </a:r>
            <a:endParaRPr lang="en-US" altLang="zh-CN" sz="1800" b="1" spc="38" dirty="0">
              <a:ln w="11430"/>
              <a:latin typeface="微软雅黑" pitchFamily="34" charset="-122"/>
              <a:ea typeface="微软雅黑" pitchFamily="34" charset="-122"/>
            </a:endParaRPr>
          </a:p>
          <a:p>
            <a:pPr marL="0" indent="0">
              <a:buNone/>
            </a:pPr>
            <a:endParaRPr lang="zh-CN" altLang="en-US" sz="1800" b="1" spc="38" dirty="0">
              <a:ln w="11430"/>
              <a:latin typeface="微软雅黑" pitchFamily="34" charset="-122"/>
              <a:ea typeface="微软雅黑" pitchFamily="34" charset="-122"/>
            </a:endParaRPr>
          </a:p>
          <a:p>
            <a:pPr marL="0" indent="0">
              <a:buNone/>
            </a:pPr>
            <a:endParaRPr lang="en-US" altLang="zh-CN" sz="1800" b="1" spc="38" dirty="0">
              <a:ln w="11430"/>
              <a:latin typeface="微软雅黑" pitchFamily="34" charset="-122"/>
              <a:ea typeface="微软雅黑" pitchFamily="34" charset="-122"/>
            </a:endParaRPr>
          </a:p>
          <a:p>
            <a:endParaRPr lang="zh-CN" altLang="en-US" sz="3200" dirty="0"/>
          </a:p>
        </p:txBody>
      </p:sp>
      <p:sp>
        <p:nvSpPr>
          <p:cNvPr id="7" name="内容占位符 2"/>
          <p:cNvSpPr txBox="1">
            <a:spLocks/>
          </p:cNvSpPr>
          <p:nvPr/>
        </p:nvSpPr>
        <p:spPr bwMode="auto">
          <a:xfrm>
            <a:off x="4716016" y="1419622"/>
            <a:ext cx="3960440" cy="30243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lang="zh-CN" altLang="en-US" sz="2600" kern="1200" dirty="0" smtClean="0">
                <a:solidFill>
                  <a:srgbClr val="002060"/>
                </a:solidFill>
                <a:latin typeface="黑体" panose="02010609060101010101" pitchFamily="49" charset="-122"/>
                <a:ea typeface="黑体" panose="02010609060101010101" pitchFamily="49" charset="-122"/>
                <a:cs typeface="微软雅黑"/>
              </a:defRPr>
            </a:lvl1pPr>
            <a:lvl2pPr marL="742950" indent="-285750" algn="l" rtl="0" eaLnBrk="0" fontAlgn="base" hangingPunct="0">
              <a:spcBef>
                <a:spcPct val="20000"/>
              </a:spcBef>
              <a:spcAft>
                <a:spcPct val="0"/>
              </a:spcAft>
              <a:buFont typeface="Arial" pitchFamily="34" charset="0"/>
              <a:buChar char="–"/>
              <a:defRPr sz="2400" kern="1200">
                <a:solidFill>
                  <a:srgbClr val="002060"/>
                </a:solidFill>
                <a:latin typeface="黑体" panose="02010609060101010101" pitchFamily="49" charset="-122"/>
                <a:ea typeface="黑体" panose="02010609060101010101" pitchFamily="49" charset="-122"/>
                <a:cs typeface="微软雅黑"/>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微软雅黑" pitchFamily="34" charset="-122"/>
                <a:ea typeface="微软雅黑" pitchFamily="34" charset="-122"/>
                <a:cs typeface="微软雅黑"/>
              </a:defRPr>
            </a:lvl3pPr>
            <a:lvl4pPr marL="1600200" indent="-228600" algn="l" rtl="0" eaLnBrk="0" fontAlgn="base" hangingPunct="0">
              <a:spcBef>
                <a:spcPct val="20000"/>
              </a:spcBef>
              <a:spcAft>
                <a:spcPct val="0"/>
              </a:spcAft>
              <a:buFont typeface="Arial" pitchFamily="34" charset="0"/>
              <a:buChar char="–"/>
              <a:defRPr sz="1800" kern="1200">
                <a:solidFill>
                  <a:schemeClr val="tx1"/>
                </a:solidFill>
                <a:latin typeface="微软雅黑" pitchFamily="34" charset="-122"/>
                <a:ea typeface="微软雅黑" pitchFamily="34" charset="-122"/>
                <a:cs typeface="微软雅黑"/>
              </a:defRPr>
            </a:lvl4pPr>
            <a:lvl5pPr marL="2057400" indent="-228600" algn="l" rtl="0" eaLnBrk="0" fontAlgn="base" hangingPunct="0">
              <a:spcBef>
                <a:spcPct val="20000"/>
              </a:spcBef>
              <a:spcAft>
                <a:spcPct val="0"/>
              </a:spcAft>
              <a:buFont typeface="Arial" pitchFamily="34" charset="0"/>
              <a:buChar char="»"/>
              <a:defRPr sz="1800" kern="1200">
                <a:solidFill>
                  <a:schemeClr val="tx1"/>
                </a:solidFill>
                <a:latin typeface="微软雅黑" pitchFamily="34" charset="-122"/>
                <a:ea typeface="微软雅黑" pitchFamily="34" charset="-122"/>
                <a:cs typeface="微软雅黑"/>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altLang="zh-CN" sz="1800" b="1" spc="38" dirty="0">
                <a:ln w="11430"/>
                <a:latin typeface="微软雅黑" pitchFamily="34" charset="-122"/>
                <a:ea typeface="微软雅黑" pitchFamily="34" charset="-122"/>
              </a:rPr>
              <a:t>11.</a:t>
            </a:r>
            <a:r>
              <a:rPr lang="zh-CN" altLang="en-US" sz="1800" b="1" spc="38" dirty="0">
                <a:ln w="11430"/>
                <a:latin typeface="微软雅黑" pitchFamily="34" charset="-122"/>
                <a:ea typeface="微软雅黑" pitchFamily="34" charset="-122"/>
              </a:rPr>
              <a:t>高等学校分类发展理论</a:t>
            </a:r>
          </a:p>
          <a:p>
            <a:pPr marL="0" indent="0">
              <a:buNone/>
            </a:pPr>
            <a:r>
              <a:rPr lang="en-US" altLang="zh-CN" sz="1800" b="1" spc="38" dirty="0">
                <a:ln w="11430"/>
                <a:latin typeface="微软雅黑" pitchFamily="34" charset="-122"/>
                <a:ea typeface="微软雅黑" pitchFamily="34" charset="-122"/>
              </a:rPr>
              <a:t>12.</a:t>
            </a:r>
            <a:r>
              <a:rPr lang="zh-CN" altLang="en-US" sz="1800" b="1" spc="38" dirty="0">
                <a:ln w="11430"/>
                <a:latin typeface="微软雅黑" pitchFamily="34" charset="-122"/>
                <a:ea typeface="微软雅黑" pitchFamily="34" charset="-122"/>
              </a:rPr>
              <a:t>学校质量文化与保障理论</a:t>
            </a:r>
          </a:p>
          <a:p>
            <a:pPr marL="0" indent="0">
              <a:buNone/>
            </a:pPr>
            <a:r>
              <a:rPr lang="en-US" altLang="zh-CN" sz="1800" b="1" spc="38" dirty="0">
                <a:ln w="11430"/>
                <a:latin typeface="微软雅黑" pitchFamily="34" charset="-122"/>
                <a:ea typeface="微软雅黑" pitchFamily="34" charset="-122"/>
              </a:rPr>
              <a:t>13.</a:t>
            </a:r>
            <a:r>
              <a:rPr lang="zh-CN" altLang="en-US" sz="1800" b="1" spc="38" dirty="0">
                <a:ln w="11430"/>
                <a:latin typeface="微软雅黑" pitchFamily="34" charset="-122"/>
                <a:ea typeface="微软雅黑" pitchFamily="34" charset="-122"/>
              </a:rPr>
              <a:t>高等学校技术方法理论</a:t>
            </a:r>
            <a:endParaRPr lang="en-US" altLang="zh-CN" sz="1800" b="1" spc="38" dirty="0">
              <a:ln w="11430"/>
              <a:latin typeface="微软雅黑" pitchFamily="34" charset="-122"/>
              <a:ea typeface="微软雅黑" pitchFamily="34" charset="-122"/>
            </a:endParaRPr>
          </a:p>
          <a:p>
            <a:pPr marL="0" indent="0">
              <a:buNone/>
            </a:pPr>
            <a:r>
              <a:rPr lang="en-US" altLang="zh-CN" sz="1800" b="1" spc="38" dirty="0">
                <a:ln w="11430"/>
                <a:latin typeface="微软雅黑" pitchFamily="34" charset="-122"/>
                <a:ea typeface="微软雅黑" pitchFamily="34" charset="-122"/>
              </a:rPr>
              <a:t>14.</a:t>
            </a:r>
            <a:r>
              <a:rPr lang="zh-CN" altLang="en-US" sz="1800" b="1" spc="38" dirty="0">
                <a:ln w="11430"/>
                <a:latin typeface="微软雅黑" pitchFamily="34" charset="-122"/>
                <a:ea typeface="微软雅黑" pitchFamily="34" charset="-122"/>
              </a:rPr>
              <a:t>高等学校人才培养体系理论</a:t>
            </a:r>
            <a:endParaRPr lang="en-US" altLang="zh-CN" sz="1800" b="1" spc="38" dirty="0">
              <a:ln w="11430"/>
              <a:latin typeface="微软雅黑" pitchFamily="34" charset="-122"/>
              <a:ea typeface="微软雅黑" pitchFamily="34" charset="-122"/>
            </a:endParaRPr>
          </a:p>
          <a:p>
            <a:pPr marL="0" indent="0">
              <a:buNone/>
            </a:pPr>
            <a:r>
              <a:rPr lang="en-US" altLang="zh-CN" sz="1800" b="1" spc="38" dirty="0">
                <a:ln w="11430"/>
                <a:latin typeface="微软雅黑" pitchFamily="34" charset="-122"/>
                <a:ea typeface="微软雅黑" pitchFamily="34" charset="-122"/>
              </a:rPr>
              <a:t>15.</a:t>
            </a:r>
            <a:r>
              <a:rPr lang="zh-CN" altLang="en-US" sz="1800" b="1" spc="38" dirty="0">
                <a:ln w="11430"/>
                <a:latin typeface="微软雅黑" pitchFamily="34" charset="-122"/>
                <a:ea typeface="微软雅黑" pitchFamily="34" charset="-122"/>
              </a:rPr>
              <a:t>学科建设理论</a:t>
            </a:r>
            <a:endParaRPr lang="en-US" altLang="zh-CN" sz="1800" b="1" spc="38" dirty="0">
              <a:ln w="11430"/>
              <a:latin typeface="微软雅黑" pitchFamily="34" charset="-122"/>
              <a:ea typeface="微软雅黑" pitchFamily="34" charset="-122"/>
            </a:endParaRPr>
          </a:p>
          <a:p>
            <a:pPr marL="0" indent="0">
              <a:buNone/>
            </a:pPr>
            <a:r>
              <a:rPr lang="en-US" altLang="zh-CN" sz="1800" b="1" spc="38" dirty="0">
                <a:ln w="11430"/>
                <a:latin typeface="微软雅黑" pitchFamily="34" charset="-122"/>
                <a:ea typeface="微软雅黑" pitchFamily="34" charset="-122"/>
              </a:rPr>
              <a:t>16.</a:t>
            </a:r>
            <a:r>
              <a:rPr lang="zh-CN" altLang="en-US" sz="1800" b="1" spc="38" dirty="0">
                <a:ln w="11430"/>
                <a:latin typeface="微软雅黑" pitchFamily="34" charset="-122"/>
                <a:ea typeface="微软雅黑" pitchFamily="34" charset="-122"/>
              </a:rPr>
              <a:t>专业建设理论</a:t>
            </a:r>
            <a:endParaRPr lang="en-US" altLang="zh-CN" sz="1800" b="1" spc="38" dirty="0">
              <a:ln w="11430"/>
              <a:latin typeface="微软雅黑" pitchFamily="34" charset="-122"/>
              <a:ea typeface="微软雅黑" pitchFamily="34" charset="-122"/>
            </a:endParaRPr>
          </a:p>
          <a:p>
            <a:pPr marL="0" indent="0">
              <a:buNone/>
            </a:pPr>
            <a:r>
              <a:rPr lang="en-US" altLang="zh-CN" sz="1800" b="1" spc="38" dirty="0">
                <a:ln w="11430"/>
                <a:latin typeface="微软雅黑" pitchFamily="34" charset="-122"/>
                <a:ea typeface="微软雅黑" pitchFamily="34" charset="-122"/>
              </a:rPr>
              <a:t>17.</a:t>
            </a:r>
            <a:r>
              <a:rPr lang="zh-CN" altLang="en-US" sz="1800" b="1" spc="38" dirty="0">
                <a:ln w="11430"/>
                <a:latin typeface="微软雅黑" pitchFamily="34" charset="-122"/>
                <a:ea typeface="微软雅黑" pitchFamily="34" charset="-122"/>
              </a:rPr>
              <a:t>课程教材建设理论</a:t>
            </a:r>
          </a:p>
          <a:p>
            <a:pPr marL="0" indent="0">
              <a:buNone/>
            </a:pPr>
            <a:r>
              <a:rPr lang="en-US" altLang="zh-CN" sz="1800" b="1" spc="38" dirty="0">
                <a:ln w="11430"/>
                <a:latin typeface="微软雅黑" pitchFamily="34" charset="-122"/>
                <a:ea typeface="微软雅黑" pitchFamily="34" charset="-122"/>
              </a:rPr>
              <a:t>18.</a:t>
            </a:r>
            <a:r>
              <a:rPr lang="zh-CN" altLang="en-US" sz="1800" b="1" spc="38" dirty="0">
                <a:ln w="11430"/>
                <a:latin typeface="微软雅黑" pitchFamily="34" charset="-122"/>
                <a:ea typeface="微软雅黑" pitchFamily="34" charset="-122"/>
              </a:rPr>
              <a:t>思政教育理论</a:t>
            </a:r>
          </a:p>
          <a:p>
            <a:pPr marL="0" indent="0">
              <a:buNone/>
            </a:pPr>
            <a:r>
              <a:rPr lang="en-US" altLang="zh-CN" sz="1800" b="1" spc="38" dirty="0">
                <a:ln w="11430"/>
                <a:latin typeface="微软雅黑" pitchFamily="34" charset="-122"/>
                <a:ea typeface="微软雅黑" pitchFamily="34" charset="-122"/>
              </a:rPr>
              <a:t>19.</a:t>
            </a:r>
            <a:r>
              <a:rPr lang="zh-CN" altLang="en-US" sz="1800" b="1" spc="38" dirty="0">
                <a:ln w="11430"/>
                <a:latin typeface="微软雅黑" pitchFamily="34" charset="-122"/>
                <a:ea typeface="微软雅黑" pitchFamily="34" charset="-122"/>
              </a:rPr>
              <a:t>教师发展理论</a:t>
            </a:r>
          </a:p>
          <a:p>
            <a:pPr marL="0" indent="0">
              <a:buNone/>
            </a:pPr>
            <a:r>
              <a:rPr lang="en-US" altLang="zh-CN" sz="1800" b="1" spc="38" dirty="0">
                <a:ln w="11430"/>
                <a:latin typeface="微软雅黑" pitchFamily="34" charset="-122"/>
                <a:ea typeface="微软雅黑" pitchFamily="34" charset="-122"/>
              </a:rPr>
              <a:t>20.</a:t>
            </a:r>
            <a:r>
              <a:rPr lang="zh-CN" altLang="en-US" sz="1800" b="1" spc="38" dirty="0">
                <a:ln w="11430"/>
                <a:latin typeface="微软雅黑" pitchFamily="34" charset="-122"/>
                <a:ea typeface="微软雅黑" pitchFamily="34" charset="-122"/>
              </a:rPr>
              <a:t>学生发展理论</a:t>
            </a:r>
          </a:p>
          <a:p>
            <a:pPr marL="0" indent="0">
              <a:buNone/>
            </a:pPr>
            <a:endParaRPr lang="zh-CN" altLang="en-US" sz="1800" b="1" spc="38" dirty="0">
              <a:ln w="11430"/>
              <a:latin typeface="微软雅黑" pitchFamily="34" charset="-122"/>
              <a:ea typeface="微软雅黑" pitchFamily="34" charset="-122"/>
            </a:endParaRPr>
          </a:p>
          <a:p>
            <a:pPr marL="0" indent="0">
              <a:buNone/>
            </a:pPr>
            <a:endParaRPr lang="zh-CN" altLang="en-US" sz="1800" b="1" spc="38" dirty="0">
              <a:ln w="11430"/>
              <a:latin typeface="微软雅黑" pitchFamily="34" charset="-122"/>
              <a:ea typeface="微软雅黑" pitchFamily="34" charset="-122"/>
            </a:endParaRPr>
          </a:p>
          <a:p>
            <a:pPr marL="0" indent="0">
              <a:buNone/>
            </a:pPr>
            <a:endParaRPr lang="zh-CN" altLang="en-US" sz="1800" b="1" spc="38" dirty="0">
              <a:ln w="11430"/>
              <a:latin typeface="微软雅黑" pitchFamily="34" charset="-122"/>
              <a:ea typeface="微软雅黑" pitchFamily="34" charset="-122"/>
            </a:endParaRPr>
          </a:p>
          <a:p>
            <a:endParaRPr lang="zh-CN" altLang="en-US" sz="2800" dirty="0"/>
          </a:p>
        </p:txBody>
      </p:sp>
    </p:spTree>
    <p:extLst>
      <p:ext uri="{BB962C8B-B14F-4D97-AF65-F5344CB8AC3E}">
        <p14:creationId xmlns:p14="http://schemas.microsoft.com/office/powerpoint/2010/main" xmlns="" val="22477909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演好</a:t>
            </a:r>
            <a:r>
              <a:rPr lang="zh-CN" altLang="en-US" sz="2800" dirty="0" smtClean="0"/>
              <a:t>连续剧   念</a:t>
            </a:r>
            <a:r>
              <a:rPr lang="zh-CN" altLang="en-US" sz="2800" dirty="0"/>
              <a:t>好九字</a:t>
            </a:r>
            <a:r>
              <a:rPr lang="zh-CN" altLang="en-US" sz="2800" dirty="0" smtClean="0"/>
              <a:t>经   打</a:t>
            </a:r>
            <a:r>
              <a:rPr lang="zh-CN" altLang="en-US" sz="2800" dirty="0"/>
              <a:t>好攻坚战</a:t>
            </a:r>
          </a:p>
        </p:txBody>
      </p:sp>
      <p:sp>
        <p:nvSpPr>
          <p:cNvPr id="3" name="内容占位符 2"/>
          <p:cNvSpPr>
            <a:spLocks noGrp="1"/>
          </p:cNvSpPr>
          <p:nvPr>
            <p:ph sz="half" idx="1"/>
          </p:nvPr>
        </p:nvSpPr>
        <p:spPr>
          <a:xfrm>
            <a:off x="-17323" y="1347614"/>
            <a:ext cx="9144000" cy="2736304"/>
          </a:xfrm>
        </p:spPr>
        <p:txBody>
          <a:bodyPr/>
          <a:lstStyle/>
          <a:p>
            <a:pPr marL="0" indent="0" algn="ctr">
              <a:lnSpc>
                <a:spcPct val="150000"/>
              </a:lnSpc>
              <a:buNone/>
            </a:pPr>
            <a:r>
              <a:rPr lang="zh-CN" altLang="en-US" sz="2600" b="1" dirty="0">
                <a:solidFill>
                  <a:srgbClr val="C00000"/>
                </a:solidFill>
                <a:latin typeface="微软雅黑" pitchFamily="34" charset="-122"/>
                <a:ea typeface="微软雅黑" pitchFamily="34" charset="-122"/>
              </a:rPr>
              <a:t>奋进之部，奋进之司，奋进之处</a:t>
            </a:r>
            <a:endParaRPr lang="en-US" altLang="zh-CN" sz="2600" b="1" dirty="0">
              <a:solidFill>
                <a:srgbClr val="C00000"/>
              </a:solidFill>
              <a:latin typeface="微软雅黑" pitchFamily="34" charset="-122"/>
              <a:ea typeface="微软雅黑" pitchFamily="34" charset="-122"/>
            </a:endParaRPr>
          </a:p>
          <a:p>
            <a:pPr marL="0" indent="0" algn="ctr">
              <a:lnSpc>
                <a:spcPct val="150000"/>
              </a:lnSpc>
              <a:buNone/>
            </a:pPr>
            <a:r>
              <a:rPr lang="zh-CN" altLang="en-US" sz="3200" b="1" dirty="0">
                <a:latin typeface="微软雅黑" pitchFamily="34" charset="-122"/>
                <a:ea typeface="微软雅黑" pitchFamily="34" charset="-122"/>
              </a:rPr>
              <a:t>努力建设以质量文化为核心的</a:t>
            </a:r>
            <a:endParaRPr lang="en-US" altLang="zh-CN" sz="3200" b="1" dirty="0">
              <a:latin typeface="微软雅黑" pitchFamily="34" charset="-122"/>
              <a:ea typeface="微软雅黑" pitchFamily="34" charset="-122"/>
            </a:endParaRPr>
          </a:p>
          <a:p>
            <a:pPr marL="0" indent="0" algn="ctr">
              <a:lnSpc>
                <a:spcPct val="150000"/>
              </a:lnSpc>
              <a:buNone/>
            </a:pPr>
            <a:r>
              <a:rPr lang="zh-CN" altLang="en-US" sz="3200" b="1" dirty="0">
                <a:solidFill>
                  <a:srgbClr val="C00000"/>
                </a:solidFill>
                <a:latin typeface="微软雅黑" pitchFamily="34" charset="-122"/>
                <a:ea typeface="微软雅黑" pitchFamily="34" charset="-122"/>
              </a:rPr>
              <a:t>高等教育奋进文化</a:t>
            </a:r>
            <a:endParaRPr lang="en-US" altLang="zh-CN" sz="32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xmlns="" val="33520315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a:xfrm>
            <a:off x="0" y="1635646"/>
            <a:ext cx="9144000" cy="579511"/>
          </a:xfrm>
        </p:spPr>
        <p:txBody>
          <a:bodyPr/>
          <a:lstStyle/>
          <a:p>
            <a:pPr marL="0" indent="0" algn="ctr">
              <a:buNone/>
            </a:pPr>
            <a:r>
              <a:rPr lang="zh-CN" altLang="en-US" sz="3600" b="1" dirty="0">
                <a:latin typeface="微软雅黑" pitchFamily="34" charset="-122"/>
                <a:ea typeface="微软雅黑" pitchFamily="34" charset="-122"/>
              </a:rPr>
              <a:t>对高教处的期望：</a:t>
            </a:r>
            <a:endParaRPr lang="en-US" altLang="zh-CN" sz="3600" b="1" dirty="0">
              <a:latin typeface="微软雅黑" pitchFamily="34" charset="-122"/>
              <a:ea typeface="微软雅黑" pitchFamily="34" charset="-122"/>
            </a:endParaRPr>
          </a:p>
          <a:p>
            <a:pPr marL="0" indent="0" algn="ctr">
              <a:buNone/>
            </a:pPr>
            <a:r>
              <a:rPr lang="zh-CN" altLang="en-US" sz="3600" b="1" dirty="0">
                <a:latin typeface="微软雅黑" pitchFamily="34" charset="-122"/>
                <a:ea typeface="微软雅黑" pitchFamily="34" charset="-122"/>
              </a:rPr>
              <a:t>争做“</a:t>
            </a:r>
            <a:r>
              <a:rPr lang="zh-CN" altLang="en-US" sz="3600" b="1" dirty="0">
                <a:solidFill>
                  <a:srgbClr val="C00000"/>
                </a:solidFill>
                <a:latin typeface="微软雅黑" pitchFamily="34" charset="-122"/>
                <a:ea typeface="微软雅黑" pitchFamily="34" charset="-122"/>
              </a:rPr>
              <a:t>振兴本科教育榜样处室</a:t>
            </a:r>
            <a:r>
              <a:rPr lang="zh-CN" altLang="en-US" sz="3600" b="1" dirty="0">
                <a:latin typeface="微软雅黑" pitchFamily="34" charset="-122"/>
                <a:ea typeface="微软雅黑" pitchFamily="34" charset="-122"/>
              </a:rPr>
              <a:t>”</a:t>
            </a:r>
            <a:endParaRPr lang="zh-CN" altLang="en-US" sz="3600" dirty="0"/>
          </a:p>
        </p:txBody>
      </p:sp>
    </p:spTree>
    <p:extLst>
      <p:ext uri="{BB962C8B-B14F-4D97-AF65-F5344CB8AC3E}">
        <p14:creationId xmlns:p14="http://schemas.microsoft.com/office/powerpoint/2010/main" xmlns="" val="360374831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争做“振兴本科教育榜样处室”</a:t>
            </a:r>
          </a:p>
        </p:txBody>
      </p:sp>
      <p:sp>
        <p:nvSpPr>
          <p:cNvPr id="3" name="内容占位符 2"/>
          <p:cNvSpPr>
            <a:spLocks noGrp="1"/>
          </p:cNvSpPr>
          <p:nvPr>
            <p:ph sz="half" idx="1"/>
          </p:nvPr>
        </p:nvSpPr>
        <p:spPr>
          <a:xfrm>
            <a:off x="457200" y="1059582"/>
            <a:ext cx="8229600" cy="3040087"/>
          </a:xfrm>
        </p:spPr>
        <p:txBody>
          <a:bodyPr/>
          <a:lstStyle/>
          <a:p>
            <a:pPr marL="457200" indent="-457200">
              <a:lnSpc>
                <a:spcPct val="150000"/>
              </a:lnSpc>
              <a:buFont typeface="+mj-lt"/>
              <a:buAutoNum type="arabicPeriod"/>
            </a:pPr>
            <a:r>
              <a:rPr lang="zh-CN" altLang="en-US" sz="2400" b="1" dirty="0">
                <a:latin typeface="微软雅黑" panose="020B0503020204020204" pitchFamily="34" charset="-122"/>
                <a:ea typeface="微软雅黑" panose="020B0503020204020204" pitchFamily="34" charset="-122"/>
              </a:rPr>
              <a:t>制定实施省级振兴本科教育</a:t>
            </a:r>
            <a:r>
              <a:rPr lang="zh-CN" altLang="en-US" sz="2400" b="1" dirty="0" smtClean="0">
                <a:latin typeface="微软雅黑" panose="020B0503020204020204" pitchFamily="34" charset="-122"/>
                <a:ea typeface="微软雅黑" panose="020B0503020204020204" pitchFamily="34" charset="-122"/>
              </a:rPr>
              <a:t>行动</a:t>
            </a:r>
            <a:r>
              <a:rPr lang="zh-CN" altLang="en-US" sz="2400" b="1" dirty="0">
                <a:latin typeface="微软雅黑" panose="020B0503020204020204" pitchFamily="34" charset="-122"/>
                <a:ea typeface="微软雅黑" panose="020B0503020204020204" pitchFamily="34" charset="-122"/>
              </a:rPr>
              <a:t>方案</a:t>
            </a:r>
            <a:endParaRPr lang="en-US" altLang="zh-CN" sz="2400" b="1" dirty="0">
              <a:latin typeface="微软雅黑" panose="020B0503020204020204" pitchFamily="34" charset="-122"/>
              <a:ea typeface="微软雅黑" panose="020B0503020204020204" pitchFamily="34" charset="-122"/>
            </a:endParaRPr>
          </a:p>
          <a:p>
            <a:pPr lvl="1">
              <a:lnSpc>
                <a:spcPct val="150000"/>
              </a:lnSpc>
            </a:pPr>
            <a:r>
              <a:rPr lang="zh-CN" altLang="en-US" sz="2000" b="1" dirty="0">
                <a:latin typeface="微软雅黑" panose="020B0503020204020204" pitchFamily="34" charset="-122"/>
                <a:ea typeface="微软雅黑" panose="020B0503020204020204" pitchFamily="34" charset="-122"/>
              </a:rPr>
              <a:t>落实新时代全国高等学校本科教育工作会议精神</a:t>
            </a:r>
            <a:endParaRPr lang="en-US" altLang="zh-CN" sz="2000" b="1" dirty="0">
              <a:latin typeface="微软雅黑" panose="020B0503020204020204" pitchFamily="34" charset="-122"/>
              <a:ea typeface="微软雅黑" panose="020B0503020204020204" pitchFamily="34" charset="-122"/>
            </a:endParaRPr>
          </a:p>
          <a:p>
            <a:pPr lvl="1">
              <a:lnSpc>
                <a:spcPct val="150000"/>
              </a:lnSpc>
            </a:pPr>
            <a:r>
              <a:rPr lang="zh-CN" altLang="en-US" sz="2000" b="1" dirty="0">
                <a:latin typeface="微软雅黑" panose="020B0503020204020204" pitchFamily="34" charset="-122"/>
                <a:ea typeface="微软雅黑" panose="020B0503020204020204" pitchFamily="34" charset="-122"/>
              </a:rPr>
              <a:t>大力发展新工科、新医科、新农科、新文科</a:t>
            </a:r>
            <a:endParaRPr lang="en-US" altLang="zh-CN" sz="2000" b="1" dirty="0">
              <a:latin typeface="微软雅黑" panose="020B0503020204020204" pitchFamily="34" charset="-122"/>
              <a:ea typeface="微软雅黑" panose="020B0503020204020204" pitchFamily="34" charset="-122"/>
            </a:endParaRPr>
          </a:p>
          <a:p>
            <a:pPr lvl="1">
              <a:lnSpc>
                <a:spcPct val="150000"/>
              </a:lnSpc>
            </a:pPr>
            <a:r>
              <a:rPr lang="zh-CN" altLang="en-US" sz="2000" b="1" dirty="0">
                <a:latin typeface="微软雅黑" panose="020B0503020204020204" pitchFamily="34" charset="-122"/>
                <a:ea typeface="微软雅黑" panose="020B0503020204020204" pitchFamily="34" charset="-122"/>
              </a:rPr>
              <a:t>优化调整高校学科专业结构</a:t>
            </a:r>
            <a:endParaRPr lang="en-US" altLang="zh-CN" sz="2000" b="1" dirty="0">
              <a:latin typeface="微软雅黑" panose="020B0503020204020204" pitchFamily="34" charset="-122"/>
              <a:ea typeface="微软雅黑" panose="020B0503020204020204" pitchFamily="34" charset="-122"/>
            </a:endParaRPr>
          </a:p>
          <a:p>
            <a:pPr lvl="1">
              <a:lnSpc>
                <a:spcPct val="150000"/>
              </a:lnSpc>
            </a:pPr>
            <a:r>
              <a:rPr lang="zh-CN" altLang="en-US" sz="2000" b="1" dirty="0">
                <a:latin typeface="微软雅黑" panose="020B0503020204020204" pitchFamily="34" charset="-122"/>
                <a:ea typeface="微软雅黑" panose="020B0503020204020204" pitchFamily="34" charset="-122"/>
              </a:rPr>
              <a:t>全面整顿本科教育教学秩序</a:t>
            </a:r>
            <a:endParaRPr lang="en-US" altLang="zh-CN" sz="2000" b="1" dirty="0">
              <a:latin typeface="微软雅黑" panose="020B0503020204020204" pitchFamily="34" charset="-122"/>
              <a:ea typeface="微软雅黑" panose="020B0503020204020204" pitchFamily="34" charset="-122"/>
            </a:endParaRPr>
          </a:p>
          <a:p>
            <a:pPr lvl="1">
              <a:lnSpc>
                <a:spcPct val="150000"/>
              </a:lnSpc>
            </a:pP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69841275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争做“振兴本科教育榜样处室”</a:t>
            </a:r>
          </a:p>
        </p:txBody>
      </p:sp>
      <p:sp>
        <p:nvSpPr>
          <p:cNvPr id="3" name="内容占位符 2"/>
          <p:cNvSpPr>
            <a:spLocks noGrp="1"/>
          </p:cNvSpPr>
          <p:nvPr>
            <p:ph sz="half" idx="1"/>
          </p:nvPr>
        </p:nvSpPr>
        <p:spPr>
          <a:xfrm>
            <a:off x="457200" y="1059582"/>
            <a:ext cx="8229600" cy="3040087"/>
          </a:xfrm>
        </p:spPr>
        <p:txBody>
          <a:bodyPr/>
          <a:lstStyle/>
          <a:p>
            <a:pPr marL="457200" indent="-457200">
              <a:lnSpc>
                <a:spcPct val="150000"/>
              </a:lnSpc>
              <a:buFont typeface="+mj-lt"/>
              <a:buAutoNum type="arabicPeriod" startAt="2"/>
            </a:pPr>
            <a:r>
              <a:rPr lang="zh-CN" altLang="en-US" sz="2400" b="1" dirty="0">
                <a:latin typeface="微软雅黑" panose="020B0503020204020204" pitchFamily="34" charset="-122"/>
                <a:ea typeface="微软雅黑" panose="020B0503020204020204" pitchFamily="34" charset="-122"/>
              </a:rPr>
              <a:t>抓好省级“六卓越一拔尖”计划</a:t>
            </a:r>
            <a:r>
              <a:rPr lang="en-US" altLang="zh-CN" sz="2400" b="1" dirty="0">
                <a:latin typeface="微软雅黑" panose="020B0503020204020204" pitchFamily="34" charset="-122"/>
                <a:ea typeface="微软雅黑" panose="020B0503020204020204" pitchFamily="34" charset="-122"/>
              </a:rPr>
              <a:t>2.0</a:t>
            </a:r>
            <a:r>
              <a:rPr lang="zh-CN" altLang="en-US" sz="2400" b="1" dirty="0">
                <a:latin typeface="微软雅黑" panose="020B0503020204020204" pitchFamily="34" charset="-122"/>
                <a:ea typeface="微软雅黑" panose="020B0503020204020204" pitchFamily="34" charset="-122"/>
              </a:rPr>
              <a:t>实施</a:t>
            </a:r>
            <a:endParaRPr lang="en-US" altLang="zh-CN" sz="2400" b="1" dirty="0">
              <a:latin typeface="微软雅黑" panose="020B0503020204020204" pitchFamily="34" charset="-122"/>
              <a:ea typeface="微软雅黑" panose="020B0503020204020204" pitchFamily="34" charset="-122"/>
            </a:endParaRPr>
          </a:p>
          <a:p>
            <a:pPr lvl="1">
              <a:lnSpc>
                <a:spcPct val="150000"/>
              </a:lnSpc>
            </a:pPr>
            <a:r>
              <a:rPr lang="zh-CN" altLang="en-US" sz="2000" b="1" dirty="0">
                <a:latin typeface="微软雅黑" panose="020B0503020204020204" pitchFamily="34" charset="-122"/>
                <a:ea typeface="微软雅黑" panose="020B0503020204020204" pitchFamily="34" charset="-122"/>
              </a:rPr>
              <a:t>制定实施省级一流专业建设实施方案</a:t>
            </a:r>
            <a:endParaRPr lang="en-US" altLang="zh-CN" sz="2000" b="1" dirty="0">
              <a:latin typeface="微软雅黑" panose="020B0503020204020204" pitchFamily="34" charset="-122"/>
              <a:ea typeface="微软雅黑" panose="020B0503020204020204" pitchFamily="34" charset="-122"/>
            </a:endParaRPr>
          </a:p>
          <a:p>
            <a:pPr lvl="1">
              <a:lnSpc>
                <a:spcPct val="150000"/>
              </a:lnSpc>
            </a:pPr>
            <a:r>
              <a:rPr lang="zh-CN" altLang="en-US" sz="2000" b="1" dirty="0">
                <a:latin typeface="微软雅黑" panose="020B0503020204020204" pitchFamily="34" charset="-122"/>
                <a:ea typeface="微软雅黑" panose="020B0503020204020204" pitchFamily="34" charset="-122"/>
              </a:rPr>
              <a:t>遴选建设省级一流专业、一流课程</a:t>
            </a:r>
            <a:endParaRPr lang="en-US" altLang="zh-CN" sz="2000" b="1" dirty="0">
              <a:latin typeface="微软雅黑" panose="020B0503020204020204" pitchFamily="34" charset="-122"/>
              <a:ea typeface="微软雅黑" panose="020B0503020204020204" pitchFamily="34" charset="-122"/>
            </a:endParaRPr>
          </a:p>
          <a:p>
            <a:pPr lvl="1">
              <a:lnSpc>
                <a:spcPct val="150000"/>
              </a:lnSpc>
            </a:pPr>
            <a:r>
              <a:rPr lang="zh-CN" altLang="en-US" sz="2000" b="1" dirty="0">
                <a:latin typeface="微软雅黑" panose="020B0503020204020204" pitchFamily="34" charset="-122"/>
                <a:ea typeface="微软雅黑" panose="020B0503020204020204" pitchFamily="34" charset="-122"/>
              </a:rPr>
              <a:t>加强省域内政策、资源协调配套</a:t>
            </a:r>
            <a:endParaRPr lang="en-US" altLang="zh-CN" sz="2000" b="1" dirty="0">
              <a:latin typeface="微软雅黑" panose="020B0503020204020204" pitchFamily="34" charset="-122"/>
              <a:ea typeface="微软雅黑" panose="020B0503020204020204" pitchFamily="34" charset="-122"/>
            </a:endParaRPr>
          </a:p>
          <a:p>
            <a:pPr marL="457200" indent="-457200">
              <a:lnSpc>
                <a:spcPct val="150000"/>
              </a:lnSpc>
              <a:buFont typeface="+mj-lt"/>
              <a:buAutoNum type="arabicPeriod" startAt="3"/>
            </a:pPr>
            <a:r>
              <a:rPr lang="zh-CN" altLang="en-US" sz="2400" b="1" dirty="0">
                <a:latin typeface="微软雅黑" panose="020B0503020204020204" pitchFamily="34" charset="-122"/>
                <a:ea typeface="微软雅黑" panose="020B0503020204020204" pitchFamily="34" charset="-122"/>
              </a:rPr>
              <a:t>做好国家级一流专业、一流课程推荐工作</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72412576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争做“振兴本科教育榜样处室”</a:t>
            </a:r>
          </a:p>
        </p:txBody>
      </p:sp>
      <p:sp>
        <p:nvSpPr>
          <p:cNvPr id="3" name="内容占位符 2"/>
          <p:cNvSpPr>
            <a:spLocks noGrp="1"/>
          </p:cNvSpPr>
          <p:nvPr>
            <p:ph sz="half" idx="1"/>
          </p:nvPr>
        </p:nvSpPr>
        <p:spPr>
          <a:xfrm>
            <a:off x="457200" y="1051706"/>
            <a:ext cx="8229600" cy="3040087"/>
          </a:xfrm>
        </p:spPr>
        <p:txBody>
          <a:bodyPr/>
          <a:lstStyle/>
          <a:p>
            <a:pPr marL="457200" indent="-457200">
              <a:lnSpc>
                <a:spcPct val="120000"/>
              </a:lnSpc>
              <a:buFont typeface="+mj-lt"/>
              <a:buAutoNum type="arabicPeriod" startAt="4"/>
            </a:pPr>
            <a:r>
              <a:rPr lang="zh-CN" altLang="en-US" sz="2400" b="1" dirty="0">
                <a:latin typeface="微软雅黑" panose="020B0503020204020204" pitchFamily="34" charset="-122"/>
                <a:ea typeface="微软雅黑" panose="020B0503020204020204" pitchFamily="34" charset="-122"/>
              </a:rPr>
              <a:t>狠抓工作落实</a:t>
            </a:r>
            <a:endParaRPr lang="en-US" altLang="zh-CN" sz="2000" b="1" dirty="0">
              <a:latin typeface="微软雅黑" panose="020B0503020204020204" pitchFamily="34" charset="-122"/>
              <a:ea typeface="微软雅黑" panose="020B0503020204020204" pitchFamily="34" charset="-122"/>
            </a:endParaRPr>
          </a:p>
          <a:p>
            <a:pPr lvl="1">
              <a:lnSpc>
                <a:spcPct val="120000"/>
              </a:lnSpc>
            </a:pPr>
            <a:r>
              <a:rPr lang="zh-CN" altLang="en-US" sz="2000" b="1" dirty="0">
                <a:latin typeface="微软雅黑" panose="020B0503020204020204" pitchFamily="34" charset="-122"/>
                <a:ea typeface="微软雅黑" panose="020B0503020204020204" pitchFamily="34" charset="-122"/>
              </a:rPr>
              <a:t>要用</a:t>
            </a:r>
            <a:r>
              <a:rPr lang="zh-CN" altLang="en-US" sz="2000" b="1" dirty="0">
                <a:solidFill>
                  <a:srgbClr val="C00000"/>
                </a:solidFill>
                <a:latin typeface="微软雅黑" panose="020B0503020204020204" pitchFamily="34" charset="-122"/>
                <a:ea typeface="微软雅黑" panose="020B0503020204020204" pitchFamily="34" charset="-122"/>
              </a:rPr>
              <a:t>高政治站位</a:t>
            </a:r>
            <a:r>
              <a:rPr lang="zh-CN" altLang="en-US" sz="2000" b="1" dirty="0">
                <a:latin typeface="微软雅黑" panose="020B0503020204020204" pitchFamily="34" charset="-122"/>
                <a:ea typeface="微软雅黑" panose="020B0503020204020204" pitchFamily="34" charset="-122"/>
              </a:rPr>
              <a:t>抓落实</a:t>
            </a:r>
            <a:endParaRPr lang="en-US" altLang="zh-CN" sz="2000" b="1" dirty="0">
              <a:latin typeface="微软雅黑" panose="020B0503020204020204" pitchFamily="34" charset="-122"/>
              <a:ea typeface="微软雅黑" panose="020B0503020204020204" pitchFamily="34" charset="-122"/>
            </a:endParaRPr>
          </a:p>
          <a:p>
            <a:pPr lvl="1">
              <a:lnSpc>
                <a:spcPct val="120000"/>
              </a:lnSpc>
            </a:pPr>
            <a:r>
              <a:rPr lang="zh-CN" altLang="en-US" sz="2000" b="1" dirty="0">
                <a:latin typeface="微软雅黑" panose="020B0503020204020204" pitchFamily="34" charset="-122"/>
                <a:ea typeface="微软雅黑" panose="020B0503020204020204" pitchFamily="34" charset="-122"/>
              </a:rPr>
              <a:t>要用</a:t>
            </a:r>
            <a:r>
              <a:rPr lang="zh-CN" altLang="en-US" sz="2000" b="1" dirty="0">
                <a:solidFill>
                  <a:srgbClr val="C00000"/>
                </a:solidFill>
                <a:latin typeface="微软雅黑" panose="020B0503020204020204" pitchFamily="34" charset="-122"/>
                <a:ea typeface="微软雅黑" panose="020B0503020204020204" pitchFamily="34" charset="-122"/>
              </a:rPr>
              <a:t>务实的作风</a:t>
            </a:r>
            <a:r>
              <a:rPr lang="zh-CN" altLang="en-US" sz="2000" b="1" dirty="0">
                <a:latin typeface="微软雅黑" panose="020B0503020204020204" pitchFamily="34" charset="-122"/>
                <a:ea typeface="微软雅黑" panose="020B0503020204020204" pitchFamily="34" charset="-122"/>
              </a:rPr>
              <a:t>抓落实</a:t>
            </a:r>
            <a:endParaRPr lang="en-US" altLang="zh-CN" sz="2000" b="1" dirty="0">
              <a:latin typeface="微软雅黑" panose="020B0503020204020204" pitchFamily="34" charset="-122"/>
              <a:ea typeface="微软雅黑" panose="020B0503020204020204" pitchFamily="34" charset="-122"/>
            </a:endParaRPr>
          </a:p>
          <a:p>
            <a:pPr lvl="1">
              <a:lnSpc>
                <a:spcPct val="120000"/>
              </a:lnSpc>
            </a:pPr>
            <a:r>
              <a:rPr lang="zh-CN" altLang="en-US" sz="2000" b="1" dirty="0">
                <a:latin typeface="微软雅黑" panose="020B0503020204020204" pitchFamily="34" charset="-122"/>
                <a:ea typeface="微软雅黑" panose="020B0503020204020204" pitchFamily="34" charset="-122"/>
              </a:rPr>
              <a:t>要用</a:t>
            </a:r>
            <a:r>
              <a:rPr lang="zh-CN" altLang="en-US" sz="2000" b="1" dirty="0">
                <a:solidFill>
                  <a:srgbClr val="C00000"/>
                </a:solidFill>
                <a:latin typeface="微软雅黑" panose="020B0503020204020204" pitchFamily="34" charset="-122"/>
                <a:ea typeface="微软雅黑" panose="020B0503020204020204" pitchFamily="34" charset="-122"/>
              </a:rPr>
              <a:t>奋进的状态</a:t>
            </a:r>
            <a:r>
              <a:rPr lang="zh-CN" altLang="en-US" sz="2000" b="1" dirty="0">
                <a:latin typeface="微软雅黑" panose="020B0503020204020204" pitchFamily="34" charset="-122"/>
                <a:ea typeface="微软雅黑" panose="020B0503020204020204" pitchFamily="34" charset="-122"/>
              </a:rPr>
              <a:t>抓落实</a:t>
            </a:r>
            <a:endParaRPr lang="en-US" altLang="zh-CN" sz="2000" b="1" dirty="0">
              <a:latin typeface="微软雅黑" panose="020B0503020204020204" pitchFamily="34" charset="-122"/>
              <a:ea typeface="微软雅黑" panose="020B0503020204020204" pitchFamily="34" charset="-122"/>
            </a:endParaRPr>
          </a:p>
          <a:p>
            <a:pPr lvl="1">
              <a:lnSpc>
                <a:spcPct val="120000"/>
              </a:lnSpc>
            </a:pPr>
            <a:r>
              <a:rPr lang="zh-CN" altLang="en-US" sz="2000" b="1" dirty="0">
                <a:latin typeface="微软雅黑" panose="020B0503020204020204" pitchFamily="34" charset="-122"/>
                <a:ea typeface="微软雅黑" panose="020B0503020204020204" pitchFamily="34" charset="-122"/>
              </a:rPr>
              <a:t>要用</a:t>
            </a:r>
            <a:r>
              <a:rPr lang="zh-CN" altLang="en-US" sz="2000" b="1" dirty="0">
                <a:solidFill>
                  <a:srgbClr val="C00000"/>
                </a:solidFill>
                <a:latin typeface="微软雅黑" panose="020B0503020204020204" pitchFamily="34" charset="-122"/>
                <a:ea typeface="微软雅黑" panose="020B0503020204020204" pitchFamily="34" charset="-122"/>
              </a:rPr>
              <a:t>学习的自觉</a:t>
            </a:r>
            <a:r>
              <a:rPr lang="zh-CN" altLang="en-US" sz="2000" b="1" dirty="0">
                <a:latin typeface="微软雅黑" panose="020B0503020204020204" pitchFamily="34" charset="-122"/>
                <a:ea typeface="微软雅黑" panose="020B0503020204020204" pitchFamily="34" charset="-122"/>
              </a:rPr>
              <a:t>抓落实</a:t>
            </a:r>
            <a:endParaRPr lang="en-US" altLang="zh-CN" sz="2000" b="1" dirty="0">
              <a:latin typeface="微软雅黑" panose="020B0503020204020204" pitchFamily="34" charset="-122"/>
              <a:ea typeface="微软雅黑" panose="020B0503020204020204" pitchFamily="34" charset="-122"/>
            </a:endParaRPr>
          </a:p>
          <a:p>
            <a:pPr lvl="1">
              <a:lnSpc>
                <a:spcPct val="120000"/>
              </a:lnSpc>
            </a:pPr>
            <a:r>
              <a:rPr lang="zh-CN" altLang="en-US" sz="2000" b="1" dirty="0">
                <a:latin typeface="微软雅黑" panose="020B0503020204020204" pitchFamily="34" charset="-122"/>
                <a:ea typeface="微软雅黑" panose="020B0503020204020204" pitchFamily="34" charset="-122"/>
              </a:rPr>
              <a:t>要用</a:t>
            </a:r>
            <a:r>
              <a:rPr lang="zh-CN" altLang="en-US" sz="2000" b="1" dirty="0">
                <a:solidFill>
                  <a:srgbClr val="C00000"/>
                </a:solidFill>
                <a:latin typeface="微软雅黑" panose="020B0503020204020204" pitchFamily="34" charset="-122"/>
                <a:ea typeface="微软雅黑" panose="020B0503020204020204" pitchFamily="34" charset="-122"/>
              </a:rPr>
              <a:t>研判的习惯</a:t>
            </a:r>
            <a:r>
              <a:rPr lang="zh-CN" altLang="en-US" sz="2000" b="1" dirty="0">
                <a:latin typeface="微软雅黑" panose="020B0503020204020204" pitchFamily="34" charset="-122"/>
                <a:ea typeface="微软雅黑" panose="020B0503020204020204" pitchFamily="34" charset="-122"/>
              </a:rPr>
              <a:t>抓落实</a:t>
            </a:r>
            <a:endParaRPr lang="en-US" altLang="zh-CN" sz="2000" b="1" dirty="0">
              <a:latin typeface="微软雅黑" panose="020B0503020204020204" pitchFamily="34" charset="-122"/>
              <a:ea typeface="微软雅黑" panose="020B0503020204020204" pitchFamily="34" charset="-122"/>
            </a:endParaRPr>
          </a:p>
          <a:p>
            <a:pPr lvl="1">
              <a:lnSpc>
                <a:spcPct val="120000"/>
              </a:lnSpc>
            </a:pPr>
            <a:r>
              <a:rPr lang="zh-CN" altLang="en-US" sz="2000" b="1" dirty="0">
                <a:latin typeface="微软雅黑" panose="020B0503020204020204" pitchFamily="34" charset="-122"/>
                <a:ea typeface="微软雅黑" panose="020B0503020204020204" pitchFamily="34" charset="-122"/>
              </a:rPr>
              <a:t>要用</a:t>
            </a:r>
            <a:r>
              <a:rPr lang="zh-CN" altLang="en-US" sz="2000" b="1" dirty="0">
                <a:solidFill>
                  <a:srgbClr val="C00000"/>
                </a:solidFill>
                <a:latin typeface="微软雅黑" panose="020B0503020204020204" pitchFamily="34" charset="-122"/>
                <a:ea typeface="微软雅黑" panose="020B0503020204020204" pitchFamily="34" charset="-122"/>
              </a:rPr>
              <a:t>法治精神</a:t>
            </a:r>
            <a:r>
              <a:rPr lang="zh-CN" altLang="en-US" sz="2000" b="1" dirty="0">
                <a:latin typeface="微软雅黑" panose="020B0503020204020204" pitchFamily="34" charset="-122"/>
                <a:ea typeface="微软雅黑" panose="020B0503020204020204" pitchFamily="34" charset="-122"/>
              </a:rPr>
              <a:t>抓落实</a:t>
            </a:r>
          </a:p>
        </p:txBody>
      </p:sp>
      <p:pic>
        <p:nvPicPr>
          <p:cNvPr id="5" name="图片 4"/>
          <p:cNvPicPr>
            <a:picLocks noChangeAspect="1"/>
          </p:cNvPicPr>
          <p:nvPr/>
        </p:nvPicPr>
        <p:blipFill>
          <a:blip r:embed="rId2" cstate="print"/>
          <a:stretch>
            <a:fillRect/>
          </a:stretch>
        </p:blipFill>
        <p:spPr>
          <a:xfrm>
            <a:off x="4716016" y="1051706"/>
            <a:ext cx="3682493" cy="2342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125129244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7740" y="123478"/>
            <a:ext cx="7728520" cy="533214"/>
          </a:xfrm>
        </p:spPr>
        <p:txBody>
          <a:bodyPr/>
          <a:lstStyle/>
          <a:p>
            <a:r>
              <a:rPr lang="zh-CN" altLang="en-US" dirty="0"/>
              <a:t>我们都是追梦人</a:t>
            </a:r>
          </a:p>
        </p:txBody>
      </p:sp>
      <p:sp>
        <p:nvSpPr>
          <p:cNvPr id="35" name="TextBox 19"/>
          <p:cNvSpPr txBox="1"/>
          <p:nvPr/>
        </p:nvSpPr>
        <p:spPr>
          <a:xfrm>
            <a:off x="3851920" y="915566"/>
            <a:ext cx="4752528" cy="3924151"/>
          </a:xfrm>
          <a:prstGeom prst="rect">
            <a:avLst/>
          </a:prstGeom>
          <a:noFill/>
        </p:spPr>
        <p:txBody>
          <a:bodyPr wrap="square" rtlCol="0">
            <a:spAutoFit/>
          </a:bodyPr>
          <a:lstStyle/>
          <a:p>
            <a:pPr indent="457200">
              <a:lnSpc>
                <a:spcPct val="150000"/>
              </a:lnSpc>
            </a:pPr>
            <a:r>
              <a:rPr lang="en-US" altLang="zh-CN" sz="2400" b="1" dirty="0">
                <a:solidFill>
                  <a:srgbClr val="002060"/>
                </a:solidFill>
                <a:latin typeface="微软雅黑" pitchFamily="34" charset="-122"/>
                <a:ea typeface="微软雅黑" pitchFamily="34" charset="-122"/>
              </a:rPr>
              <a:t>2018</a:t>
            </a:r>
            <a:r>
              <a:rPr lang="zh-CN" altLang="en-US" sz="2400" b="1" dirty="0">
                <a:solidFill>
                  <a:srgbClr val="002060"/>
                </a:solidFill>
                <a:latin typeface="微软雅黑" pitchFamily="34" charset="-122"/>
                <a:ea typeface="微软雅黑" pitchFamily="34" charset="-122"/>
              </a:rPr>
              <a:t>年，我们过得很充实、走得很坚定。</a:t>
            </a:r>
            <a:endParaRPr lang="en-US" altLang="zh-CN" sz="2400" b="1" dirty="0">
              <a:solidFill>
                <a:srgbClr val="002060"/>
              </a:solidFill>
              <a:latin typeface="微软雅黑" pitchFamily="34" charset="-122"/>
              <a:ea typeface="微软雅黑" pitchFamily="34" charset="-122"/>
            </a:endParaRPr>
          </a:p>
          <a:p>
            <a:pPr indent="457200">
              <a:lnSpc>
                <a:spcPct val="150000"/>
              </a:lnSpc>
            </a:pPr>
            <a:r>
              <a:rPr lang="zh-CN" altLang="en-US" sz="2400" b="1" dirty="0">
                <a:solidFill>
                  <a:srgbClr val="002060"/>
                </a:solidFill>
                <a:latin typeface="微软雅黑" pitchFamily="34" charset="-122"/>
                <a:ea typeface="微软雅黑" pitchFamily="34" charset="-122"/>
              </a:rPr>
              <a:t>我们都在努力奔跑，我们都是追梦人。</a:t>
            </a:r>
            <a:endParaRPr lang="en-US" altLang="zh-CN" sz="2400" b="1" dirty="0">
              <a:solidFill>
                <a:srgbClr val="002060"/>
              </a:solidFill>
              <a:latin typeface="微软雅黑" pitchFamily="34" charset="-122"/>
              <a:ea typeface="微软雅黑" pitchFamily="34" charset="-122"/>
            </a:endParaRPr>
          </a:p>
          <a:p>
            <a:pPr indent="457200">
              <a:lnSpc>
                <a:spcPct val="150000"/>
              </a:lnSpc>
            </a:pPr>
            <a:r>
              <a:rPr lang="en-US" altLang="zh-CN" sz="2400" b="1" dirty="0">
                <a:solidFill>
                  <a:srgbClr val="002060"/>
                </a:solidFill>
                <a:latin typeface="微软雅黑" pitchFamily="34" charset="-122"/>
                <a:ea typeface="微软雅黑" pitchFamily="34" charset="-122"/>
              </a:rPr>
              <a:t>2019</a:t>
            </a:r>
            <a:r>
              <a:rPr lang="zh-CN" altLang="en-US" sz="2400" b="1" dirty="0">
                <a:solidFill>
                  <a:srgbClr val="002060"/>
                </a:solidFill>
                <a:latin typeface="微软雅黑" pitchFamily="34" charset="-122"/>
                <a:ea typeface="微软雅黑" pitchFamily="34" charset="-122"/>
              </a:rPr>
              <a:t>年，有机遇也有挑战，大家还要一起拼搏、一起奋斗。</a:t>
            </a:r>
            <a:endParaRPr lang="en-US" altLang="zh-CN" sz="2400" b="1" dirty="0">
              <a:solidFill>
                <a:srgbClr val="002060"/>
              </a:solidFill>
              <a:latin typeface="微软雅黑" pitchFamily="34" charset="-122"/>
              <a:ea typeface="微软雅黑" pitchFamily="34" charset="-122"/>
            </a:endParaRPr>
          </a:p>
          <a:p>
            <a:pPr>
              <a:lnSpc>
                <a:spcPct val="150000"/>
              </a:lnSpc>
            </a:pPr>
            <a:endParaRPr lang="en-US" altLang="zh-CN" sz="2200" b="1" dirty="0">
              <a:solidFill>
                <a:srgbClr val="002060"/>
              </a:solidFill>
              <a:latin typeface="微软雅黑" pitchFamily="34" charset="-122"/>
              <a:ea typeface="微软雅黑" pitchFamily="34" charset="-122"/>
            </a:endParaRPr>
          </a:p>
        </p:txBody>
      </p:sp>
      <p:pic>
        <p:nvPicPr>
          <p:cNvPr id="4" name="图片 3"/>
          <p:cNvPicPr>
            <a:picLocks noChangeAspect="1"/>
          </p:cNvPicPr>
          <p:nvPr/>
        </p:nvPicPr>
        <p:blipFill>
          <a:blip r:embed="rId2" cstate="print"/>
          <a:stretch>
            <a:fillRect/>
          </a:stretch>
        </p:blipFill>
        <p:spPr>
          <a:xfrm>
            <a:off x="323528" y="1021016"/>
            <a:ext cx="3096344" cy="2918886"/>
          </a:xfrm>
          <a:prstGeom prst="rect">
            <a:avLst/>
          </a:prstGeom>
        </p:spPr>
      </p:pic>
      <p:sp>
        <p:nvSpPr>
          <p:cNvPr id="5" name="矩形 4"/>
          <p:cNvSpPr/>
          <p:nvPr/>
        </p:nvSpPr>
        <p:spPr>
          <a:xfrm>
            <a:off x="323528" y="3992165"/>
            <a:ext cx="3096344" cy="307777"/>
          </a:xfrm>
          <a:prstGeom prst="rect">
            <a:avLst/>
          </a:prstGeom>
        </p:spPr>
        <p:txBody>
          <a:bodyPr wrap="square">
            <a:spAutoFit/>
          </a:bodyPr>
          <a:lstStyle/>
          <a:p>
            <a:pPr algn="ctr"/>
            <a:r>
              <a:rPr lang="zh-CN" altLang="en-US" sz="1400" b="1" dirty="0">
                <a:solidFill>
                  <a:srgbClr val="002060"/>
                </a:solidFill>
                <a:latin typeface="华文新魏" panose="02010800040101010101" pitchFamily="2" charset="-122"/>
                <a:ea typeface="华文新魏" panose="02010800040101010101" pitchFamily="2" charset="-122"/>
              </a:rPr>
              <a:t>习近平总书记发表</a:t>
            </a:r>
            <a:r>
              <a:rPr lang="en-US" altLang="zh-CN" sz="1400" b="1" dirty="0">
                <a:solidFill>
                  <a:srgbClr val="002060"/>
                </a:solidFill>
                <a:latin typeface="华文新魏" panose="02010800040101010101" pitchFamily="2" charset="-122"/>
                <a:ea typeface="华文新魏" panose="02010800040101010101" pitchFamily="2" charset="-122"/>
              </a:rPr>
              <a:t>2019</a:t>
            </a:r>
            <a:r>
              <a:rPr lang="zh-CN" altLang="en-US" sz="1400" b="1" dirty="0">
                <a:solidFill>
                  <a:srgbClr val="002060"/>
                </a:solidFill>
                <a:latin typeface="华文新魏" panose="02010800040101010101" pitchFamily="2" charset="-122"/>
                <a:ea typeface="华文新魏" panose="02010800040101010101" pitchFamily="2" charset="-122"/>
              </a:rPr>
              <a:t>年新年贺词</a:t>
            </a:r>
          </a:p>
        </p:txBody>
      </p:sp>
    </p:spTree>
    <p:extLst>
      <p:ext uri="{BB962C8B-B14F-4D97-AF65-F5344CB8AC3E}">
        <p14:creationId xmlns:p14="http://schemas.microsoft.com/office/powerpoint/2010/main" xmlns="" val="232180993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357157" y="1733979"/>
            <a:ext cx="8786842" cy="1096226"/>
          </a:xfrm>
          <a:prstGeom prst="rect">
            <a:avLst/>
          </a:prstGeom>
        </p:spPr>
        <p:txBody>
          <a:bodyPr anchor="ctr"/>
          <a:lstStyle/>
          <a:p>
            <a:pPr algn="ctr" fontAlgn="auto">
              <a:lnSpc>
                <a:spcPct val="150000"/>
              </a:lnSpc>
              <a:spcAft>
                <a:spcPts val="0"/>
              </a:spcAft>
              <a:defRPr/>
            </a:pPr>
            <a:endParaRPr lang="en-US" altLang="zh-CN" b="1" kern="0" spc="150" dirty="0">
              <a:solidFill>
                <a:srgbClr val="002060"/>
              </a:solidFill>
              <a:latin typeface="微软雅黑" pitchFamily="34" charset="-122"/>
              <a:ea typeface="微软雅黑" pitchFamily="34" charset="-122"/>
              <a:cs typeface="+mj-cs"/>
            </a:endParaRPr>
          </a:p>
        </p:txBody>
      </p:sp>
      <p:pic>
        <p:nvPicPr>
          <p:cNvPr id="39941" name="Picture 2" descr="C:\Documents and Settings\ssyu\桌面\index_top.jpg"/>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0" y="-20637"/>
            <a:ext cx="9143999" cy="11522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logo"/>
          <p:cNvPicPr>
            <a:picLocks noChangeAspect="1" noChangeArrowheads="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2843808" y="3550956"/>
            <a:ext cx="3010656" cy="1592544"/>
          </a:xfrm>
          <a:prstGeom prst="rect">
            <a:avLst/>
          </a:prstGeom>
          <a:noFill/>
          <a:ln w="9525">
            <a:noFill/>
            <a:miter lim="800000"/>
            <a:headEnd/>
            <a:tailEnd/>
          </a:ln>
          <a:effectLst>
            <a:softEdge rad="635000"/>
          </a:effectLst>
        </p:spPr>
      </p:pic>
      <p:sp>
        <p:nvSpPr>
          <p:cNvPr id="2" name="矩形 1"/>
          <p:cNvSpPr/>
          <p:nvPr/>
        </p:nvSpPr>
        <p:spPr>
          <a:xfrm>
            <a:off x="1223627" y="1491630"/>
            <a:ext cx="6696744" cy="1903534"/>
          </a:xfrm>
          <a:prstGeom prst="rect">
            <a:avLst/>
          </a:prstGeom>
        </p:spPr>
        <p:txBody>
          <a:bodyPr wrap="square">
            <a:spAutoFit/>
          </a:bodyPr>
          <a:lstStyle/>
          <a:p>
            <a:pPr algn="ctr">
              <a:lnSpc>
                <a:spcPct val="150000"/>
              </a:lnSpc>
            </a:pPr>
            <a:r>
              <a:rPr lang="zh-CN" altLang="en-US" sz="2600" b="1" dirty="0">
                <a:solidFill>
                  <a:srgbClr val="002060"/>
                </a:solidFill>
                <a:latin typeface="微软雅黑" panose="020B0503020204020204" pitchFamily="34" charset="-122"/>
                <a:ea typeface="微软雅黑" panose="020B0503020204020204" pitchFamily="34" charset="-122"/>
                <a:sym typeface="华文新魏" panose="02010800040101010101" pitchFamily="2" charset="-122"/>
              </a:rPr>
              <a:t>一份汗水，一份</a:t>
            </a:r>
            <a:r>
              <a:rPr lang="zh-CN" altLang="en-US" sz="2600" b="1" dirty="0" smtClean="0">
                <a:solidFill>
                  <a:srgbClr val="002060"/>
                </a:solidFill>
                <a:latin typeface="微软雅黑" panose="020B0503020204020204" pitchFamily="34" charset="-122"/>
                <a:ea typeface="微软雅黑" panose="020B0503020204020204" pitchFamily="34" charset="-122"/>
                <a:sym typeface="华文新魏" panose="02010800040101010101" pitchFamily="2" charset="-122"/>
              </a:rPr>
              <a:t>回报</a:t>
            </a:r>
            <a:endParaRPr lang="en-US" altLang="zh-CN" sz="2600" b="1" dirty="0">
              <a:solidFill>
                <a:srgbClr val="002060"/>
              </a:solidFill>
              <a:latin typeface="微软雅黑" panose="020B0503020204020204" pitchFamily="34" charset="-122"/>
              <a:ea typeface="微软雅黑" panose="020B0503020204020204" pitchFamily="34" charset="-122"/>
              <a:sym typeface="华文新魏" panose="02010800040101010101" pitchFamily="2" charset="-122"/>
            </a:endParaRPr>
          </a:p>
          <a:p>
            <a:pPr algn="ctr">
              <a:lnSpc>
                <a:spcPct val="150000"/>
              </a:lnSpc>
            </a:pPr>
            <a:r>
              <a:rPr lang="zh-CN" altLang="en-US" sz="2600" b="1" dirty="0">
                <a:solidFill>
                  <a:srgbClr val="002060"/>
                </a:solidFill>
                <a:latin typeface="微软雅黑" panose="020B0503020204020204" pitchFamily="34" charset="-122"/>
                <a:ea typeface="微软雅黑" panose="020B0503020204020204" pitchFamily="34" charset="-122"/>
                <a:sym typeface="华文新魏" panose="02010800040101010101" pitchFamily="2" charset="-122"/>
              </a:rPr>
              <a:t>一分耕耘，一分</a:t>
            </a:r>
            <a:r>
              <a:rPr lang="zh-CN" altLang="en-US" sz="2600" b="1" dirty="0" smtClean="0">
                <a:solidFill>
                  <a:srgbClr val="002060"/>
                </a:solidFill>
                <a:latin typeface="微软雅黑" panose="020B0503020204020204" pitchFamily="34" charset="-122"/>
                <a:ea typeface="微软雅黑" panose="020B0503020204020204" pitchFamily="34" charset="-122"/>
                <a:sym typeface="华文新魏" panose="02010800040101010101" pitchFamily="2" charset="-122"/>
              </a:rPr>
              <a:t>收获</a:t>
            </a:r>
            <a:endParaRPr lang="en-US" altLang="zh-CN" sz="2600" b="1" dirty="0">
              <a:solidFill>
                <a:srgbClr val="002060"/>
              </a:solidFill>
              <a:latin typeface="微软雅黑" panose="020B0503020204020204" pitchFamily="34" charset="-122"/>
              <a:ea typeface="微软雅黑" panose="020B0503020204020204" pitchFamily="34" charset="-122"/>
              <a:sym typeface="华文新魏" panose="02010800040101010101" pitchFamily="2" charset="-122"/>
            </a:endParaRPr>
          </a:p>
          <a:p>
            <a:pPr algn="ctr">
              <a:lnSpc>
                <a:spcPct val="150000"/>
              </a:lnSpc>
            </a:pPr>
            <a:r>
              <a:rPr lang="zh-CN" altLang="en-US" sz="3000" b="1" dirty="0">
                <a:solidFill>
                  <a:srgbClr val="C00000"/>
                </a:solidFill>
                <a:latin typeface="微软雅黑" panose="020B0503020204020204" pitchFamily="34" charset="-122"/>
                <a:ea typeface="微软雅黑" panose="020B0503020204020204" pitchFamily="34" charset="-122"/>
                <a:sym typeface="华文新魏" panose="02010800040101010101" pitchFamily="2" charset="-122"/>
              </a:rPr>
              <a:t>让惊艳、精彩、经典大剧再次上演！</a:t>
            </a:r>
            <a:endParaRPr lang="en-US" altLang="zh-CN" sz="3000" b="1" dirty="0">
              <a:solidFill>
                <a:srgbClr val="C00000"/>
              </a:solidFill>
              <a:latin typeface="微软雅黑" panose="020B0503020204020204" pitchFamily="34" charset="-122"/>
              <a:ea typeface="微软雅黑" panose="020B0503020204020204" pitchFamily="34" charset="-122"/>
              <a:sym typeface="华文新魏" panose="0201080004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00250" y="725221"/>
            <a:ext cx="5002020" cy="399911"/>
          </a:xfrm>
        </p:spPr>
        <p:txBody>
          <a:bodyPr/>
          <a:lstStyle/>
          <a:p>
            <a:r>
              <a:rPr lang="en-US" altLang="zh-CN" sz="2100" dirty="0"/>
              <a:t>2018</a:t>
            </a:r>
            <a:r>
              <a:rPr lang="zh-CN" altLang="en-US" sz="2100" dirty="0"/>
              <a:t>年成绩单：“</a:t>
            </a:r>
            <a:r>
              <a:rPr lang="en-US" altLang="zh-CN" sz="2100" dirty="0"/>
              <a:t>10+1</a:t>
            </a:r>
            <a:r>
              <a:rPr lang="zh-CN" altLang="en-US" sz="2100" dirty="0"/>
              <a:t>”</a:t>
            </a:r>
          </a:p>
        </p:txBody>
      </p:sp>
      <p:sp>
        <p:nvSpPr>
          <p:cNvPr id="27" name="矩形 26"/>
          <p:cNvSpPr/>
          <p:nvPr/>
        </p:nvSpPr>
        <p:spPr>
          <a:xfrm>
            <a:off x="1259632" y="929728"/>
            <a:ext cx="7200800" cy="365824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600069" lvl="1" indent="-257169">
              <a:lnSpc>
                <a:spcPct val="130000"/>
              </a:lnSpc>
              <a:buAutoNum type="arabicPeriod"/>
            </a:pPr>
            <a:r>
              <a:rPr lang="zh-CN" altLang="en-US" sz="1800" b="1" dirty="0">
                <a:solidFill>
                  <a:srgbClr val="002060"/>
                </a:solidFill>
                <a:latin typeface="微软雅黑" panose="020B0503020204020204" pitchFamily="34" charset="-122"/>
                <a:ea typeface="微软雅黑" panose="020B0503020204020204" pitchFamily="34" charset="-122"/>
                <a:cs typeface="微软雅黑"/>
              </a:rPr>
              <a:t>召开新时代全国高校本科教育工作会议</a:t>
            </a:r>
            <a:endParaRPr lang="en-US" altLang="zh-CN" sz="1800" b="1" dirty="0">
              <a:solidFill>
                <a:srgbClr val="002060"/>
              </a:solidFill>
              <a:latin typeface="微软雅黑" panose="020B0503020204020204" pitchFamily="34" charset="-122"/>
              <a:ea typeface="微软雅黑" panose="020B0503020204020204" pitchFamily="34" charset="-122"/>
              <a:cs typeface="微软雅黑"/>
            </a:endParaRPr>
          </a:p>
          <a:p>
            <a:pPr marL="600069" lvl="1" indent="-257169">
              <a:lnSpc>
                <a:spcPct val="130000"/>
              </a:lnSpc>
              <a:buAutoNum type="arabicPeriod"/>
            </a:pPr>
            <a:r>
              <a:rPr lang="zh-CN" altLang="en-US" sz="1800" b="1" dirty="0">
                <a:solidFill>
                  <a:srgbClr val="002060"/>
                </a:solidFill>
                <a:latin typeface="微软雅黑" panose="020B0503020204020204" pitchFamily="34" charset="-122"/>
                <a:ea typeface="微软雅黑" panose="020B0503020204020204" pitchFamily="34" charset="-122"/>
                <a:cs typeface="微软雅黑"/>
              </a:rPr>
              <a:t>中央文件确定</a:t>
            </a:r>
            <a:r>
              <a:rPr lang="zh-CN" altLang="en-US" sz="1800" b="1" dirty="0" smtClean="0">
                <a:solidFill>
                  <a:srgbClr val="002060"/>
                </a:solidFill>
                <a:latin typeface="微软雅黑" panose="020B0503020204020204" pitchFamily="34" charset="-122"/>
                <a:ea typeface="微软雅黑" panose="020B0503020204020204" pitchFamily="34" charset="-122"/>
                <a:cs typeface="微软雅黑"/>
              </a:rPr>
              <a:t>发展新工科、新医科、新农科、新文科</a:t>
            </a:r>
            <a:endParaRPr lang="en-US" altLang="zh-CN" sz="1800" b="1" dirty="0">
              <a:solidFill>
                <a:srgbClr val="002060"/>
              </a:solidFill>
              <a:latin typeface="微软雅黑" panose="020B0503020204020204" pitchFamily="34" charset="-122"/>
              <a:ea typeface="微软雅黑" panose="020B0503020204020204" pitchFamily="34" charset="-122"/>
              <a:cs typeface="微软雅黑"/>
            </a:endParaRPr>
          </a:p>
          <a:p>
            <a:pPr marL="600069" lvl="1" indent="-257169">
              <a:lnSpc>
                <a:spcPct val="130000"/>
              </a:lnSpc>
              <a:buAutoNum type="arabicPeriod"/>
            </a:pPr>
            <a:r>
              <a:rPr lang="zh-CN" altLang="en-US" sz="1800" b="1" dirty="0">
                <a:solidFill>
                  <a:srgbClr val="002060"/>
                </a:solidFill>
                <a:latin typeface="微软雅黑" panose="020B0503020204020204" pitchFamily="34" charset="-122"/>
                <a:ea typeface="微软雅黑" panose="020B0503020204020204" pitchFamily="34" charset="-122"/>
                <a:cs typeface="微软雅黑"/>
              </a:rPr>
              <a:t>发布第一</a:t>
            </a:r>
            <a:r>
              <a:rPr lang="zh-CN" altLang="en-US" sz="1800" b="1" dirty="0" smtClean="0">
                <a:solidFill>
                  <a:srgbClr val="002060"/>
                </a:solidFill>
                <a:latin typeface="微软雅黑" panose="020B0503020204020204" pitchFamily="34" charset="-122"/>
                <a:ea typeface="微软雅黑" panose="020B0503020204020204" pitchFamily="34" charset="-122"/>
                <a:cs typeface="微软雅黑"/>
              </a:rPr>
              <a:t>个全覆盖的专业</a:t>
            </a:r>
            <a:r>
              <a:rPr lang="zh-CN" altLang="en-US" sz="1800" b="1" dirty="0">
                <a:solidFill>
                  <a:srgbClr val="002060"/>
                </a:solidFill>
                <a:latin typeface="微软雅黑" panose="020B0503020204020204" pitchFamily="34" charset="-122"/>
                <a:ea typeface="微软雅黑" panose="020B0503020204020204" pitchFamily="34" charset="-122"/>
                <a:cs typeface="微软雅黑"/>
              </a:rPr>
              <a:t>类教学质量国家标准</a:t>
            </a:r>
            <a:endParaRPr lang="en-US" altLang="zh-CN" sz="1800" b="1" dirty="0">
              <a:solidFill>
                <a:srgbClr val="002060"/>
              </a:solidFill>
              <a:latin typeface="微软雅黑" panose="020B0503020204020204" pitchFamily="34" charset="-122"/>
              <a:ea typeface="微软雅黑" panose="020B0503020204020204" pitchFamily="34" charset="-122"/>
              <a:cs typeface="微软雅黑"/>
            </a:endParaRPr>
          </a:p>
          <a:p>
            <a:pPr marL="600069" lvl="1" indent="-257169">
              <a:lnSpc>
                <a:spcPct val="130000"/>
              </a:lnSpc>
              <a:buAutoNum type="arabicPeriod"/>
            </a:pPr>
            <a:r>
              <a:rPr lang="zh-CN" altLang="en-US" sz="1800" b="1" dirty="0" smtClean="0">
                <a:solidFill>
                  <a:srgbClr val="002060"/>
                </a:solidFill>
                <a:latin typeface="微软雅黑" panose="020B0503020204020204" pitchFamily="34" charset="-122"/>
                <a:ea typeface="微软雅黑" panose="020B0503020204020204" pitchFamily="34" charset="-122"/>
                <a:cs typeface="微软雅黑"/>
              </a:rPr>
              <a:t>推出国家</a:t>
            </a:r>
            <a:r>
              <a:rPr lang="zh-CN" altLang="en-US" sz="1800" b="1" dirty="0">
                <a:solidFill>
                  <a:srgbClr val="002060"/>
                </a:solidFill>
                <a:latin typeface="微软雅黑" panose="020B0503020204020204" pitchFamily="34" charset="-122"/>
                <a:ea typeface="微软雅黑" panose="020B0503020204020204" pitchFamily="34" charset="-122"/>
                <a:cs typeface="微软雅黑"/>
              </a:rPr>
              <a:t>精品在线开放课程（慕课 ）</a:t>
            </a:r>
            <a:endParaRPr lang="en-US" altLang="zh-CN" sz="1800" b="1" dirty="0">
              <a:solidFill>
                <a:srgbClr val="002060"/>
              </a:solidFill>
              <a:latin typeface="微软雅黑" panose="020B0503020204020204" pitchFamily="34" charset="-122"/>
              <a:ea typeface="微软雅黑" panose="020B0503020204020204" pitchFamily="34" charset="-122"/>
              <a:cs typeface="微软雅黑"/>
            </a:endParaRPr>
          </a:p>
          <a:p>
            <a:pPr marL="600069" lvl="1" indent="-257169">
              <a:lnSpc>
                <a:spcPct val="130000"/>
              </a:lnSpc>
              <a:buAutoNum type="arabicPeriod"/>
            </a:pPr>
            <a:r>
              <a:rPr lang="zh-CN" altLang="en-US" sz="1800" b="1" dirty="0">
                <a:solidFill>
                  <a:srgbClr val="002060"/>
                </a:solidFill>
                <a:latin typeface="微软雅黑" panose="020B0503020204020204" pitchFamily="34" charset="-122"/>
                <a:ea typeface="微软雅黑" panose="020B0503020204020204" pitchFamily="34" charset="-122"/>
                <a:cs typeface="微软雅黑"/>
              </a:rPr>
              <a:t>评出</a:t>
            </a:r>
            <a:r>
              <a:rPr lang="en-US" altLang="zh-CN" sz="1800" b="1" dirty="0">
                <a:solidFill>
                  <a:srgbClr val="002060"/>
                </a:solidFill>
                <a:latin typeface="微软雅黑" panose="020B0503020204020204" pitchFamily="34" charset="-122"/>
                <a:ea typeface="微软雅黑" panose="020B0503020204020204" pitchFamily="34" charset="-122"/>
                <a:cs typeface="微软雅黑"/>
              </a:rPr>
              <a:t>2018</a:t>
            </a:r>
            <a:r>
              <a:rPr lang="zh-CN" altLang="en-US" sz="1800" b="1" dirty="0">
                <a:solidFill>
                  <a:srgbClr val="002060"/>
                </a:solidFill>
                <a:latin typeface="微软雅黑" panose="020B0503020204020204" pitchFamily="34" charset="-122"/>
                <a:ea typeface="微软雅黑" panose="020B0503020204020204" pitchFamily="34" charset="-122"/>
                <a:cs typeface="微软雅黑"/>
              </a:rPr>
              <a:t>年高等教育国家级教学成果奖</a:t>
            </a:r>
            <a:endParaRPr lang="en-US" altLang="zh-CN" sz="1800" b="1" dirty="0">
              <a:solidFill>
                <a:srgbClr val="002060"/>
              </a:solidFill>
              <a:latin typeface="微软雅黑" panose="020B0503020204020204" pitchFamily="34" charset="-122"/>
              <a:ea typeface="微软雅黑" panose="020B0503020204020204" pitchFamily="34" charset="-122"/>
              <a:cs typeface="微软雅黑"/>
            </a:endParaRPr>
          </a:p>
          <a:p>
            <a:pPr marL="600069" lvl="1" indent="-257169">
              <a:lnSpc>
                <a:spcPct val="130000"/>
              </a:lnSpc>
              <a:buAutoNum type="arabicPeriod"/>
            </a:pPr>
            <a:r>
              <a:rPr lang="zh-CN" altLang="en-US" sz="1800" b="1" dirty="0">
                <a:solidFill>
                  <a:srgbClr val="002060"/>
                </a:solidFill>
                <a:latin typeface="微软雅黑" panose="020B0503020204020204" pitchFamily="34" charset="-122"/>
                <a:ea typeface="微软雅黑" panose="020B0503020204020204" pitchFamily="34" charset="-122"/>
                <a:cs typeface="微软雅黑"/>
              </a:rPr>
              <a:t>成立</a:t>
            </a:r>
            <a:r>
              <a:rPr lang="en-US" altLang="zh-CN" sz="1800" b="1" dirty="0">
                <a:solidFill>
                  <a:srgbClr val="002060"/>
                </a:solidFill>
                <a:latin typeface="微软雅黑" panose="020B0503020204020204" pitchFamily="34" charset="-122"/>
                <a:ea typeface="微软雅黑" panose="020B0503020204020204" pitchFamily="34" charset="-122"/>
                <a:cs typeface="微软雅黑"/>
              </a:rPr>
              <a:t>2018-2022</a:t>
            </a:r>
            <a:r>
              <a:rPr lang="zh-CN" altLang="en-US" sz="1800" b="1" dirty="0">
                <a:solidFill>
                  <a:srgbClr val="002060"/>
                </a:solidFill>
                <a:latin typeface="微软雅黑" panose="020B0503020204020204" pitchFamily="34" charset="-122"/>
                <a:ea typeface="微软雅黑" panose="020B0503020204020204" pitchFamily="34" charset="-122"/>
                <a:cs typeface="微软雅黑"/>
              </a:rPr>
              <a:t>年教育部高等学校教学指导委员会</a:t>
            </a:r>
            <a:endParaRPr lang="en-US" altLang="zh-CN" sz="1800" b="1" dirty="0">
              <a:solidFill>
                <a:srgbClr val="002060"/>
              </a:solidFill>
              <a:latin typeface="微软雅黑" panose="020B0503020204020204" pitchFamily="34" charset="-122"/>
              <a:ea typeface="微软雅黑" panose="020B0503020204020204" pitchFamily="34" charset="-122"/>
              <a:cs typeface="微软雅黑"/>
            </a:endParaRPr>
          </a:p>
          <a:p>
            <a:pPr marL="600069" lvl="1" indent="-257169">
              <a:lnSpc>
                <a:spcPct val="130000"/>
              </a:lnSpc>
              <a:buAutoNum type="arabicPeriod"/>
            </a:pPr>
            <a:r>
              <a:rPr lang="zh-CN" altLang="en-US" sz="1800" b="1" dirty="0">
                <a:solidFill>
                  <a:srgbClr val="002060"/>
                </a:solidFill>
                <a:latin typeface="微软雅黑" panose="020B0503020204020204" pitchFamily="34" charset="-122"/>
                <a:ea typeface="微软雅黑" panose="020B0503020204020204" pitchFamily="34" charset="-122"/>
                <a:cs typeface="微软雅黑"/>
              </a:rPr>
              <a:t>举办第四届中国“互联网</a:t>
            </a:r>
            <a:r>
              <a:rPr lang="en-US" altLang="zh-CN" sz="1800" b="1" dirty="0">
                <a:solidFill>
                  <a:srgbClr val="002060"/>
                </a:solidFill>
                <a:latin typeface="微软雅黑" panose="020B0503020204020204" pitchFamily="34" charset="-122"/>
                <a:ea typeface="微软雅黑" panose="020B0503020204020204" pitchFamily="34" charset="-122"/>
                <a:cs typeface="微软雅黑"/>
              </a:rPr>
              <a:t>+”</a:t>
            </a:r>
            <a:r>
              <a:rPr lang="zh-CN" altLang="en-US" sz="1800" b="1" dirty="0">
                <a:solidFill>
                  <a:srgbClr val="002060"/>
                </a:solidFill>
                <a:latin typeface="微软雅黑" panose="020B0503020204020204" pitchFamily="34" charset="-122"/>
                <a:ea typeface="微软雅黑" panose="020B0503020204020204" pitchFamily="34" charset="-122"/>
                <a:cs typeface="微软雅黑"/>
              </a:rPr>
              <a:t>大学生创新创业大赛</a:t>
            </a:r>
            <a:endParaRPr lang="en-US" altLang="zh-CN" sz="1800" b="1" dirty="0">
              <a:solidFill>
                <a:srgbClr val="002060"/>
              </a:solidFill>
              <a:latin typeface="微软雅黑" panose="020B0503020204020204" pitchFamily="34" charset="-122"/>
              <a:ea typeface="微软雅黑" panose="020B0503020204020204" pitchFamily="34" charset="-122"/>
              <a:cs typeface="微软雅黑"/>
            </a:endParaRPr>
          </a:p>
          <a:p>
            <a:pPr marL="600069" lvl="1" indent="-257169">
              <a:lnSpc>
                <a:spcPct val="130000"/>
              </a:lnSpc>
              <a:buAutoNum type="arabicPeriod"/>
            </a:pPr>
            <a:r>
              <a:rPr lang="zh-CN" altLang="en-US" sz="1800" b="1" dirty="0">
                <a:solidFill>
                  <a:srgbClr val="002060"/>
                </a:solidFill>
                <a:latin typeface="微软雅黑" panose="020B0503020204020204" pitchFamily="34" charset="-122"/>
                <a:ea typeface="微软雅黑" panose="020B0503020204020204" pitchFamily="34" charset="-122"/>
                <a:cs typeface="微软雅黑"/>
              </a:rPr>
              <a:t>颁布“新时代高教</a:t>
            </a:r>
            <a:r>
              <a:rPr lang="en-US" altLang="zh-CN" sz="1800" b="1" dirty="0">
                <a:solidFill>
                  <a:srgbClr val="002060"/>
                </a:solidFill>
                <a:latin typeface="微软雅黑" panose="020B0503020204020204" pitchFamily="34" charset="-122"/>
                <a:ea typeface="微软雅黑" panose="020B0503020204020204" pitchFamily="34" charset="-122"/>
                <a:cs typeface="微软雅黑"/>
              </a:rPr>
              <a:t>40</a:t>
            </a:r>
            <a:r>
              <a:rPr lang="zh-CN" altLang="en-US" sz="1800" b="1" dirty="0">
                <a:solidFill>
                  <a:srgbClr val="002060"/>
                </a:solidFill>
                <a:latin typeface="微软雅黑" panose="020B0503020204020204" pitchFamily="34" charset="-122"/>
                <a:ea typeface="微软雅黑" panose="020B0503020204020204" pitchFamily="34" charset="-122"/>
                <a:cs typeface="微软雅黑"/>
              </a:rPr>
              <a:t>条”</a:t>
            </a:r>
            <a:endParaRPr lang="en-US" altLang="zh-CN" sz="1800" b="1" dirty="0">
              <a:solidFill>
                <a:srgbClr val="002060"/>
              </a:solidFill>
              <a:latin typeface="微软雅黑" panose="020B0503020204020204" pitchFamily="34" charset="-122"/>
              <a:ea typeface="微软雅黑" panose="020B0503020204020204" pitchFamily="34" charset="-122"/>
              <a:cs typeface="微软雅黑"/>
            </a:endParaRPr>
          </a:p>
          <a:p>
            <a:pPr marL="600069" lvl="1" indent="-257169">
              <a:lnSpc>
                <a:spcPct val="130000"/>
              </a:lnSpc>
              <a:buAutoNum type="arabicPeriod"/>
            </a:pPr>
            <a:r>
              <a:rPr lang="zh-CN" altLang="en-US" sz="1800" b="1" dirty="0">
                <a:solidFill>
                  <a:srgbClr val="002060"/>
                </a:solidFill>
                <a:latin typeface="微软雅黑" panose="020B0503020204020204" pitchFamily="34" charset="-122"/>
                <a:ea typeface="微软雅黑" panose="020B0503020204020204" pitchFamily="34" charset="-122"/>
                <a:cs typeface="微软雅黑"/>
              </a:rPr>
              <a:t>联合推出 “六卓越一拔尖</a:t>
            </a:r>
            <a:r>
              <a:rPr lang="en-US" altLang="zh-CN" sz="1800" b="1" dirty="0">
                <a:solidFill>
                  <a:srgbClr val="002060"/>
                </a:solidFill>
                <a:latin typeface="微软雅黑" panose="020B0503020204020204" pitchFamily="34" charset="-122"/>
                <a:ea typeface="微软雅黑" panose="020B0503020204020204" pitchFamily="34" charset="-122"/>
                <a:cs typeface="微软雅黑"/>
              </a:rPr>
              <a:t>”</a:t>
            </a:r>
            <a:r>
              <a:rPr lang="zh-CN" altLang="en-US" sz="1800" b="1" dirty="0">
                <a:solidFill>
                  <a:srgbClr val="002060"/>
                </a:solidFill>
                <a:latin typeface="微软雅黑" panose="020B0503020204020204" pitchFamily="34" charset="-122"/>
                <a:ea typeface="微软雅黑" panose="020B0503020204020204" pitchFamily="34" charset="-122"/>
                <a:cs typeface="微软雅黑"/>
              </a:rPr>
              <a:t>计划</a:t>
            </a:r>
            <a:r>
              <a:rPr lang="en-US" altLang="zh-CN" sz="1800" b="1" dirty="0">
                <a:solidFill>
                  <a:srgbClr val="002060"/>
                </a:solidFill>
                <a:latin typeface="微软雅黑" panose="020B0503020204020204" pitchFamily="34" charset="-122"/>
                <a:ea typeface="微软雅黑" panose="020B0503020204020204" pitchFamily="34" charset="-122"/>
                <a:cs typeface="微软雅黑"/>
              </a:rPr>
              <a:t>2.0</a:t>
            </a:r>
          </a:p>
          <a:p>
            <a:pPr marL="600069" lvl="1" indent="-257169">
              <a:lnSpc>
                <a:spcPct val="130000"/>
              </a:lnSpc>
              <a:buAutoNum type="arabicPeriod"/>
            </a:pPr>
            <a:r>
              <a:rPr lang="zh-CN" altLang="en-US" sz="1800" b="1" dirty="0">
                <a:solidFill>
                  <a:srgbClr val="002060"/>
                </a:solidFill>
                <a:latin typeface="微软雅黑" panose="020B0503020204020204" pitchFamily="34" charset="-122"/>
                <a:ea typeface="微软雅黑" panose="020B0503020204020204" pitchFamily="34" charset="-122"/>
                <a:cs typeface="微软雅黑"/>
              </a:rPr>
              <a:t>召开地方应用型本科高校发展工作座谈会</a:t>
            </a:r>
            <a:endParaRPr lang="en-US" altLang="zh-CN" sz="1800" b="1" dirty="0">
              <a:solidFill>
                <a:srgbClr val="002060"/>
              </a:solidFill>
              <a:latin typeface="微软雅黑" panose="020B0503020204020204" pitchFamily="34" charset="-122"/>
              <a:ea typeface="微软雅黑" panose="020B0503020204020204" pitchFamily="34" charset="-122"/>
              <a:cs typeface="微软雅黑"/>
            </a:endParaRPr>
          </a:p>
        </p:txBody>
      </p:sp>
      <p:sp>
        <p:nvSpPr>
          <p:cNvPr id="3" name="文本框 2"/>
          <p:cNvSpPr txBox="1"/>
          <p:nvPr/>
        </p:nvSpPr>
        <p:spPr>
          <a:xfrm>
            <a:off x="405989" y="1773900"/>
            <a:ext cx="615553" cy="1969901"/>
          </a:xfrm>
          <a:prstGeom prst="rect">
            <a:avLst/>
          </a:prstGeom>
          <a:noFill/>
        </p:spPr>
        <p:txBody>
          <a:bodyPr vert="eaVert" wrap="square" rtlCol="0">
            <a:spAutoFi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十幕大剧</a:t>
            </a:r>
          </a:p>
        </p:txBody>
      </p:sp>
      <p:sp>
        <p:nvSpPr>
          <p:cNvPr id="7" name="标题 1"/>
          <p:cNvSpPr txBox="1">
            <a:spLocks/>
          </p:cNvSpPr>
          <p:nvPr/>
        </p:nvSpPr>
        <p:spPr bwMode="auto">
          <a:xfrm>
            <a:off x="1127622" y="97607"/>
            <a:ext cx="6873378" cy="53321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000" b="1" kern="1200">
                <a:solidFill>
                  <a:schemeClr val="bg1"/>
                </a:solidFill>
                <a:latin typeface="微软雅黑" pitchFamily="34" charset="-122"/>
                <a:ea typeface="微软雅黑" pitchFamily="34" charset="-122"/>
                <a:cs typeface="微软雅黑"/>
              </a:defRPr>
            </a:lvl1pPr>
            <a:lvl2pPr algn="ctr" rtl="0" eaLnBrk="0" fontAlgn="base" hangingPunct="0">
              <a:spcBef>
                <a:spcPct val="0"/>
              </a:spcBef>
              <a:spcAft>
                <a:spcPct val="0"/>
              </a:spcAft>
              <a:defRPr sz="4400">
                <a:solidFill>
                  <a:schemeClr val="tx1"/>
                </a:solidFill>
                <a:latin typeface="微软雅黑"/>
                <a:ea typeface="微软雅黑"/>
                <a:cs typeface="微软雅黑"/>
              </a:defRPr>
            </a:lvl2pPr>
            <a:lvl3pPr algn="ctr" rtl="0" eaLnBrk="0" fontAlgn="base" hangingPunct="0">
              <a:spcBef>
                <a:spcPct val="0"/>
              </a:spcBef>
              <a:spcAft>
                <a:spcPct val="0"/>
              </a:spcAft>
              <a:defRPr sz="4400">
                <a:solidFill>
                  <a:schemeClr val="tx1"/>
                </a:solidFill>
                <a:latin typeface="微软雅黑"/>
                <a:ea typeface="微软雅黑"/>
                <a:cs typeface="微软雅黑"/>
              </a:defRPr>
            </a:lvl3pPr>
            <a:lvl4pPr algn="ctr" rtl="0" eaLnBrk="0" fontAlgn="base" hangingPunct="0">
              <a:spcBef>
                <a:spcPct val="0"/>
              </a:spcBef>
              <a:spcAft>
                <a:spcPct val="0"/>
              </a:spcAft>
              <a:defRPr sz="4400">
                <a:solidFill>
                  <a:schemeClr val="tx1"/>
                </a:solidFill>
                <a:latin typeface="微软雅黑"/>
                <a:ea typeface="微软雅黑"/>
                <a:cs typeface="微软雅黑"/>
              </a:defRPr>
            </a:lvl4pPr>
            <a:lvl5pPr algn="ctr" rtl="0" eaLnBrk="0" fontAlgn="base" hangingPunct="0">
              <a:spcBef>
                <a:spcPct val="0"/>
              </a:spcBef>
              <a:spcAft>
                <a:spcPct val="0"/>
              </a:spcAft>
              <a:defRPr sz="4400">
                <a:solidFill>
                  <a:schemeClr val="tx1"/>
                </a:solidFill>
                <a:latin typeface="微软雅黑"/>
                <a:ea typeface="微软雅黑"/>
                <a:cs typeface="微软雅黑"/>
              </a:defRPr>
            </a:lvl5pPr>
            <a:lvl6pPr marL="457200" algn="ctr" rtl="0" fontAlgn="base">
              <a:spcBef>
                <a:spcPct val="0"/>
              </a:spcBef>
              <a:spcAft>
                <a:spcPct val="0"/>
              </a:spcAft>
              <a:defRPr sz="4400">
                <a:solidFill>
                  <a:schemeClr val="tx1"/>
                </a:solidFill>
                <a:latin typeface="微软雅黑"/>
                <a:ea typeface="微软雅黑"/>
                <a:cs typeface="微软雅黑"/>
              </a:defRPr>
            </a:lvl6pPr>
            <a:lvl7pPr marL="914400" algn="ctr" rtl="0" fontAlgn="base">
              <a:spcBef>
                <a:spcPct val="0"/>
              </a:spcBef>
              <a:spcAft>
                <a:spcPct val="0"/>
              </a:spcAft>
              <a:defRPr sz="4400">
                <a:solidFill>
                  <a:schemeClr val="tx1"/>
                </a:solidFill>
                <a:latin typeface="微软雅黑"/>
                <a:ea typeface="微软雅黑"/>
                <a:cs typeface="微软雅黑"/>
              </a:defRPr>
            </a:lvl7pPr>
            <a:lvl8pPr marL="1371600" algn="ctr" rtl="0" fontAlgn="base">
              <a:spcBef>
                <a:spcPct val="0"/>
              </a:spcBef>
              <a:spcAft>
                <a:spcPct val="0"/>
              </a:spcAft>
              <a:defRPr sz="4400">
                <a:solidFill>
                  <a:schemeClr val="tx1"/>
                </a:solidFill>
                <a:latin typeface="微软雅黑"/>
                <a:ea typeface="微软雅黑"/>
                <a:cs typeface="微软雅黑"/>
              </a:defRPr>
            </a:lvl8pPr>
            <a:lvl9pPr marL="1828800" algn="ctr" rtl="0" fontAlgn="base">
              <a:spcBef>
                <a:spcPct val="0"/>
              </a:spcBef>
              <a:spcAft>
                <a:spcPct val="0"/>
              </a:spcAft>
              <a:defRPr sz="4400">
                <a:solidFill>
                  <a:schemeClr val="tx1"/>
                </a:solidFill>
                <a:latin typeface="微软雅黑"/>
                <a:ea typeface="微软雅黑"/>
                <a:cs typeface="微软雅黑"/>
              </a:defRPr>
            </a:lvl9pPr>
          </a:lstStyle>
          <a:p>
            <a:r>
              <a:rPr lang="zh-CN" altLang="en-US" sz="2800" dirty="0" smtClean="0"/>
              <a:t>惊</a:t>
            </a:r>
            <a:r>
              <a:rPr lang="zh-CN" altLang="en-US" sz="2800" dirty="0"/>
              <a:t>艳、精彩、</a:t>
            </a:r>
            <a:r>
              <a:rPr lang="zh-CN" altLang="en-US" sz="2800" dirty="0" smtClean="0"/>
              <a:t>经典的十幕大剧</a:t>
            </a:r>
            <a:endParaRPr lang="zh-CN" altLang="en-US" sz="2800" dirty="0"/>
          </a:p>
        </p:txBody>
      </p:sp>
    </p:spTree>
    <p:extLst>
      <p:ext uri="{BB962C8B-B14F-4D97-AF65-F5344CB8AC3E}">
        <p14:creationId xmlns:p14="http://schemas.microsoft.com/office/powerpoint/2010/main" xmlns="" val="8359007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1.</a:t>
            </a:r>
            <a:r>
              <a:rPr lang="zh-CN" altLang="en-US" sz="2800" dirty="0"/>
              <a:t>召开新时代全国高校本科教育工作会议</a:t>
            </a:r>
          </a:p>
        </p:txBody>
      </p:sp>
      <p:sp>
        <p:nvSpPr>
          <p:cNvPr id="3" name="内容占位符 2"/>
          <p:cNvSpPr>
            <a:spLocks noGrp="1"/>
          </p:cNvSpPr>
          <p:nvPr>
            <p:ph sz="half" idx="1"/>
          </p:nvPr>
        </p:nvSpPr>
        <p:spPr>
          <a:xfrm>
            <a:off x="3779912" y="777361"/>
            <a:ext cx="5256584" cy="2874509"/>
          </a:xfrm>
        </p:spPr>
        <p:txBody>
          <a:bodyPr/>
          <a:lstStyle/>
          <a:p>
            <a:pPr>
              <a:lnSpc>
                <a:spcPct val="130000"/>
              </a:lnSpc>
              <a:spcBef>
                <a:spcPts val="0"/>
              </a:spcBef>
              <a:spcAft>
                <a:spcPts val="0"/>
              </a:spcAft>
            </a:pP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月</a:t>
            </a:r>
            <a:r>
              <a:rPr lang="en-US" altLang="zh-CN" sz="2000" b="1" dirty="0">
                <a:latin typeface="微软雅黑" panose="020B0503020204020204" pitchFamily="34" charset="-122"/>
                <a:ea typeface="微软雅黑" panose="020B0503020204020204" pitchFamily="34" charset="-122"/>
              </a:rPr>
              <a:t>21</a:t>
            </a:r>
            <a:r>
              <a:rPr lang="zh-CN" altLang="en-US" sz="2000" b="1" dirty="0">
                <a:latin typeface="微软雅黑" panose="020B0503020204020204" pitchFamily="34" charset="-122"/>
                <a:ea typeface="微软雅黑" panose="020B0503020204020204" pitchFamily="34" charset="-122"/>
              </a:rPr>
              <a:t>日，四川大学</a:t>
            </a:r>
            <a:endParaRPr lang="en-US" altLang="zh-CN" sz="2000" b="1" dirty="0">
              <a:latin typeface="微软雅黑" panose="020B0503020204020204" pitchFamily="34" charset="-122"/>
              <a:ea typeface="微软雅黑" panose="020B0503020204020204" pitchFamily="34" charset="-122"/>
            </a:endParaRPr>
          </a:p>
          <a:p>
            <a:pPr>
              <a:lnSpc>
                <a:spcPct val="130000"/>
              </a:lnSpc>
              <a:spcBef>
                <a:spcPts val="0"/>
              </a:spcBef>
              <a:spcAft>
                <a:spcPts val="0"/>
              </a:spcAft>
            </a:pPr>
            <a:r>
              <a:rPr lang="zh-CN" altLang="en-US" sz="2000" b="1" dirty="0">
                <a:latin typeface="微软雅黑" panose="020B0503020204020204" pitchFamily="34" charset="-122"/>
                <a:ea typeface="微软雅黑" panose="020B0503020204020204" pitchFamily="34" charset="-122"/>
              </a:rPr>
              <a:t>改革开放</a:t>
            </a:r>
            <a:r>
              <a:rPr lang="en-US" altLang="zh-CN" sz="2000" b="1" dirty="0">
                <a:latin typeface="微软雅黑" panose="020B0503020204020204" pitchFamily="34" charset="-122"/>
                <a:ea typeface="微软雅黑" panose="020B0503020204020204" pitchFamily="34" charset="-122"/>
              </a:rPr>
              <a:t>40</a:t>
            </a:r>
            <a:r>
              <a:rPr lang="zh-CN" altLang="en-US" sz="2000" b="1" dirty="0">
                <a:latin typeface="微软雅黑" panose="020B0503020204020204" pitchFamily="34" charset="-122"/>
                <a:ea typeface="微软雅黑" panose="020B0503020204020204" pitchFamily="34" charset="-122"/>
              </a:rPr>
              <a:t>年</a:t>
            </a:r>
            <a:r>
              <a:rPr lang="zh-CN" altLang="en-US" sz="2000" b="1" dirty="0">
                <a:solidFill>
                  <a:srgbClr val="C00000"/>
                </a:solidFill>
                <a:latin typeface="微软雅黑" panose="020B0503020204020204" pitchFamily="34" charset="-122"/>
                <a:ea typeface="微软雅黑" panose="020B0503020204020204" pitchFamily="34" charset="-122"/>
              </a:rPr>
              <a:t>首次召开</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130000"/>
              </a:lnSpc>
              <a:spcBef>
                <a:spcPts val="0"/>
              </a:spcBef>
              <a:spcAft>
                <a:spcPts val="0"/>
              </a:spcAft>
            </a:pPr>
            <a:r>
              <a:rPr lang="zh-CN" altLang="en-US" sz="2000" b="1" dirty="0">
                <a:solidFill>
                  <a:srgbClr val="C00000"/>
                </a:solidFill>
                <a:latin typeface="微软雅黑" panose="020B0503020204020204" pitchFamily="34" charset="-122"/>
                <a:ea typeface="微软雅黑" panose="020B0503020204020204" pitchFamily="34" charset="-122"/>
              </a:rPr>
              <a:t>现场参会</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32</a:t>
            </a:r>
            <a:r>
              <a:rPr lang="zh-CN" altLang="zh-CN" sz="2000" b="1" dirty="0">
                <a:latin typeface="微软雅黑" panose="020B0503020204020204" pitchFamily="34" charset="-122"/>
                <a:ea typeface="微软雅黑" panose="020B0503020204020204" pitchFamily="34" charset="-122"/>
              </a:rPr>
              <a:t>省厅</a:t>
            </a:r>
            <a:r>
              <a:rPr lang="en-US" altLang="zh-CN" sz="2000" b="1" dirty="0">
                <a:latin typeface="微软雅黑" panose="020B0503020204020204" pitchFamily="34" charset="-122"/>
                <a:ea typeface="微软雅黑" panose="020B0503020204020204" pitchFamily="34" charset="-122"/>
              </a:rPr>
              <a:t>+11</a:t>
            </a:r>
            <a:r>
              <a:rPr lang="zh-CN" altLang="zh-CN" sz="2000" b="1" dirty="0">
                <a:latin typeface="微软雅黑" panose="020B0503020204020204" pitchFamily="34" charset="-122"/>
                <a:ea typeface="微软雅黑" panose="020B0503020204020204" pitchFamily="34" charset="-122"/>
              </a:rPr>
              <a:t>个部委教育司局</a:t>
            </a:r>
            <a:r>
              <a:rPr lang="en-US" altLang="zh-CN" sz="2000" b="1" dirty="0">
                <a:latin typeface="微软雅黑" panose="020B0503020204020204" pitchFamily="34" charset="-122"/>
                <a:ea typeface="微软雅黑" panose="020B0503020204020204" pitchFamily="34" charset="-122"/>
              </a:rPr>
              <a:t>+76</a:t>
            </a:r>
            <a:r>
              <a:rPr lang="zh-CN" altLang="en-US" sz="2000" b="1" dirty="0">
                <a:latin typeface="微软雅黑" panose="020B0503020204020204" pitchFamily="34" charset="-122"/>
                <a:ea typeface="微软雅黑" panose="020B0503020204020204" pitchFamily="34" charset="-122"/>
              </a:rPr>
              <a:t>部属高校</a:t>
            </a:r>
            <a:r>
              <a:rPr lang="en-US" altLang="zh-CN" sz="2000" b="1" dirty="0">
                <a:latin typeface="微软雅黑" panose="020B0503020204020204" pitchFamily="34" charset="-122"/>
                <a:ea typeface="微软雅黑" panose="020B0503020204020204" pitchFamily="34" charset="-122"/>
              </a:rPr>
              <a:t>+14</a:t>
            </a:r>
            <a:r>
              <a:rPr lang="zh-CN" altLang="en-US" sz="2000" b="1" dirty="0">
                <a:latin typeface="微软雅黑" panose="020B0503020204020204" pitchFamily="34" charset="-122"/>
                <a:ea typeface="微软雅黑" panose="020B0503020204020204" pitchFamily="34" charset="-122"/>
              </a:rPr>
              <a:t>部省合建高校</a:t>
            </a:r>
            <a:r>
              <a:rPr lang="en-US" altLang="zh-CN" sz="2000" b="1" dirty="0">
                <a:latin typeface="微软雅黑" panose="020B0503020204020204" pitchFamily="34" charset="-122"/>
                <a:ea typeface="微软雅黑" panose="020B0503020204020204" pitchFamily="34" charset="-122"/>
              </a:rPr>
              <a:t>+60</a:t>
            </a:r>
            <a:r>
              <a:rPr lang="zh-CN" altLang="en-US" sz="2000" b="1" dirty="0">
                <a:latin typeface="微软雅黑" panose="020B0503020204020204" pitchFamily="34" charset="-122"/>
                <a:ea typeface="微软雅黑" panose="020B0503020204020204" pitchFamily="34" charset="-122"/>
              </a:rPr>
              <a:t>地方、民办高校代表“</a:t>
            </a:r>
            <a:r>
              <a:rPr lang="zh-CN" altLang="zh-CN" sz="2000" b="1" dirty="0">
                <a:latin typeface="微软雅黑" panose="020B0503020204020204" pitchFamily="34" charset="-122"/>
                <a:ea typeface="微软雅黑" panose="020B0503020204020204" pitchFamily="34" charset="-122"/>
              </a:rPr>
              <a:t>一把手</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a:lnSpc>
                <a:spcPct val="130000"/>
              </a:lnSpc>
              <a:spcBef>
                <a:spcPts val="0"/>
              </a:spcBef>
              <a:spcAft>
                <a:spcPts val="0"/>
              </a:spcAft>
            </a:pPr>
            <a:r>
              <a:rPr lang="zh-CN" altLang="en-US" sz="2000" b="1" dirty="0">
                <a:solidFill>
                  <a:srgbClr val="C00000"/>
                </a:solidFill>
                <a:latin typeface="微软雅黑" panose="020B0503020204020204" pitchFamily="34" charset="-122"/>
                <a:ea typeface="微软雅黑" panose="020B0503020204020204" pitchFamily="34" charset="-122"/>
              </a:rPr>
              <a:t>视频参会</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1200</a:t>
            </a:r>
            <a:r>
              <a:rPr lang="zh-CN" altLang="zh-CN" sz="2000" b="1" dirty="0">
                <a:latin typeface="微软雅黑" panose="020B0503020204020204" pitchFamily="34" charset="-122"/>
                <a:ea typeface="微软雅黑" panose="020B0503020204020204" pitchFamily="34" charset="-122"/>
              </a:rPr>
              <a:t>多所本科高校干部和教师代表</a:t>
            </a:r>
            <a:r>
              <a:rPr lang="en-US" altLang="zh-CN" sz="2000" b="1" dirty="0">
                <a:latin typeface="微软雅黑" panose="020B0503020204020204" pitchFamily="34" charset="-122"/>
                <a:ea typeface="微软雅黑" panose="020B0503020204020204" pitchFamily="34" charset="-122"/>
              </a:rPr>
              <a:t>5.2</a:t>
            </a:r>
            <a:r>
              <a:rPr lang="zh-CN" altLang="zh-CN" sz="2000" b="1" dirty="0">
                <a:latin typeface="微软雅黑" panose="020B0503020204020204" pitchFamily="34" charset="-122"/>
                <a:ea typeface="微软雅黑" panose="020B0503020204020204" pitchFamily="34" charset="-122"/>
              </a:rPr>
              <a:t>万</a:t>
            </a:r>
            <a:r>
              <a:rPr lang="zh-CN" altLang="zh-CN" sz="2000" b="1" dirty="0" smtClean="0">
                <a:latin typeface="微软雅黑" panose="020B0503020204020204" pitchFamily="34" charset="-122"/>
                <a:ea typeface="微软雅黑" panose="020B0503020204020204" pitchFamily="34" charset="-122"/>
              </a:rPr>
              <a:t>人</a:t>
            </a:r>
            <a:endParaRPr lang="en-US" altLang="zh-CN" sz="20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cstate="print"/>
          <a:stretch>
            <a:fillRect/>
          </a:stretch>
        </p:blipFill>
        <p:spPr>
          <a:xfrm>
            <a:off x="433541" y="1059582"/>
            <a:ext cx="3240360" cy="2232248"/>
          </a:xfrm>
          <a:prstGeom prst="rect">
            <a:avLst/>
          </a:prstGeom>
          <a:ln>
            <a:noFill/>
          </a:ln>
          <a:effectLst>
            <a:outerShdw blurRad="292100" dist="139700" dir="2700000" algn="tl" rotWithShape="0">
              <a:srgbClr val="333333">
                <a:alpha val="65000"/>
              </a:srgbClr>
            </a:outerShdw>
          </a:effectLst>
        </p:spPr>
      </p:pic>
      <p:sp>
        <p:nvSpPr>
          <p:cNvPr id="7" name="圆角矩形 6"/>
          <p:cNvSpPr/>
          <p:nvPr/>
        </p:nvSpPr>
        <p:spPr>
          <a:xfrm>
            <a:off x="338126" y="3651870"/>
            <a:ext cx="8482346" cy="97138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zh-CN" altLang="en-US" sz="2000" b="1" dirty="0">
                <a:solidFill>
                  <a:srgbClr val="002060"/>
                </a:solidFill>
                <a:latin typeface="华文新魏" panose="02010800040101010101" pitchFamily="2" charset="-122"/>
                <a:ea typeface="华文新魏" panose="02010800040101010101" pitchFamily="2" charset="-122"/>
                <a:cs typeface="微软雅黑"/>
              </a:rPr>
              <a:t>       </a:t>
            </a:r>
            <a:r>
              <a:rPr lang="zh-CN" altLang="en-US" sz="2000" b="1" dirty="0" smtClean="0">
                <a:solidFill>
                  <a:srgbClr val="002060"/>
                </a:solidFill>
                <a:latin typeface="华文新魏" panose="02010800040101010101" pitchFamily="2" charset="-122"/>
                <a:ea typeface="华文新魏" panose="02010800040101010101" pitchFamily="2" charset="-122"/>
                <a:cs typeface="微软雅黑"/>
              </a:rPr>
              <a:t> 宝生部长：这</a:t>
            </a:r>
            <a:r>
              <a:rPr lang="zh-CN" altLang="en-US" sz="2000" b="1" dirty="0">
                <a:solidFill>
                  <a:srgbClr val="002060"/>
                </a:solidFill>
                <a:latin typeface="华文新魏" panose="02010800040101010101" pitchFamily="2" charset="-122"/>
                <a:ea typeface="华文新魏" panose="02010800040101010101" pitchFamily="2" charset="-122"/>
                <a:cs typeface="微软雅黑"/>
              </a:rPr>
              <a:t>次会议</a:t>
            </a:r>
            <a:r>
              <a:rPr lang="zh-CN" altLang="en-US" sz="2000" b="1" dirty="0">
                <a:solidFill>
                  <a:srgbClr val="C00000"/>
                </a:solidFill>
                <a:latin typeface="华文新魏" panose="02010800040101010101" pitchFamily="2" charset="-122"/>
                <a:ea typeface="华文新魏" panose="02010800040101010101" pitchFamily="2" charset="-122"/>
                <a:cs typeface="微软雅黑"/>
              </a:rPr>
              <a:t>把握住了</a:t>
            </a:r>
            <a:r>
              <a:rPr lang="zh-CN" altLang="en-US" sz="2000" b="1" dirty="0">
                <a:solidFill>
                  <a:srgbClr val="002060"/>
                </a:solidFill>
                <a:latin typeface="华文新魏" panose="02010800040101010101" pitchFamily="2" charset="-122"/>
                <a:ea typeface="华文新魏" panose="02010800040101010101" pitchFamily="2" charset="-122"/>
                <a:cs typeface="微软雅黑"/>
              </a:rPr>
              <a:t>中国教育改革发展的关键，</a:t>
            </a:r>
            <a:r>
              <a:rPr lang="zh-CN" altLang="en-US" sz="2000" b="1" dirty="0">
                <a:solidFill>
                  <a:srgbClr val="C00000"/>
                </a:solidFill>
                <a:latin typeface="华文新魏" panose="02010800040101010101" pitchFamily="2" charset="-122"/>
                <a:ea typeface="华文新魏" panose="02010800040101010101" pitchFamily="2" charset="-122"/>
                <a:cs typeface="微软雅黑"/>
              </a:rPr>
              <a:t>把握住了</a:t>
            </a:r>
            <a:r>
              <a:rPr lang="zh-CN" altLang="en-US" sz="2000" b="1" dirty="0">
                <a:solidFill>
                  <a:srgbClr val="002060"/>
                </a:solidFill>
                <a:latin typeface="华文新魏" panose="02010800040101010101" pitchFamily="2" charset="-122"/>
                <a:ea typeface="华文新魏" panose="02010800040101010101" pitchFamily="2" charset="-122"/>
                <a:cs typeface="微软雅黑"/>
              </a:rPr>
              <a:t>人民普遍的心理期盼，</a:t>
            </a:r>
            <a:r>
              <a:rPr lang="zh-CN" altLang="en-US" sz="2000" b="1" dirty="0">
                <a:solidFill>
                  <a:srgbClr val="C00000"/>
                </a:solidFill>
                <a:latin typeface="华文新魏" panose="02010800040101010101" pitchFamily="2" charset="-122"/>
                <a:ea typeface="华文新魏" panose="02010800040101010101" pitchFamily="2" charset="-122"/>
                <a:cs typeface="微软雅黑"/>
              </a:rPr>
              <a:t>确定了</a:t>
            </a:r>
            <a:r>
              <a:rPr lang="zh-CN" altLang="en-US" sz="2000" b="1" dirty="0">
                <a:solidFill>
                  <a:srgbClr val="002060"/>
                </a:solidFill>
                <a:latin typeface="华文新魏" panose="02010800040101010101" pitchFamily="2" charset="-122"/>
                <a:ea typeface="华文新魏" panose="02010800040101010101" pitchFamily="2" charset="-122"/>
                <a:cs typeface="微软雅黑"/>
              </a:rPr>
              <a:t>本科教育的基本方针、发展路径和重要举措，是可以</a:t>
            </a:r>
            <a:r>
              <a:rPr lang="zh-CN" altLang="en-US" sz="2000" b="1" dirty="0">
                <a:solidFill>
                  <a:srgbClr val="C00000"/>
                </a:solidFill>
                <a:latin typeface="华文新魏" panose="02010800040101010101" pitchFamily="2" charset="-122"/>
                <a:ea typeface="华文新魏" panose="02010800040101010101" pitchFamily="2" charset="-122"/>
                <a:cs typeface="微软雅黑"/>
              </a:rPr>
              <a:t>写入教育史</a:t>
            </a:r>
            <a:r>
              <a:rPr lang="zh-CN" altLang="en-US" sz="2000" b="1" dirty="0">
                <a:solidFill>
                  <a:srgbClr val="002060"/>
                </a:solidFill>
                <a:latin typeface="华文新魏" panose="02010800040101010101" pitchFamily="2" charset="-122"/>
                <a:ea typeface="华文新魏" panose="02010800040101010101" pitchFamily="2" charset="-122"/>
                <a:cs typeface="微软雅黑"/>
              </a:rPr>
              <a:t>的会</a:t>
            </a:r>
            <a:r>
              <a:rPr lang="zh-CN" altLang="en-US" sz="2000" b="1" dirty="0" smtClean="0">
                <a:solidFill>
                  <a:srgbClr val="002060"/>
                </a:solidFill>
                <a:latin typeface="华文新魏" panose="02010800040101010101" pitchFamily="2" charset="-122"/>
                <a:ea typeface="华文新魏" panose="02010800040101010101" pitchFamily="2" charset="-122"/>
                <a:cs typeface="微软雅黑"/>
              </a:rPr>
              <a:t>。</a:t>
            </a:r>
            <a:endParaRPr lang="zh-CN" altLang="en-US" sz="2000" b="1" dirty="0">
              <a:solidFill>
                <a:srgbClr val="002060"/>
              </a:solidFill>
              <a:latin typeface="华文新魏" panose="02010800040101010101" pitchFamily="2" charset="-122"/>
              <a:ea typeface="华文新魏" panose="02010800040101010101" pitchFamily="2" charset="-122"/>
              <a:cs typeface="微软雅黑"/>
            </a:endParaRPr>
          </a:p>
        </p:txBody>
      </p:sp>
    </p:spTree>
    <p:extLst>
      <p:ext uri="{BB962C8B-B14F-4D97-AF65-F5344CB8AC3E}">
        <p14:creationId xmlns:p14="http://schemas.microsoft.com/office/powerpoint/2010/main" xmlns="" val="21476169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27254</TotalTime>
  <Words>5243</Words>
  <Application>Microsoft Office PowerPoint</Application>
  <PresentationFormat>全屏显示(16:9)</PresentationFormat>
  <Paragraphs>618</Paragraphs>
  <Slides>78</Slides>
  <Notes>13</Notes>
  <HiddenSlides>0</HiddenSlides>
  <MMClips>0</MMClips>
  <ScaleCrop>false</ScaleCrop>
  <HeadingPairs>
    <vt:vector size="4" baseType="variant">
      <vt:variant>
        <vt:lpstr>主题</vt:lpstr>
      </vt:variant>
      <vt:variant>
        <vt:i4>1</vt:i4>
      </vt:variant>
      <vt:variant>
        <vt:lpstr>幻灯片标题</vt:lpstr>
      </vt:variant>
      <vt:variant>
        <vt:i4>78</vt:i4>
      </vt:variant>
    </vt:vector>
  </HeadingPairs>
  <TitlesOfParts>
    <vt:vector size="79" baseType="lpstr">
      <vt:lpstr>Office 主题</vt:lpstr>
      <vt:lpstr> 演好“连续剧”  念好“九字经” 打好全面振兴本科教育攻坚战</vt:lpstr>
      <vt:lpstr>2018年初，我们有个约定</vt:lpstr>
      <vt:lpstr>盘点2018 ：常常见过常常念</vt:lpstr>
      <vt:lpstr>提    纲</vt:lpstr>
      <vt:lpstr>幻灯片 5</vt:lpstr>
      <vt:lpstr>2018年工作思路和重点任务</vt:lpstr>
      <vt:lpstr>2018年：吹响了集结号  唱响了主旋律</vt:lpstr>
      <vt:lpstr>2018年成绩单：“10+1”</vt:lpstr>
      <vt:lpstr>1.召开新时代全国高校本科教育工作会议</vt:lpstr>
      <vt:lpstr>一个纲领性讲话</vt:lpstr>
      <vt:lpstr>中国本科教育进入新时代</vt:lpstr>
      <vt:lpstr>狠抓会议精神贯彻落实</vt:lpstr>
      <vt:lpstr>     各地闻声起舞、你追我赶、亮点频出、异彩纷呈</vt:lpstr>
      <vt:lpstr>形成全面振兴本科教育的压倒性态势</vt:lpstr>
      <vt:lpstr>2.中央文件确定发展“四新”</vt:lpstr>
      <vt:lpstr>发展新工科</vt:lpstr>
      <vt:lpstr>幻灯片 17</vt:lpstr>
      <vt:lpstr>发展新农科</vt:lpstr>
      <vt:lpstr>发展新文科</vt:lpstr>
      <vt:lpstr>“四新”引领高等教育未来</vt:lpstr>
      <vt:lpstr>3.发布第一个专业类教学质量国家标准</vt:lpstr>
      <vt:lpstr>4. 推出国家精品在线开放课程（慕课）</vt:lpstr>
      <vt:lpstr>5.评出2018年高等教育国家级教学成果奖</vt:lpstr>
      <vt:lpstr>6.成立2018-2022年教育部高等学校教学指导委员会</vt:lpstr>
      <vt:lpstr>7.举办了一届惊艳非凡的创新创业大赛</vt:lpstr>
      <vt:lpstr>第四届中国“互联网+”大学生创新创业大赛</vt:lpstr>
      <vt:lpstr>惊艳非凡、海阔天空</vt:lpstr>
      <vt:lpstr>8.颁布“新时代高教40条”</vt:lpstr>
      <vt:lpstr>9.联合推出 “六卓越一拔尖”计划2.0</vt:lpstr>
      <vt:lpstr>10.召开地方应用型本科高校发展工作座谈会</vt:lpstr>
      <vt:lpstr>致敬2018！</vt:lpstr>
      <vt:lpstr>惊艳、精彩、经典的大剧</vt:lpstr>
      <vt:lpstr>幻灯片 33</vt:lpstr>
      <vt:lpstr>2.创立工作新模式：一手抓工作，一手抓宣传</vt:lpstr>
      <vt:lpstr>3.唱响“同一首歌”：全面振兴本科教育</vt:lpstr>
      <vt:lpstr>幻灯片 36</vt:lpstr>
      <vt:lpstr>世界在变！高等教育在变！</vt:lpstr>
      <vt:lpstr>中国高等教育必须变！</vt:lpstr>
      <vt:lpstr>2019年工作部署</vt:lpstr>
      <vt:lpstr>工作目标：全面振兴本科教育</vt:lpstr>
      <vt:lpstr>                            工作主线</vt:lpstr>
      <vt:lpstr>工作基调</vt:lpstr>
      <vt:lpstr>唱好四季歌   干好十件事</vt:lpstr>
      <vt:lpstr>1. 召开2019年高教处长会</vt:lpstr>
      <vt:lpstr>2. 全面实施“六卓越一拔尖”计划2.0</vt:lpstr>
      <vt:lpstr>实施一流专业建设“双万计划”</vt:lpstr>
      <vt:lpstr>实施一流专业建设“双万计划”</vt:lpstr>
      <vt:lpstr>实施一流专业建设“双万计划”</vt:lpstr>
      <vt:lpstr>实施一流专业建设“双万计划”</vt:lpstr>
      <vt:lpstr>省级一流专业建设</vt:lpstr>
      <vt:lpstr>实施一流专业建设“双万计划”</vt:lpstr>
      <vt:lpstr>实施基础学科拔尖学生培养计划2.0</vt:lpstr>
      <vt:lpstr>建设基础学科拔尖学生培养基地</vt:lpstr>
      <vt:lpstr>建设基础学科拔尖学生培养基地</vt:lpstr>
      <vt:lpstr>基础学科拔尖学生培养基地申报条件</vt:lpstr>
      <vt:lpstr>加强“六卓越一拔尖”计划2.0经费保障</vt:lpstr>
      <vt:lpstr>3.实施一流课程“双万计划”</vt:lpstr>
      <vt:lpstr>3. 实施一流课程“双万计划”</vt:lpstr>
      <vt:lpstr>一流课程建设要求</vt:lpstr>
      <vt:lpstr>举办中国慕课大会</vt:lpstr>
      <vt:lpstr>4. 实施保合格、上水平、追卓越三级专业认证</vt:lpstr>
      <vt:lpstr>选树质量文化建设示范校</vt:lpstr>
      <vt:lpstr>5. 深入实施中西部高等教育振兴计划升级版</vt:lpstr>
      <vt:lpstr>5. 深入实施中西部高等教育振兴计划升级版</vt:lpstr>
      <vt:lpstr>6. 办好第五届中国“互联网+”大学生创新创业大赛</vt:lpstr>
      <vt:lpstr>6. 办好第五届中国“互联网+”大学生创新创业大赛</vt:lpstr>
      <vt:lpstr>7. 推进公共外语教学改革</vt:lpstr>
      <vt:lpstr>8. 建设一流师资</vt:lpstr>
      <vt:lpstr>9. 用好中央高校教育教学改革专项</vt:lpstr>
      <vt:lpstr>10. 开展新时代中国高等教育理论体系研究</vt:lpstr>
      <vt:lpstr>总体框架：1+3（共20项专题）</vt:lpstr>
      <vt:lpstr>演好连续剧   念好九字经   打好攻坚战</vt:lpstr>
      <vt:lpstr>幻灯片 73</vt:lpstr>
      <vt:lpstr>争做“振兴本科教育榜样处室”</vt:lpstr>
      <vt:lpstr>争做“振兴本科教育榜样处室”</vt:lpstr>
      <vt:lpstr>争做“振兴本科教育榜样处室”</vt:lpstr>
      <vt:lpstr>我们都是追梦人</vt:lpstr>
      <vt:lpstr>幻灯片 78</vt:lpstr>
    </vt:vector>
  </TitlesOfParts>
  <Company>master</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“基础学科拔尖学生培养试验计划”工作汇报</dc:title>
  <dc:creator>aurora</dc:creator>
  <cp:lastModifiedBy>Sky123.Org</cp:lastModifiedBy>
  <cp:revision>2035</cp:revision>
  <cp:lastPrinted>2019-01-22T06:58:09Z</cp:lastPrinted>
  <dcterms:created xsi:type="dcterms:W3CDTF">2010-03-29T08:24:27Z</dcterms:created>
  <dcterms:modified xsi:type="dcterms:W3CDTF">2019-01-23T12:20:31Z</dcterms:modified>
</cp:coreProperties>
</file>